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Montserrat Bold" pitchFamily="2" charset="0"/>
      <p:regular r:id="rId20"/>
      <p:bold r:id="rId21"/>
    </p:embeddedFont>
    <p:embeddedFont>
      <p:font typeface="Montserrat Bold Italics" pitchFamily="2"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Bold" panose="020B0806030504020204" pitchFamily="34" charset="0"/>
      <p:regular r:id="rId30"/>
      <p:bold r:id="rId31"/>
    </p:embeddedFont>
    <p:embeddedFont>
      <p:font typeface="Open Sans Bold Italics" panose="020B0806030504020204" pitchFamily="34" charset="0"/>
      <p:regular r:id="rId32"/>
      <p:bold r:id="rId33"/>
      <p:italic r:id="rId34"/>
      <p:boldItalic r:id="rId35"/>
    </p:embeddedFont>
    <p:embeddedFont>
      <p:font typeface="Open Sans Extra Bold" panose="020B0906030804020204" pitchFamily="34" charset="0"/>
      <p:regular r:id="rId36"/>
      <p:bold r:id="rId37"/>
    </p:embeddedFont>
    <p:embeddedFont>
      <p:font typeface="Open Sans Extra Bold Italics" panose="020B0906030804020204" pitchFamily="34" charset="0"/>
      <p:regular r:id="rId38"/>
      <p:bold r:id="rId39"/>
      <p:italic r:id="rId40"/>
      <p:boldItalic r:id="rId41"/>
    </p:embeddedFont>
    <p:embeddedFont>
      <p:font typeface="Open Sans Italics" panose="020B0606030504020204" pitchFamily="34" charset="0"/>
      <p:regular r:id="rId42"/>
      <p:italic r:id="rId43"/>
    </p:embeddedFont>
    <p:embeddedFont>
      <p:font typeface="Zantiqa" panose="02000803000000020004" pitchFamily="2"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206" autoAdjust="0"/>
  </p:normalViewPr>
  <p:slideViewPr>
    <p:cSldViewPr>
      <p:cViewPr varScale="1">
        <p:scale>
          <a:sx n="49" d="100"/>
          <a:sy n="49" d="100"/>
        </p:scale>
        <p:origin x="520" y="8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viewProps" Target="viewProps.xml"/><Relationship Id="rId20" Type="http://schemas.openxmlformats.org/officeDocument/2006/relationships/font" Target="fonts/font5.fntdata"/><Relationship Id="rId41"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401E2-52D7-0D4E-92AD-2DBEA3D55E67}" type="datetimeFigureOut">
              <a:rPr lang="uk-UA" smtClean="0"/>
              <a:t>27.10.23</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6E949-0A73-D14E-8CEB-36C45D4438CA}" type="slidenum">
              <a:rPr lang="uk-UA" smtClean="0"/>
              <a:t>‹#›</a:t>
            </a:fld>
            <a:endParaRPr lang="uk-UA"/>
          </a:p>
        </p:txBody>
      </p:sp>
    </p:spTree>
    <p:extLst>
      <p:ext uri="{BB962C8B-B14F-4D97-AF65-F5344CB8AC3E}">
        <p14:creationId xmlns:p14="http://schemas.microsoft.com/office/powerpoint/2010/main" val="135432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AF16E949-0A73-D14E-8CEB-36C45D4438CA}" type="slidenum">
              <a:rPr lang="uk-UA" smtClean="0"/>
              <a:t>1</a:t>
            </a:fld>
            <a:endParaRPr lang="uk-UA"/>
          </a:p>
        </p:txBody>
      </p:sp>
    </p:spTree>
    <p:extLst>
      <p:ext uri="{BB962C8B-B14F-4D97-AF65-F5344CB8AC3E}">
        <p14:creationId xmlns:p14="http://schemas.microsoft.com/office/powerpoint/2010/main" val="268782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4C76"/>
        </a:solidFill>
        <a:effectLst/>
      </p:bgPr>
    </p:bg>
    <p:spTree>
      <p:nvGrpSpPr>
        <p:cNvPr id="1" name=""/>
        <p:cNvGrpSpPr/>
        <p:nvPr/>
      </p:nvGrpSpPr>
      <p:grpSpPr>
        <a:xfrm>
          <a:off x="0" y="0"/>
          <a:ext cx="0" cy="0"/>
          <a:chOff x="0" y="0"/>
          <a:chExt cx="0" cy="0"/>
        </a:xfrm>
      </p:grpSpPr>
      <p:sp>
        <p:nvSpPr>
          <p:cNvPr id="2" name="Freeform 2"/>
          <p:cNvSpPr/>
          <p:nvPr/>
        </p:nvSpPr>
        <p:spPr>
          <a:xfrm>
            <a:off x="3284867" y="2440619"/>
            <a:ext cx="10527508" cy="8124992"/>
          </a:xfrm>
          <a:custGeom>
            <a:avLst/>
            <a:gdLst/>
            <a:ahLst/>
            <a:cxnLst/>
            <a:rect l="l" t="t" r="r" b="b"/>
            <a:pathLst>
              <a:path w="10527508" h="8124992">
                <a:moveTo>
                  <a:pt x="0" y="0"/>
                </a:moveTo>
                <a:lnTo>
                  <a:pt x="10527508" y="0"/>
                </a:lnTo>
                <a:lnTo>
                  <a:pt x="10527508" y="8124992"/>
                </a:lnTo>
                <a:lnTo>
                  <a:pt x="0" y="8124992"/>
                </a:lnTo>
                <a:lnTo>
                  <a:pt x="0" y="0"/>
                </a:lnTo>
                <a:close/>
              </a:path>
            </a:pathLst>
          </a:custGeom>
          <a:blipFill>
            <a:blip r:embed="rId3">
              <a:alphaModFix amt="81000"/>
              <a:extLst>
                <a:ext uri="{96DAC541-7B7A-43D3-8B79-37D633B846F1}">
                  <asvg:svgBlip xmlns:asvg="http://schemas.microsoft.com/office/drawing/2016/SVG/main" r:embed="rId4"/>
                </a:ext>
              </a:extLst>
            </a:blip>
            <a:stretch>
              <a:fillRect/>
            </a:stretch>
          </a:blipFill>
        </p:spPr>
      </p:sp>
      <p:pic>
        <p:nvPicPr>
          <p:cNvPr id="3" name="Picture 3"/>
          <p:cNvPicPr>
            <a:picLocks noChangeAspect="1"/>
          </p:cNvPicPr>
          <p:nvPr/>
        </p:nvPicPr>
        <p:blipFill>
          <a:blip r:embed="rId5"/>
          <a:srcRect/>
          <a:stretch>
            <a:fillRect/>
          </a:stretch>
        </p:blipFill>
        <p:spPr>
          <a:xfrm>
            <a:off x="2486241" y="4580841"/>
            <a:ext cx="4541631" cy="4541631"/>
          </a:xfrm>
          <a:prstGeom prst="rect">
            <a:avLst/>
          </a:prstGeom>
        </p:spPr>
      </p:pic>
      <p:sp>
        <p:nvSpPr>
          <p:cNvPr id="4" name="Freeform 4"/>
          <p:cNvSpPr/>
          <p:nvPr/>
        </p:nvSpPr>
        <p:spPr>
          <a:xfrm>
            <a:off x="3599365" y="5973423"/>
            <a:ext cx="3041498" cy="1756465"/>
          </a:xfrm>
          <a:custGeom>
            <a:avLst/>
            <a:gdLst/>
            <a:ahLst/>
            <a:cxnLst/>
            <a:rect l="l" t="t" r="r" b="b"/>
            <a:pathLst>
              <a:path w="3041498" h="1756465">
                <a:moveTo>
                  <a:pt x="0" y="0"/>
                </a:moveTo>
                <a:lnTo>
                  <a:pt x="3041498" y="0"/>
                </a:lnTo>
                <a:lnTo>
                  <a:pt x="3041498" y="1756466"/>
                </a:lnTo>
                <a:lnTo>
                  <a:pt x="0" y="1756466"/>
                </a:lnTo>
                <a:lnTo>
                  <a:pt x="0" y="0"/>
                </a:lnTo>
                <a:close/>
              </a:path>
            </a:pathLst>
          </a:custGeom>
          <a:blipFill>
            <a:blip r:embed="rId6"/>
            <a:stretch>
              <a:fillRect/>
            </a:stretch>
          </a:blipFill>
        </p:spPr>
      </p:sp>
      <p:sp>
        <p:nvSpPr>
          <p:cNvPr id="5" name="Freeform 5"/>
          <p:cNvSpPr/>
          <p:nvPr/>
        </p:nvSpPr>
        <p:spPr>
          <a:xfrm>
            <a:off x="11135867" y="5973423"/>
            <a:ext cx="2676508" cy="2676508"/>
          </a:xfrm>
          <a:custGeom>
            <a:avLst/>
            <a:gdLst/>
            <a:ahLst/>
            <a:cxnLst/>
            <a:rect l="l" t="t" r="r" b="b"/>
            <a:pathLst>
              <a:path w="2676508" h="2676508">
                <a:moveTo>
                  <a:pt x="0" y="0"/>
                </a:moveTo>
                <a:lnTo>
                  <a:pt x="2676508" y="0"/>
                </a:lnTo>
                <a:lnTo>
                  <a:pt x="2676508" y="2676509"/>
                </a:lnTo>
                <a:lnTo>
                  <a:pt x="0" y="26765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6" name="Group 6"/>
          <p:cNvGrpSpPr/>
          <p:nvPr/>
        </p:nvGrpSpPr>
        <p:grpSpPr>
          <a:xfrm>
            <a:off x="18288000" y="-323069"/>
            <a:ext cx="14349450" cy="14349450"/>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BEFF4"/>
            </a:solidFill>
          </p:spPr>
        </p:sp>
      </p:grpSp>
      <p:sp>
        <p:nvSpPr>
          <p:cNvPr id="8" name="Freeform 8"/>
          <p:cNvSpPr/>
          <p:nvPr/>
        </p:nvSpPr>
        <p:spPr>
          <a:xfrm>
            <a:off x="6606499" y="4580841"/>
            <a:ext cx="3866787" cy="3844549"/>
          </a:xfrm>
          <a:custGeom>
            <a:avLst/>
            <a:gdLst/>
            <a:ahLst/>
            <a:cxnLst/>
            <a:rect l="l" t="t" r="r" b="b"/>
            <a:pathLst>
              <a:path w="3866787" h="3844549">
                <a:moveTo>
                  <a:pt x="0" y="0"/>
                </a:moveTo>
                <a:lnTo>
                  <a:pt x="3866787" y="0"/>
                </a:lnTo>
                <a:lnTo>
                  <a:pt x="3866787" y="3844548"/>
                </a:lnTo>
                <a:lnTo>
                  <a:pt x="0" y="38445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7793500" y="5057586"/>
            <a:ext cx="1510241" cy="2254092"/>
          </a:xfrm>
          <a:custGeom>
            <a:avLst/>
            <a:gdLst/>
            <a:ahLst/>
            <a:cxnLst/>
            <a:rect l="l" t="t" r="r" b="b"/>
            <a:pathLst>
              <a:path w="1510241" h="2254092">
                <a:moveTo>
                  <a:pt x="0" y="0"/>
                </a:moveTo>
                <a:lnTo>
                  <a:pt x="1510242" y="0"/>
                </a:lnTo>
                <a:lnTo>
                  <a:pt x="1510242" y="2254092"/>
                </a:lnTo>
                <a:lnTo>
                  <a:pt x="0" y="225409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TextBox 10"/>
          <p:cNvSpPr txBox="1"/>
          <p:nvPr/>
        </p:nvSpPr>
        <p:spPr>
          <a:xfrm>
            <a:off x="392076" y="357348"/>
            <a:ext cx="16996748" cy="3216064"/>
          </a:xfrm>
          <a:prstGeom prst="rect">
            <a:avLst/>
          </a:prstGeom>
        </p:spPr>
        <p:txBody>
          <a:bodyPr lIns="0" tIns="0" rIns="0" bIns="0" rtlCol="0" anchor="t">
            <a:spAutoFit/>
          </a:bodyPr>
          <a:lstStyle/>
          <a:p>
            <a:pPr algn="ctr">
              <a:lnSpc>
                <a:spcPts val="6228"/>
              </a:lnSpc>
            </a:pPr>
            <a:r>
              <a:rPr lang="en-US" sz="6356" dirty="0">
                <a:solidFill>
                  <a:srgbClr val="FFDE59"/>
                </a:solidFill>
                <a:latin typeface="Montserrat Bold"/>
              </a:rPr>
              <a:t>ПРИНЦИП КОНЦЕНТРАЦІЇ</a:t>
            </a:r>
          </a:p>
          <a:p>
            <a:pPr algn="ctr">
              <a:lnSpc>
                <a:spcPts val="6228"/>
              </a:lnSpc>
            </a:pPr>
            <a:r>
              <a:rPr lang="en-US" sz="6356" dirty="0">
                <a:solidFill>
                  <a:srgbClr val="FF3131"/>
                </a:solidFill>
                <a:latin typeface="Montserrat Bold"/>
              </a:rPr>
              <a:t>VS</a:t>
            </a:r>
          </a:p>
          <a:p>
            <a:pPr algn="ctr">
              <a:lnSpc>
                <a:spcPts val="6228"/>
              </a:lnSpc>
            </a:pPr>
            <a:r>
              <a:rPr lang="en-US" sz="6356" dirty="0" err="1">
                <a:solidFill>
                  <a:srgbClr val="FFDE59"/>
                </a:solidFill>
                <a:latin typeface="Montserrat Bold"/>
              </a:rPr>
              <a:t>визначення</a:t>
            </a:r>
            <a:r>
              <a:rPr lang="en-US" sz="6356" dirty="0">
                <a:solidFill>
                  <a:srgbClr val="FFDE59"/>
                </a:solidFill>
                <a:latin typeface="Montserrat Bold"/>
              </a:rPr>
              <a:t> </a:t>
            </a:r>
            <a:r>
              <a:rPr lang="en-US" sz="6356" dirty="0" err="1">
                <a:solidFill>
                  <a:srgbClr val="FFDE59"/>
                </a:solidFill>
                <a:latin typeface="Montserrat Bold"/>
              </a:rPr>
              <a:t>юрисдикції</a:t>
            </a:r>
            <a:r>
              <a:rPr lang="en-US" sz="6356" dirty="0">
                <a:solidFill>
                  <a:srgbClr val="FFDE59"/>
                </a:solidFill>
                <a:latin typeface="Montserrat Bold"/>
              </a:rPr>
              <a:t> </a:t>
            </a:r>
            <a:r>
              <a:rPr lang="en-US" sz="6356" dirty="0" err="1">
                <a:solidFill>
                  <a:srgbClr val="FFDE59"/>
                </a:solidFill>
                <a:latin typeface="Montserrat Bold"/>
              </a:rPr>
              <a:t>угодою</a:t>
            </a:r>
            <a:r>
              <a:rPr lang="en-US" sz="6356" dirty="0">
                <a:solidFill>
                  <a:srgbClr val="FFDE59"/>
                </a:solidFill>
                <a:latin typeface="Montserrat Bold"/>
              </a:rPr>
              <a:t> </a:t>
            </a:r>
            <a:r>
              <a:rPr lang="en-US" sz="6356" dirty="0" err="1">
                <a:solidFill>
                  <a:srgbClr val="FFDE59"/>
                </a:solidFill>
                <a:latin typeface="Montserrat Bold"/>
              </a:rPr>
              <a:t>сторін</a:t>
            </a:r>
            <a:endParaRPr lang="en-US" sz="6356" dirty="0">
              <a:solidFill>
                <a:srgbClr val="FFDE59"/>
              </a:solidFill>
              <a:latin typeface="Montserrat Bold"/>
            </a:endParaRPr>
          </a:p>
        </p:txBody>
      </p:sp>
      <p:sp>
        <p:nvSpPr>
          <p:cNvPr id="11" name="TextBox 11"/>
          <p:cNvSpPr txBox="1"/>
          <p:nvPr/>
        </p:nvSpPr>
        <p:spPr>
          <a:xfrm>
            <a:off x="833282" y="9084371"/>
            <a:ext cx="5807581" cy="833489"/>
          </a:xfrm>
          <a:prstGeom prst="rect">
            <a:avLst/>
          </a:prstGeom>
        </p:spPr>
        <p:txBody>
          <a:bodyPr lIns="0" tIns="0" rIns="0" bIns="0" rtlCol="0" anchor="t">
            <a:spAutoFit/>
          </a:bodyPr>
          <a:lstStyle/>
          <a:p>
            <a:pPr>
              <a:lnSpc>
                <a:spcPts val="3409"/>
              </a:lnSpc>
            </a:pPr>
            <a:r>
              <a:rPr lang="en-US" sz="2435">
                <a:solidFill>
                  <a:srgbClr val="FF3131"/>
                </a:solidFill>
                <a:latin typeface="Open Sans Bold Italics"/>
              </a:rPr>
              <a:t>Суддя Східного апеляційного господарського суду Попков Д.О.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6734875" y="-2288083"/>
            <a:ext cx="14349450" cy="14349450"/>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48CBB"/>
            </a:solidFill>
          </p:spPr>
        </p:sp>
      </p:grpSp>
      <p:sp>
        <p:nvSpPr>
          <p:cNvPr id="4" name="Freeform 4"/>
          <p:cNvSpPr/>
          <p:nvPr/>
        </p:nvSpPr>
        <p:spPr>
          <a:xfrm>
            <a:off x="472966" y="1466356"/>
            <a:ext cx="2069589" cy="1800542"/>
          </a:xfrm>
          <a:custGeom>
            <a:avLst/>
            <a:gdLst/>
            <a:ahLst/>
            <a:cxnLst/>
            <a:rect l="l" t="t" r="r" b="b"/>
            <a:pathLst>
              <a:path w="2069589" h="1800542">
                <a:moveTo>
                  <a:pt x="0" y="0"/>
                </a:moveTo>
                <a:lnTo>
                  <a:pt x="2069589" y="0"/>
                </a:lnTo>
                <a:lnTo>
                  <a:pt x="2069589" y="1800543"/>
                </a:lnTo>
                <a:lnTo>
                  <a:pt x="0" y="18005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238642" y="3661366"/>
            <a:ext cx="538237" cy="499887"/>
          </a:xfrm>
          <a:custGeom>
            <a:avLst/>
            <a:gdLst/>
            <a:ahLst/>
            <a:cxnLst/>
            <a:rect l="l" t="t" r="r" b="b"/>
            <a:pathLst>
              <a:path w="538237" h="499887">
                <a:moveTo>
                  <a:pt x="0" y="0"/>
                </a:moveTo>
                <a:lnTo>
                  <a:pt x="538236" y="0"/>
                </a:lnTo>
                <a:lnTo>
                  <a:pt x="538236" y="499887"/>
                </a:lnTo>
                <a:lnTo>
                  <a:pt x="0" y="499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238642" y="6601947"/>
            <a:ext cx="538237" cy="499887"/>
          </a:xfrm>
          <a:custGeom>
            <a:avLst/>
            <a:gdLst/>
            <a:ahLst/>
            <a:cxnLst/>
            <a:rect l="l" t="t" r="r" b="b"/>
            <a:pathLst>
              <a:path w="538237" h="499887">
                <a:moveTo>
                  <a:pt x="0" y="0"/>
                </a:moveTo>
                <a:lnTo>
                  <a:pt x="538236" y="0"/>
                </a:lnTo>
                <a:lnTo>
                  <a:pt x="538236" y="499887"/>
                </a:lnTo>
                <a:lnTo>
                  <a:pt x="0" y="499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2060704" y="1418096"/>
            <a:ext cx="2069589" cy="1800542"/>
          </a:xfrm>
          <a:custGeom>
            <a:avLst/>
            <a:gdLst/>
            <a:ahLst/>
            <a:cxnLst/>
            <a:rect l="l" t="t" r="r" b="b"/>
            <a:pathLst>
              <a:path w="2069589" h="1800542">
                <a:moveTo>
                  <a:pt x="0" y="0"/>
                </a:moveTo>
                <a:lnTo>
                  <a:pt x="2069589" y="0"/>
                </a:lnTo>
                <a:lnTo>
                  <a:pt x="2069589" y="1800543"/>
                </a:lnTo>
                <a:lnTo>
                  <a:pt x="0" y="18005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3095498" y="3336044"/>
            <a:ext cx="538237" cy="499887"/>
          </a:xfrm>
          <a:custGeom>
            <a:avLst/>
            <a:gdLst/>
            <a:ahLst/>
            <a:cxnLst/>
            <a:rect l="l" t="t" r="r" b="b"/>
            <a:pathLst>
              <a:path w="538237" h="499887">
                <a:moveTo>
                  <a:pt x="0" y="0"/>
                </a:moveTo>
                <a:lnTo>
                  <a:pt x="538237" y="0"/>
                </a:lnTo>
                <a:lnTo>
                  <a:pt x="538237" y="499887"/>
                </a:lnTo>
                <a:lnTo>
                  <a:pt x="0" y="499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3100948" y="6601947"/>
            <a:ext cx="538237" cy="499887"/>
          </a:xfrm>
          <a:custGeom>
            <a:avLst/>
            <a:gdLst/>
            <a:ahLst/>
            <a:cxnLst/>
            <a:rect l="l" t="t" r="r" b="b"/>
            <a:pathLst>
              <a:path w="538237" h="499887">
                <a:moveTo>
                  <a:pt x="0" y="0"/>
                </a:moveTo>
                <a:lnTo>
                  <a:pt x="538236" y="0"/>
                </a:lnTo>
                <a:lnTo>
                  <a:pt x="538236" y="499887"/>
                </a:lnTo>
                <a:lnTo>
                  <a:pt x="0" y="499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6185553" y="1157207"/>
            <a:ext cx="7062345" cy="8820644"/>
            <a:chOff x="0" y="0"/>
            <a:chExt cx="968548" cy="1209685"/>
          </a:xfrm>
        </p:grpSpPr>
        <p:sp>
          <p:nvSpPr>
            <p:cNvPr id="11" name="Freeform 11"/>
            <p:cNvSpPr/>
            <p:nvPr/>
          </p:nvSpPr>
          <p:spPr>
            <a:xfrm>
              <a:off x="0" y="0"/>
              <a:ext cx="968548" cy="1209685"/>
            </a:xfrm>
            <a:custGeom>
              <a:avLst/>
              <a:gdLst/>
              <a:ahLst/>
              <a:cxnLst/>
              <a:rect l="l" t="t" r="r" b="b"/>
              <a:pathLst>
                <a:path w="968548" h="1209685">
                  <a:moveTo>
                    <a:pt x="484274" y="0"/>
                  </a:moveTo>
                  <a:lnTo>
                    <a:pt x="644208" y="122597"/>
                  </a:lnTo>
                  <a:lnTo>
                    <a:pt x="826707" y="177154"/>
                  </a:lnTo>
                  <a:lnTo>
                    <a:pt x="870390" y="405090"/>
                  </a:lnTo>
                  <a:lnTo>
                    <a:pt x="968548" y="604843"/>
                  </a:lnTo>
                  <a:lnTo>
                    <a:pt x="870390" y="804596"/>
                  </a:lnTo>
                  <a:lnTo>
                    <a:pt x="826707" y="1032530"/>
                  </a:lnTo>
                  <a:lnTo>
                    <a:pt x="644208" y="1087089"/>
                  </a:lnTo>
                  <a:lnTo>
                    <a:pt x="484274" y="1209685"/>
                  </a:lnTo>
                  <a:lnTo>
                    <a:pt x="324339" y="1087089"/>
                  </a:lnTo>
                  <a:lnTo>
                    <a:pt x="141840" y="1032530"/>
                  </a:lnTo>
                  <a:lnTo>
                    <a:pt x="98158" y="804596"/>
                  </a:lnTo>
                  <a:lnTo>
                    <a:pt x="0" y="604843"/>
                  </a:lnTo>
                  <a:lnTo>
                    <a:pt x="98158" y="405090"/>
                  </a:lnTo>
                  <a:lnTo>
                    <a:pt x="141840" y="177154"/>
                  </a:lnTo>
                  <a:lnTo>
                    <a:pt x="324339" y="122597"/>
                  </a:lnTo>
                  <a:lnTo>
                    <a:pt x="484274" y="0"/>
                  </a:lnTo>
                  <a:close/>
                </a:path>
              </a:pathLst>
            </a:custGeom>
            <a:solidFill>
              <a:srgbClr val="FFDE59"/>
            </a:solidFill>
          </p:spPr>
        </p:sp>
        <p:sp>
          <p:nvSpPr>
            <p:cNvPr id="12" name="TextBox 12"/>
            <p:cNvSpPr txBox="1"/>
            <p:nvPr/>
          </p:nvSpPr>
          <p:spPr>
            <a:xfrm>
              <a:off x="139700" y="101600"/>
              <a:ext cx="689148" cy="968385"/>
            </a:xfrm>
            <a:prstGeom prst="rect">
              <a:avLst/>
            </a:prstGeom>
          </p:spPr>
          <p:txBody>
            <a:bodyPr lIns="50800" tIns="50800" rIns="50800" bIns="50800" rtlCol="0" anchor="ctr"/>
            <a:lstStyle/>
            <a:p>
              <a:pPr algn="ctr">
                <a:lnSpc>
                  <a:spcPts val="2665"/>
                </a:lnSpc>
              </a:pPr>
              <a:endParaRPr/>
            </a:p>
            <a:p>
              <a:pPr algn="ctr">
                <a:lnSpc>
                  <a:spcPts val="2665"/>
                </a:lnSpc>
              </a:pPr>
              <a:endParaRPr/>
            </a:p>
            <a:p>
              <a:pPr algn="ctr">
                <a:lnSpc>
                  <a:spcPts val="2665"/>
                </a:lnSpc>
              </a:pPr>
              <a:endParaRPr/>
            </a:p>
            <a:p>
              <a:pPr algn="ctr">
                <a:lnSpc>
                  <a:spcPts val="2665"/>
                </a:lnSpc>
              </a:pPr>
              <a:endParaRPr/>
            </a:p>
            <a:p>
              <a:pPr algn="ctr">
                <a:lnSpc>
                  <a:spcPts val="2665"/>
                </a:lnSpc>
              </a:pPr>
              <a:endParaRPr/>
            </a:p>
            <a:p>
              <a:pPr algn="ctr">
                <a:lnSpc>
                  <a:spcPts val="2665"/>
                </a:lnSpc>
              </a:pPr>
              <a:r>
                <a:rPr lang="en-US" sz="1904">
                  <a:solidFill>
                    <a:srgbClr val="000000"/>
                  </a:solidFill>
                  <a:latin typeface="Open Sans Bold"/>
                </a:rPr>
                <a:t> </a:t>
              </a:r>
            </a:p>
            <a:p>
              <a:pPr algn="ctr">
                <a:lnSpc>
                  <a:spcPts val="2665"/>
                </a:lnSpc>
              </a:pPr>
              <a:endParaRPr lang="en-US" sz="1904">
                <a:solidFill>
                  <a:srgbClr val="000000"/>
                </a:solidFill>
                <a:latin typeface="Open Sans Bold"/>
              </a:endParaRPr>
            </a:p>
          </p:txBody>
        </p:sp>
      </p:grpSp>
      <p:sp>
        <p:nvSpPr>
          <p:cNvPr id="13" name="TextBox 13"/>
          <p:cNvSpPr txBox="1"/>
          <p:nvPr/>
        </p:nvSpPr>
        <p:spPr>
          <a:xfrm>
            <a:off x="9139238" y="4819967"/>
            <a:ext cx="9525" cy="580390"/>
          </a:xfrm>
          <a:prstGeom prst="rect">
            <a:avLst/>
          </a:prstGeom>
        </p:spPr>
        <p:txBody>
          <a:bodyPr lIns="0" tIns="0" rIns="0" bIns="0" rtlCol="0" anchor="t">
            <a:spAutoFit/>
          </a:bodyPr>
          <a:lstStyle/>
          <a:p>
            <a:pPr algn="ctr">
              <a:lnSpc>
                <a:spcPts val="4759"/>
              </a:lnSpc>
            </a:pPr>
            <a:endParaRPr/>
          </a:p>
        </p:txBody>
      </p:sp>
      <p:sp>
        <p:nvSpPr>
          <p:cNvPr id="14" name="TextBox 14"/>
          <p:cNvSpPr txBox="1"/>
          <p:nvPr/>
        </p:nvSpPr>
        <p:spPr>
          <a:xfrm>
            <a:off x="0" y="250332"/>
            <a:ext cx="18278475" cy="1216024"/>
          </a:xfrm>
          <a:prstGeom prst="rect">
            <a:avLst/>
          </a:prstGeom>
        </p:spPr>
        <p:txBody>
          <a:bodyPr lIns="0" tIns="0" rIns="0" bIns="0" rtlCol="0" anchor="t">
            <a:spAutoFit/>
          </a:bodyPr>
          <a:lstStyle/>
          <a:p>
            <a:pPr algn="ctr">
              <a:lnSpc>
                <a:spcPts val="4900"/>
              </a:lnSpc>
            </a:pPr>
            <a:r>
              <a:rPr lang="en-US" sz="3500">
                <a:solidFill>
                  <a:srgbClr val="000000"/>
                </a:solidFill>
                <a:latin typeface="Open Sans Bold"/>
              </a:rPr>
              <a:t>Чи узгоджується запропоноване тлумачення принципу концентрації із нормами  законодавства про угоди сторін щодо юрисдикції?</a:t>
            </a:r>
          </a:p>
        </p:txBody>
      </p:sp>
      <p:sp>
        <p:nvSpPr>
          <p:cNvPr id="15" name="TextBox 15"/>
          <p:cNvSpPr txBox="1"/>
          <p:nvPr/>
        </p:nvSpPr>
        <p:spPr>
          <a:xfrm>
            <a:off x="13633735" y="5373079"/>
            <a:ext cx="4379698" cy="3323589"/>
          </a:xfrm>
          <a:prstGeom prst="rect">
            <a:avLst/>
          </a:prstGeom>
        </p:spPr>
        <p:txBody>
          <a:bodyPr lIns="0" tIns="0" rIns="0" bIns="0" rtlCol="0" anchor="t">
            <a:spAutoFit/>
          </a:bodyPr>
          <a:lstStyle/>
          <a:p>
            <a:pPr algn="just">
              <a:lnSpc>
                <a:spcPts val="2660"/>
              </a:lnSpc>
            </a:pPr>
            <a:r>
              <a:rPr lang="en-US" sz="1900">
                <a:solidFill>
                  <a:srgbClr val="244C76"/>
                </a:solidFill>
                <a:latin typeface="Open Sans Bold Italics"/>
              </a:rPr>
              <a:t>ст.6: до винятків - підвідомчості справ ТС відносять, у тому числі:</a:t>
            </a:r>
          </a:p>
          <a:p>
            <a:pPr algn="just">
              <a:lnSpc>
                <a:spcPts val="2660"/>
              </a:lnSpc>
            </a:pPr>
            <a:r>
              <a:rPr lang="en-US" sz="1900">
                <a:solidFill>
                  <a:srgbClr val="244C76"/>
                </a:solidFill>
                <a:latin typeface="Open Sans Bold Italics"/>
              </a:rPr>
              <a:t>п.5 справи про відновлення платоспроможності боржника чи визнання його банкрутом</a:t>
            </a:r>
          </a:p>
          <a:p>
            <a:pPr algn="just">
              <a:lnSpc>
                <a:spcPts val="2660"/>
              </a:lnSpc>
            </a:pPr>
            <a:r>
              <a:rPr lang="en-US" sz="1900">
                <a:solidFill>
                  <a:srgbClr val="244C76"/>
                </a:solidFill>
                <a:latin typeface="Open Sans Bold Italics"/>
              </a:rPr>
              <a:t>п.11 </a:t>
            </a:r>
            <a:r>
              <a:rPr lang="en-US" sz="1900">
                <a:solidFill>
                  <a:srgbClr val="E53535"/>
                </a:solidFill>
                <a:latin typeface="Open Sans Bold Italics"/>
              </a:rPr>
              <a:t>інші справи, які відповідно до закону підлягають вирішенню виключно судами загальної юрисдикції </a:t>
            </a:r>
            <a:r>
              <a:rPr lang="en-US" sz="1900">
                <a:solidFill>
                  <a:srgbClr val="244C76"/>
                </a:solidFill>
                <a:latin typeface="Open Sans Bold Italics"/>
              </a:rPr>
              <a:t>або Конституційним Судом України</a:t>
            </a:r>
          </a:p>
        </p:txBody>
      </p:sp>
      <p:sp>
        <p:nvSpPr>
          <p:cNvPr id="16" name="TextBox 16"/>
          <p:cNvSpPr txBox="1"/>
          <p:nvPr/>
        </p:nvSpPr>
        <p:spPr>
          <a:xfrm>
            <a:off x="2004318" y="5963285"/>
            <a:ext cx="4374248" cy="4323715"/>
          </a:xfrm>
          <a:prstGeom prst="rect">
            <a:avLst/>
          </a:prstGeom>
        </p:spPr>
        <p:txBody>
          <a:bodyPr lIns="0" tIns="0" rIns="0" bIns="0" rtlCol="0" anchor="t">
            <a:spAutoFit/>
          </a:bodyPr>
          <a:lstStyle/>
          <a:p>
            <a:pPr algn="just">
              <a:lnSpc>
                <a:spcPts val="2659"/>
              </a:lnSpc>
            </a:pPr>
            <a:r>
              <a:rPr lang="en-US" sz="1899">
                <a:solidFill>
                  <a:srgbClr val="000000"/>
                </a:solidFill>
                <a:latin typeface="Open Sans"/>
              </a:rPr>
              <a:t> </a:t>
            </a:r>
            <a:r>
              <a:rPr lang="en-US" sz="1899">
                <a:solidFill>
                  <a:srgbClr val="244C76"/>
                </a:solidFill>
                <a:latin typeface="Open Sans Bold Italics"/>
              </a:rPr>
              <a:t>ч.1 ст.8: «Суд, до якого подано позов у питанні, що є предметом арбітражної угоди(1), повинен, якщо будь-яка із сторін попросить про це не пізніше подання своєї першої заяви щодо суті спору(2), залишити позов без розгляду і направити сторони до арбітражу, </a:t>
            </a:r>
            <a:r>
              <a:rPr lang="en-US" sz="1899">
                <a:solidFill>
                  <a:srgbClr val="E53535"/>
                </a:solidFill>
                <a:latin typeface="Open Sans Bold Italics"/>
              </a:rPr>
              <a:t>якщо не визнає, що ця арбітражна угода є недійсною (3)</a:t>
            </a:r>
            <a:r>
              <a:rPr lang="en-US" sz="1899">
                <a:solidFill>
                  <a:srgbClr val="244C76"/>
                </a:solidFill>
                <a:latin typeface="Open Sans Bold Italics"/>
              </a:rPr>
              <a:t>, втратила чинність (4) </a:t>
            </a:r>
            <a:r>
              <a:rPr lang="en-US" sz="1899">
                <a:solidFill>
                  <a:srgbClr val="E53535"/>
                </a:solidFill>
                <a:latin typeface="Open Sans Bold Italics"/>
              </a:rPr>
              <a:t>або не може бути виконана (5)</a:t>
            </a:r>
            <a:r>
              <a:rPr lang="en-US" sz="1899">
                <a:solidFill>
                  <a:srgbClr val="244C76"/>
                </a:solidFill>
                <a:latin typeface="Open Sans Bold Italics"/>
              </a:rPr>
              <a:t>».</a:t>
            </a:r>
          </a:p>
          <a:p>
            <a:pPr algn="ctr">
              <a:lnSpc>
                <a:spcPts val="2659"/>
              </a:lnSpc>
            </a:pPr>
            <a:endParaRPr lang="en-US" sz="1899">
              <a:solidFill>
                <a:srgbClr val="244C76"/>
              </a:solidFill>
              <a:latin typeface="Open Sans Bold Italics"/>
            </a:endParaRPr>
          </a:p>
        </p:txBody>
      </p:sp>
      <p:sp>
        <p:nvSpPr>
          <p:cNvPr id="17" name="TextBox 17"/>
          <p:cNvSpPr txBox="1"/>
          <p:nvPr/>
        </p:nvSpPr>
        <p:spPr>
          <a:xfrm>
            <a:off x="13364617" y="1953243"/>
            <a:ext cx="4923383" cy="692150"/>
          </a:xfrm>
          <a:prstGeom prst="rect">
            <a:avLst/>
          </a:prstGeom>
        </p:spPr>
        <p:txBody>
          <a:bodyPr lIns="0" tIns="0" rIns="0" bIns="0" rtlCol="0" anchor="t">
            <a:spAutoFit/>
          </a:bodyPr>
          <a:lstStyle/>
          <a:p>
            <a:pPr algn="ctr">
              <a:lnSpc>
                <a:spcPts val="2799"/>
              </a:lnSpc>
            </a:pPr>
            <a:r>
              <a:rPr lang="en-US" sz="1999">
                <a:solidFill>
                  <a:srgbClr val="244C76"/>
                </a:solidFill>
                <a:latin typeface="Open Sans Bold Italics"/>
              </a:rPr>
              <a:t>Закон України “Про третейські суди” </a:t>
            </a:r>
          </a:p>
          <a:p>
            <a:pPr algn="ctr">
              <a:lnSpc>
                <a:spcPts val="2799"/>
              </a:lnSpc>
            </a:pPr>
            <a:r>
              <a:rPr lang="en-US" sz="1999">
                <a:solidFill>
                  <a:srgbClr val="244C76"/>
                </a:solidFill>
                <a:latin typeface="Open Sans Bold Italics"/>
              </a:rPr>
              <a:t>(Закон ТС)</a:t>
            </a:r>
          </a:p>
        </p:txBody>
      </p:sp>
      <p:sp>
        <p:nvSpPr>
          <p:cNvPr id="18" name="TextBox 18"/>
          <p:cNvSpPr txBox="1"/>
          <p:nvPr/>
        </p:nvSpPr>
        <p:spPr>
          <a:xfrm>
            <a:off x="13639184" y="2897215"/>
            <a:ext cx="4374248" cy="1990089"/>
          </a:xfrm>
          <a:prstGeom prst="rect">
            <a:avLst/>
          </a:prstGeom>
        </p:spPr>
        <p:txBody>
          <a:bodyPr lIns="0" tIns="0" rIns="0" bIns="0" rtlCol="0" anchor="t">
            <a:spAutoFit/>
          </a:bodyPr>
          <a:lstStyle/>
          <a:p>
            <a:pPr algn="just">
              <a:lnSpc>
                <a:spcPts val="2660"/>
              </a:lnSpc>
            </a:pPr>
            <a:r>
              <a:rPr lang="en-US" sz="1900">
                <a:solidFill>
                  <a:srgbClr val="244C76"/>
                </a:solidFill>
                <a:latin typeface="Open Sans Bold Italics"/>
              </a:rPr>
              <a:t>ч.2 ст.1:«До третейського суду за угодою сторін може бути переданий будь-який спір, що виникає з цивільних та господарських правовідносин, </a:t>
            </a:r>
            <a:r>
              <a:rPr lang="en-US" sz="1900">
                <a:solidFill>
                  <a:srgbClr val="E53535"/>
                </a:solidFill>
                <a:latin typeface="Open Sans Bold Italics"/>
              </a:rPr>
              <a:t>крім випадків, передбачених законом»</a:t>
            </a:r>
          </a:p>
        </p:txBody>
      </p:sp>
      <p:sp>
        <p:nvSpPr>
          <p:cNvPr id="19" name="TextBox 19"/>
          <p:cNvSpPr txBox="1"/>
          <p:nvPr/>
        </p:nvSpPr>
        <p:spPr>
          <a:xfrm>
            <a:off x="2004318" y="3297944"/>
            <a:ext cx="4374248" cy="2656839"/>
          </a:xfrm>
          <a:prstGeom prst="rect">
            <a:avLst/>
          </a:prstGeom>
        </p:spPr>
        <p:txBody>
          <a:bodyPr lIns="0" tIns="0" rIns="0" bIns="0" rtlCol="0" anchor="t">
            <a:spAutoFit/>
          </a:bodyPr>
          <a:lstStyle/>
          <a:p>
            <a:pPr algn="just">
              <a:lnSpc>
                <a:spcPts val="2660"/>
              </a:lnSpc>
            </a:pPr>
            <a:r>
              <a:rPr lang="en-US" sz="1900">
                <a:solidFill>
                  <a:srgbClr val="244C76"/>
                </a:solidFill>
                <a:latin typeface="Open Sans Bold Italics"/>
              </a:rPr>
              <a:t>ч.4 ст.1: «цей Закон </a:t>
            </a:r>
            <a:r>
              <a:rPr lang="en-US" sz="1900">
                <a:solidFill>
                  <a:srgbClr val="E53535"/>
                </a:solidFill>
                <a:latin typeface="Open Sans Bold Italics"/>
              </a:rPr>
              <a:t>не зачіпає дії будь-якого іншого закону України</a:t>
            </a:r>
            <a:r>
              <a:rPr lang="en-US" sz="1900">
                <a:solidFill>
                  <a:srgbClr val="244C76"/>
                </a:solidFill>
                <a:latin typeface="Open Sans Bold Italics"/>
              </a:rPr>
              <a:t>, </a:t>
            </a:r>
            <a:r>
              <a:rPr lang="en-US" sz="1900">
                <a:solidFill>
                  <a:srgbClr val="E53535"/>
                </a:solidFill>
                <a:latin typeface="Open Sans Bold Italics"/>
              </a:rPr>
              <a:t>в силу якого певні спори не можуть передаватися до арбітражу</a:t>
            </a:r>
            <a:r>
              <a:rPr lang="en-US" sz="1900">
                <a:solidFill>
                  <a:srgbClr val="244C76"/>
                </a:solidFill>
                <a:latin typeface="Open Sans Bold Italics"/>
              </a:rPr>
              <a:t> або можуть бути передані до арбітражу тільки згідно з положеннями іншими, ніж ті, що є в цьому Законі» </a:t>
            </a:r>
          </a:p>
        </p:txBody>
      </p:sp>
      <p:sp>
        <p:nvSpPr>
          <p:cNvPr id="20" name="TextBox 20"/>
          <p:cNvSpPr txBox="1"/>
          <p:nvPr/>
        </p:nvSpPr>
        <p:spPr>
          <a:xfrm>
            <a:off x="6987633" y="2328528"/>
            <a:ext cx="5073071" cy="6657340"/>
          </a:xfrm>
          <a:prstGeom prst="rect">
            <a:avLst/>
          </a:prstGeom>
        </p:spPr>
        <p:txBody>
          <a:bodyPr lIns="0" tIns="0" rIns="0" bIns="0" rtlCol="0" anchor="t">
            <a:spAutoFit/>
          </a:bodyPr>
          <a:lstStyle/>
          <a:p>
            <a:pPr algn="ctr">
              <a:lnSpc>
                <a:spcPts val="2659"/>
              </a:lnSpc>
            </a:pPr>
            <a:r>
              <a:rPr lang="en-US" sz="1899">
                <a:solidFill>
                  <a:srgbClr val="299740"/>
                </a:solidFill>
                <a:latin typeface="Open Sans Bold"/>
              </a:rPr>
              <a:t>п.2 ч.1 ст.22 ГПК забороняє передачу сторонами на вирішення ТС  або МКА спорів, зокрема передбачених п.8 ч.1 ст.20 ГПК </a:t>
            </a:r>
          </a:p>
          <a:p>
            <a:pPr algn="ctr">
              <a:lnSpc>
                <a:spcPts val="2659"/>
              </a:lnSpc>
            </a:pPr>
            <a:endParaRPr lang="en-US" sz="1899">
              <a:solidFill>
                <a:srgbClr val="299740"/>
              </a:solidFill>
              <a:latin typeface="Open Sans Bold"/>
            </a:endParaRPr>
          </a:p>
          <a:p>
            <a:pPr algn="ctr">
              <a:lnSpc>
                <a:spcPts val="2659"/>
              </a:lnSpc>
            </a:pPr>
            <a:r>
              <a:rPr lang="en-US" sz="1899">
                <a:solidFill>
                  <a:srgbClr val="299740"/>
                </a:solidFill>
                <a:latin typeface="Open Sans Bold"/>
              </a:rPr>
              <a:t>п.7 ч.1 ст.226 ГПК визначає необхідність залишення господарським судом позову без розгляду, якщо «сторони уклали угоду (1) про передачу даного спору на вирішення третейського суду або міжнародного комерційного арбітражу, і від відповідача не пізніше початку розгляду справи по суті, але до подання ним першої заяви щодо суті спору надійшли заперечення проти вирішення спору в господарському суді(2), </a:t>
            </a:r>
            <a:r>
              <a:rPr lang="en-US" sz="1899">
                <a:solidFill>
                  <a:srgbClr val="F4900C"/>
                </a:solidFill>
                <a:latin typeface="Open Sans Bold"/>
              </a:rPr>
              <a:t>якщо тільки суд не визнає, що така угода є недійсною(3), </a:t>
            </a:r>
            <a:r>
              <a:rPr lang="en-US" sz="1899">
                <a:solidFill>
                  <a:srgbClr val="299740"/>
                </a:solidFill>
                <a:latin typeface="Open Sans Bold"/>
              </a:rPr>
              <a:t>втратила чинність(4)</a:t>
            </a:r>
            <a:r>
              <a:rPr lang="en-US" sz="1899">
                <a:solidFill>
                  <a:srgbClr val="F4900C"/>
                </a:solidFill>
                <a:latin typeface="Open Sans Bold"/>
              </a:rPr>
              <a:t> або не може бути виконана(5)</a:t>
            </a:r>
            <a:r>
              <a:rPr lang="en-US" sz="1899">
                <a:solidFill>
                  <a:srgbClr val="299740"/>
                </a:solidFill>
                <a:latin typeface="Open Sans Bold"/>
              </a:rPr>
              <a:t>.</a:t>
            </a:r>
          </a:p>
        </p:txBody>
      </p:sp>
      <p:sp>
        <p:nvSpPr>
          <p:cNvPr id="21" name="TextBox 21"/>
          <p:cNvSpPr txBox="1"/>
          <p:nvPr/>
        </p:nvSpPr>
        <p:spPr>
          <a:xfrm>
            <a:off x="1700960" y="1859862"/>
            <a:ext cx="5286673" cy="1044575"/>
          </a:xfrm>
          <a:prstGeom prst="rect">
            <a:avLst/>
          </a:prstGeom>
        </p:spPr>
        <p:txBody>
          <a:bodyPr lIns="0" tIns="0" rIns="0" bIns="0" rtlCol="0" anchor="t">
            <a:spAutoFit/>
          </a:bodyPr>
          <a:lstStyle/>
          <a:p>
            <a:pPr algn="ctr">
              <a:lnSpc>
                <a:spcPts val="2799"/>
              </a:lnSpc>
            </a:pPr>
            <a:r>
              <a:rPr lang="en-US" sz="1999">
                <a:solidFill>
                  <a:srgbClr val="244C76"/>
                </a:solidFill>
                <a:latin typeface="Open Sans Bold Italics"/>
              </a:rPr>
              <a:t>Закон України “Про міжнародний комерційний арбітраж” </a:t>
            </a:r>
          </a:p>
          <a:p>
            <a:pPr algn="ctr">
              <a:lnSpc>
                <a:spcPts val="2799"/>
              </a:lnSpc>
            </a:pPr>
            <a:r>
              <a:rPr lang="en-US" sz="1999">
                <a:solidFill>
                  <a:srgbClr val="244C76"/>
                </a:solidFill>
                <a:latin typeface="Open Sans Bold Italics"/>
              </a:rPr>
              <a:t>(Закон МКА)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EB1D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511519"/>
            <a:ext cx="16230600" cy="2100755"/>
            <a:chOff x="0" y="0"/>
            <a:chExt cx="4274726" cy="553285"/>
          </a:xfrm>
        </p:grpSpPr>
        <p:sp>
          <p:nvSpPr>
            <p:cNvPr id="3" name="Freeform 3"/>
            <p:cNvSpPr/>
            <p:nvPr/>
          </p:nvSpPr>
          <p:spPr>
            <a:xfrm>
              <a:off x="0" y="0"/>
              <a:ext cx="4274726" cy="553285"/>
            </a:xfrm>
            <a:custGeom>
              <a:avLst/>
              <a:gdLst/>
              <a:ahLst/>
              <a:cxnLst/>
              <a:rect l="l" t="t" r="r" b="b"/>
              <a:pathLst>
                <a:path w="4274726" h="553285">
                  <a:moveTo>
                    <a:pt x="24327" y="0"/>
                  </a:moveTo>
                  <a:lnTo>
                    <a:pt x="4250399" y="0"/>
                  </a:lnTo>
                  <a:cubicBezTo>
                    <a:pt x="4263834" y="0"/>
                    <a:pt x="4274726" y="10891"/>
                    <a:pt x="4274726" y="24327"/>
                  </a:cubicBezTo>
                  <a:lnTo>
                    <a:pt x="4274726" y="528959"/>
                  </a:lnTo>
                  <a:cubicBezTo>
                    <a:pt x="4274726" y="542394"/>
                    <a:pt x="4263834" y="553285"/>
                    <a:pt x="4250399" y="553285"/>
                  </a:cubicBezTo>
                  <a:lnTo>
                    <a:pt x="24327" y="553285"/>
                  </a:lnTo>
                  <a:cubicBezTo>
                    <a:pt x="10891" y="553285"/>
                    <a:pt x="0" y="542394"/>
                    <a:pt x="0" y="528959"/>
                  </a:cubicBezTo>
                  <a:lnTo>
                    <a:pt x="0" y="24327"/>
                  </a:lnTo>
                  <a:cubicBezTo>
                    <a:pt x="0" y="10891"/>
                    <a:pt x="10891" y="0"/>
                    <a:pt x="24327" y="0"/>
                  </a:cubicBezTo>
                  <a:close/>
                </a:path>
              </a:pathLst>
            </a:custGeom>
            <a:solidFill>
              <a:srgbClr val="FFDE59"/>
            </a:solidFill>
          </p:spPr>
        </p:sp>
        <p:sp>
          <p:nvSpPr>
            <p:cNvPr id="4" name="TextBox 4"/>
            <p:cNvSpPr txBox="1"/>
            <p:nvPr/>
          </p:nvSpPr>
          <p:spPr>
            <a:xfrm>
              <a:off x="0" y="-38100"/>
              <a:ext cx="4274726" cy="591385"/>
            </a:xfrm>
            <a:prstGeom prst="rect">
              <a:avLst/>
            </a:prstGeom>
          </p:spPr>
          <p:txBody>
            <a:bodyPr lIns="50800" tIns="50800" rIns="50800" bIns="50800" rtlCol="0" anchor="ctr"/>
            <a:lstStyle/>
            <a:p>
              <a:pPr algn="ctr">
                <a:lnSpc>
                  <a:spcPts val="2665"/>
                </a:lnSpc>
              </a:pPr>
              <a:endParaRPr/>
            </a:p>
          </p:txBody>
        </p:sp>
      </p:grpSp>
      <p:grpSp>
        <p:nvGrpSpPr>
          <p:cNvPr id="5" name="Group 5"/>
          <p:cNvGrpSpPr/>
          <p:nvPr/>
        </p:nvGrpSpPr>
        <p:grpSpPr>
          <a:xfrm>
            <a:off x="2280088" y="4098049"/>
            <a:ext cx="4170526" cy="1045451"/>
            <a:chOff x="0" y="0"/>
            <a:chExt cx="1098410" cy="275345"/>
          </a:xfrm>
        </p:grpSpPr>
        <p:sp>
          <p:nvSpPr>
            <p:cNvPr id="6" name="Freeform 6"/>
            <p:cNvSpPr/>
            <p:nvPr/>
          </p:nvSpPr>
          <p:spPr>
            <a:xfrm>
              <a:off x="0" y="0"/>
              <a:ext cx="1098410" cy="275345"/>
            </a:xfrm>
            <a:custGeom>
              <a:avLst/>
              <a:gdLst/>
              <a:ahLst/>
              <a:cxnLst/>
              <a:rect l="l" t="t" r="r" b="b"/>
              <a:pathLst>
                <a:path w="1098410" h="275345">
                  <a:moveTo>
                    <a:pt x="0" y="0"/>
                  </a:moveTo>
                  <a:lnTo>
                    <a:pt x="1098410" y="0"/>
                  </a:lnTo>
                  <a:lnTo>
                    <a:pt x="1098410" y="275345"/>
                  </a:lnTo>
                  <a:lnTo>
                    <a:pt x="0" y="275345"/>
                  </a:lnTo>
                  <a:close/>
                </a:path>
              </a:pathLst>
            </a:custGeom>
            <a:solidFill>
              <a:srgbClr val="0097B2"/>
            </a:solidFill>
          </p:spPr>
        </p:sp>
        <p:sp>
          <p:nvSpPr>
            <p:cNvPr id="7" name="TextBox 7"/>
            <p:cNvSpPr txBox="1"/>
            <p:nvPr/>
          </p:nvSpPr>
          <p:spPr>
            <a:xfrm>
              <a:off x="0" y="-38100"/>
              <a:ext cx="1098410" cy="313445"/>
            </a:xfrm>
            <a:prstGeom prst="rect">
              <a:avLst/>
            </a:prstGeom>
          </p:spPr>
          <p:txBody>
            <a:bodyPr lIns="50800" tIns="50800" rIns="50800" bIns="50800" rtlCol="0" anchor="ctr"/>
            <a:lstStyle/>
            <a:p>
              <a:pPr algn="ctr">
                <a:lnSpc>
                  <a:spcPts val="2665"/>
                </a:lnSpc>
              </a:pPr>
              <a:r>
                <a:rPr lang="en-US" sz="1904">
                  <a:solidFill>
                    <a:srgbClr val="000000"/>
                  </a:solidFill>
                  <a:latin typeface="Open Sans Bold"/>
                </a:rPr>
                <a:t>законом (це Закон МПП)</a:t>
              </a:r>
            </a:p>
          </p:txBody>
        </p:sp>
      </p:grpSp>
      <p:grpSp>
        <p:nvGrpSpPr>
          <p:cNvPr id="8" name="Group 8"/>
          <p:cNvGrpSpPr/>
          <p:nvPr/>
        </p:nvGrpSpPr>
        <p:grpSpPr>
          <a:xfrm>
            <a:off x="12601247" y="4098049"/>
            <a:ext cx="4170526" cy="1045451"/>
            <a:chOff x="0" y="0"/>
            <a:chExt cx="1098410" cy="275345"/>
          </a:xfrm>
        </p:grpSpPr>
        <p:sp>
          <p:nvSpPr>
            <p:cNvPr id="9" name="Freeform 9"/>
            <p:cNvSpPr/>
            <p:nvPr/>
          </p:nvSpPr>
          <p:spPr>
            <a:xfrm>
              <a:off x="0" y="0"/>
              <a:ext cx="1098410" cy="275345"/>
            </a:xfrm>
            <a:custGeom>
              <a:avLst/>
              <a:gdLst/>
              <a:ahLst/>
              <a:cxnLst/>
              <a:rect l="l" t="t" r="r" b="b"/>
              <a:pathLst>
                <a:path w="1098410" h="275345">
                  <a:moveTo>
                    <a:pt x="0" y="0"/>
                  </a:moveTo>
                  <a:lnTo>
                    <a:pt x="1098410" y="0"/>
                  </a:lnTo>
                  <a:lnTo>
                    <a:pt x="1098410" y="275345"/>
                  </a:lnTo>
                  <a:lnTo>
                    <a:pt x="0" y="275345"/>
                  </a:lnTo>
                  <a:close/>
                </a:path>
              </a:pathLst>
            </a:custGeom>
            <a:solidFill>
              <a:srgbClr val="0097B2"/>
            </a:solidFill>
          </p:spPr>
        </p:sp>
        <p:sp>
          <p:nvSpPr>
            <p:cNvPr id="10" name="TextBox 10"/>
            <p:cNvSpPr txBox="1"/>
            <p:nvPr/>
          </p:nvSpPr>
          <p:spPr>
            <a:xfrm>
              <a:off x="0" y="-38100"/>
              <a:ext cx="1098410" cy="313445"/>
            </a:xfrm>
            <a:prstGeom prst="rect">
              <a:avLst/>
            </a:prstGeom>
          </p:spPr>
          <p:txBody>
            <a:bodyPr lIns="50800" tIns="50800" rIns="50800" bIns="50800" rtlCol="0" anchor="ctr"/>
            <a:lstStyle/>
            <a:p>
              <a:pPr algn="ctr">
                <a:lnSpc>
                  <a:spcPts val="2665"/>
                </a:lnSpc>
              </a:pPr>
              <a:r>
                <a:rPr lang="en-US" sz="1904">
                  <a:solidFill>
                    <a:srgbClr val="000000"/>
                  </a:solidFill>
                  <a:latin typeface="Open Sans Bold"/>
                </a:rPr>
                <a:t>ратифікованим Україною міжнародним договором </a:t>
              </a:r>
            </a:p>
          </p:txBody>
        </p:sp>
      </p:grpSp>
      <p:grpSp>
        <p:nvGrpSpPr>
          <p:cNvPr id="11" name="Group 11"/>
          <p:cNvGrpSpPr/>
          <p:nvPr/>
        </p:nvGrpSpPr>
        <p:grpSpPr>
          <a:xfrm>
            <a:off x="12601247" y="5629275"/>
            <a:ext cx="4170526" cy="1468198"/>
            <a:chOff x="0" y="0"/>
            <a:chExt cx="1098410" cy="386686"/>
          </a:xfrm>
        </p:grpSpPr>
        <p:sp>
          <p:nvSpPr>
            <p:cNvPr id="12" name="Freeform 12"/>
            <p:cNvSpPr/>
            <p:nvPr/>
          </p:nvSpPr>
          <p:spPr>
            <a:xfrm>
              <a:off x="0" y="0"/>
              <a:ext cx="1098410" cy="386686"/>
            </a:xfrm>
            <a:custGeom>
              <a:avLst/>
              <a:gdLst/>
              <a:ahLst/>
              <a:cxnLst/>
              <a:rect l="l" t="t" r="r" b="b"/>
              <a:pathLst>
                <a:path w="1098410" h="386686">
                  <a:moveTo>
                    <a:pt x="0" y="0"/>
                  </a:moveTo>
                  <a:lnTo>
                    <a:pt x="1098410" y="0"/>
                  </a:lnTo>
                  <a:lnTo>
                    <a:pt x="1098410" y="386686"/>
                  </a:lnTo>
                  <a:lnTo>
                    <a:pt x="0" y="386686"/>
                  </a:lnTo>
                  <a:close/>
                </a:path>
              </a:pathLst>
            </a:custGeom>
            <a:solidFill>
              <a:srgbClr val="0097B2"/>
            </a:solidFill>
          </p:spPr>
        </p:sp>
        <p:sp>
          <p:nvSpPr>
            <p:cNvPr id="13" name="TextBox 13"/>
            <p:cNvSpPr txBox="1"/>
            <p:nvPr/>
          </p:nvSpPr>
          <p:spPr>
            <a:xfrm>
              <a:off x="0" y="-28575"/>
              <a:ext cx="1098410" cy="415261"/>
            </a:xfrm>
            <a:prstGeom prst="rect">
              <a:avLst/>
            </a:prstGeom>
          </p:spPr>
          <p:txBody>
            <a:bodyPr lIns="50800" tIns="50800" rIns="50800" bIns="50800" rtlCol="0" anchor="ctr"/>
            <a:lstStyle/>
            <a:p>
              <a:pPr algn="ctr">
                <a:lnSpc>
                  <a:spcPts val="2385"/>
                </a:lnSpc>
              </a:pPr>
              <a:r>
                <a:rPr lang="en-US" sz="1704">
                  <a:solidFill>
                    <a:srgbClr val="000000"/>
                  </a:solidFill>
                  <a:latin typeface="Open Sans Bold"/>
                </a:rPr>
                <a:t>пріоритет пророгаційної угоди над ст.7 КУзПБ в силу приписів ч.2 ст.19 Закону “Про міжнародні договори України”</a:t>
              </a:r>
            </a:p>
          </p:txBody>
        </p:sp>
      </p:grpSp>
      <p:grpSp>
        <p:nvGrpSpPr>
          <p:cNvPr id="14" name="Group 14"/>
          <p:cNvGrpSpPr/>
          <p:nvPr/>
        </p:nvGrpSpPr>
        <p:grpSpPr>
          <a:xfrm>
            <a:off x="1491812" y="5629275"/>
            <a:ext cx="5253859" cy="1468198"/>
            <a:chOff x="0" y="0"/>
            <a:chExt cx="1383732" cy="386686"/>
          </a:xfrm>
        </p:grpSpPr>
        <p:sp>
          <p:nvSpPr>
            <p:cNvPr id="15" name="Freeform 15"/>
            <p:cNvSpPr/>
            <p:nvPr/>
          </p:nvSpPr>
          <p:spPr>
            <a:xfrm>
              <a:off x="0" y="0"/>
              <a:ext cx="1383732" cy="386686"/>
            </a:xfrm>
            <a:custGeom>
              <a:avLst/>
              <a:gdLst/>
              <a:ahLst/>
              <a:cxnLst/>
              <a:rect l="l" t="t" r="r" b="b"/>
              <a:pathLst>
                <a:path w="1383732" h="386686">
                  <a:moveTo>
                    <a:pt x="75152" y="0"/>
                  </a:moveTo>
                  <a:lnTo>
                    <a:pt x="1308580" y="0"/>
                  </a:lnTo>
                  <a:cubicBezTo>
                    <a:pt x="1328512" y="0"/>
                    <a:pt x="1347627" y="7918"/>
                    <a:pt x="1361721" y="22012"/>
                  </a:cubicBezTo>
                  <a:cubicBezTo>
                    <a:pt x="1375815" y="36105"/>
                    <a:pt x="1383732" y="55220"/>
                    <a:pt x="1383732" y="75152"/>
                  </a:cubicBezTo>
                  <a:lnTo>
                    <a:pt x="1383732" y="311534"/>
                  </a:lnTo>
                  <a:cubicBezTo>
                    <a:pt x="1383732" y="353039"/>
                    <a:pt x="1350086" y="386686"/>
                    <a:pt x="1308580" y="386686"/>
                  </a:cubicBezTo>
                  <a:lnTo>
                    <a:pt x="75152" y="386686"/>
                  </a:lnTo>
                  <a:cubicBezTo>
                    <a:pt x="33647" y="386686"/>
                    <a:pt x="0" y="353039"/>
                    <a:pt x="0" y="311534"/>
                  </a:cubicBezTo>
                  <a:lnTo>
                    <a:pt x="0" y="75152"/>
                  </a:lnTo>
                  <a:cubicBezTo>
                    <a:pt x="0" y="33647"/>
                    <a:pt x="33647" y="0"/>
                    <a:pt x="75152" y="0"/>
                  </a:cubicBezTo>
                  <a:close/>
                </a:path>
              </a:pathLst>
            </a:custGeom>
            <a:solidFill>
              <a:srgbClr val="5CE1E6"/>
            </a:solidFill>
          </p:spPr>
        </p:sp>
        <p:sp>
          <p:nvSpPr>
            <p:cNvPr id="16" name="TextBox 16"/>
            <p:cNvSpPr txBox="1"/>
            <p:nvPr/>
          </p:nvSpPr>
          <p:spPr>
            <a:xfrm>
              <a:off x="0" y="-38100"/>
              <a:ext cx="1383732" cy="424786"/>
            </a:xfrm>
            <a:prstGeom prst="rect">
              <a:avLst/>
            </a:prstGeom>
          </p:spPr>
          <p:txBody>
            <a:bodyPr lIns="50800" tIns="50800" rIns="50800" bIns="50800" rtlCol="0" anchor="ctr"/>
            <a:lstStyle/>
            <a:p>
              <a:pPr algn="ctr">
                <a:lnSpc>
                  <a:spcPts val="2665"/>
                </a:lnSpc>
              </a:pPr>
              <a:r>
                <a:rPr lang="en-US" sz="1904">
                  <a:solidFill>
                    <a:srgbClr val="000000"/>
                  </a:solidFill>
                  <a:latin typeface="Open Sans Bold"/>
                </a:rPr>
                <a:t>ч.3 ст.4-1  Закону МПП: “</a:t>
              </a:r>
              <a:r>
                <a:rPr lang="en-US" sz="1904">
                  <a:solidFill>
                    <a:srgbClr val="E53535"/>
                  </a:solidFill>
                  <a:latin typeface="Open Sans Bold"/>
                </a:rPr>
                <a:t>Угода про вибір суду не може передбачати зміну виключної підсудності справи з іноземним елементом судам України</a:t>
              </a:r>
              <a:r>
                <a:rPr lang="en-US" sz="1904">
                  <a:solidFill>
                    <a:srgbClr val="000000"/>
                  </a:solidFill>
                  <a:latin typeface="Open Sans Bold"/>
                </a:rPr>
                <a:t>“</a:t>
              </a:r>
            </a:p>
          </p:txBody>
        </p:sp>
      </p:grpSp>
      <p:grpSp>
        <p:nvGrpSpPr>
          <p:cNvPr id="17" name="Group 17"/>
          <p:cNvGrpSpPr/>
          <p:nvPr/>
        </p:nvGrpSpPr>
        <p:grpSpPr>
          <a:xfrm>
            <a:off x="1491812" y="7430848"/>
            <a:ext cx="5253859" cy="2856152"/>
            <a:chOff x="0" y="0"/>
            <a:chExt cx="1383732" cy="752237"/>
          </a:xfrm>
        </p:grpSpPr>
        <p:sp>
          <p:nvSpPr>
            <p:cNvPr id="18" name="Freeform 18"/>
            <p:cNvSpPr/>
            <p:nvPr/>
          </p:nvSpPr>
          <p:spPr>
            <a:xfrm>
              <a:off x="0" y="0"/>
              <a:ext cx="1383732" cy="752237"/>
            </a:xfrm>
            <a:custGeom>
              <a:avLst/>
              <a:gdLst/>
              <a:ahLst/>
              <a:cxnLst/>
              <a:rect l="l" t="t" r="r" b="b"/>
              <a:pathLst>
                <a:path w="1383732" h="752237">
                  <a:moveTo>
                    <a:pt x="75152" y="0"/>
                  </a:moveTo>
                  <a:lnTo>
                    <a:pt x="1308580" y="0"/>
                  </a:lnTo>
                  <a:cubicBezTo>
                    <a:pt x="1328512" y="0"/>
                    <a:pt x="1347627" y="7918"/>
                    <a:pt x="1361721" y="22012"/>
                  </a:cubicBezTo>
                  <a:cubicBezTo>
                    <a:pt x="1375815" y="36105"/>
                    <a:pt x="1383732" y="55220"/>
                    <a:pt x="1383732" y="75152"/>
                  </a:cubicBezTo>
                  <a:lnTo>
                    <a:pt x="1383732" y="677085"/>
                  </a:lnTo>
                  <a:cubicBezTo>
                    <a:pt x="1383732" y="718591"/>
                    <a:pt x="1350086" y="752237"/>
                    <a:pt x="1308580" y="752237"/>
                  </a:cubicBezTo>
                  <a:lnTo>
                    <a:pt x="75152" y="752237"/>
                  </a:lnTo>
                  <a:cubicBezTo>
                    <a:pt x="33647" y="752237"/>
                    <a:pt x="0" y="718591"/>
                    <a:pt x="0" y="677085"/>
                  </a:cubicBezTo>
                  <a:lnTo>
                    <a:pt x="0" y="75152"/>
                  </a:lnTo>
                  <a:cubicBezTo>
                    <a:pt x="0" y="33647"/>
                    <a:pt x="33647" y="0"/>
                    <a:pt x="75152" y="0"/>
                  </a:cubicBezTo>
                  <a:close/>
                </a:path>
              </a:pathLst>
            </a:custGeom>
            <a:solidFill>
              <a:srgbClr val="5CE1E6"/>
            </a:solidFill>
          </p:spPr>
        </p:sp>
        <p:sp>
          <p:nvSpPr>
            <p:cNvPr id="19" name="TextBox 19"/>
            <p:cNvSpPr txBox="1"/>
            <p:nvPr/>
          </p:nvSpPr>
          <p:spPr>
            <a:xfrm>
              <a:off x="0" y="-38100"/>
              <a:ext cx="1383732" cy="790337"/>
            </a:xfrm>
            <a:prstGeom prst="rect">
              <a:avLst/>
            </a:prstGeom>
          </p:spPr>
          <p:txBody>
            <a:bodyPr lIns="50800" tIns="50800" rIns="50800" bIns="50800" rtlCol="0" anchor="ctr"/>
            <a:lstStyle/>
            <a:p>
              <a:pPr algn="ctr">
                <a:lnSpc>
                  <a:spcPts val="2665"/>
                </a:lnSpc>
              </a:pPr>
              <a:r>
                <a:rPr lang="en-US" sz="1904">
                  <a:solidFill>
                    <a:srgbClr val="000000"/>
                  </a:solidFill>
                  <a:latin typeface="Open Sans Bold"/>
                </a:rPr>
                <a:t>ст.77 Закону МПП до виключної підсудності судам України, зокрема відносить:</a:t>
              </a:r>
            </a:p>
            <a:p>
              <a:pPr algn="ctr">
                <a:lnSpc>
                  <a:spcPts val="2665"/>
                </a:lnSpc>
              </a:pPr>
              <a:r>
                <a:rPr lang="en-US" sz="1904">
                  <a:solidFill>
                    <a:srgbClr val="000000"/>
                  </a:solidFill>
                  <a:latin typeface="Open Sans Bold"/>
                </a:rPr>
                <a:t>п.7 справи про банкрутство, якщо боржник був створений відповідно до законодавства України </a:t>
              </a:r>
            </a:p>
            <a:p>
              <a:pPr algn="ctr">
                <a:lnSpc>
                  <a:spcPts val="2665"/>
                </a:lnSpc>
              </a:pPr>
              <a:r>
                <a:rPr lang="en-US" sz="1904">
                  <a:solidFill>
                    <a:srgbClr val="000000"/>
                  </a:solidFill>
                  <a:latin typeface="Open Sans Bold"/>
                </a:rPr>
                <a:t> </a:t>
              </a:r>
              <a:r>
                <a:rPr lang="en-US" sz="1904">
                  <a:solidFill>
                    <a:srgbClr val="E53535"/>
                  </a:solidFill>
                  <a:latin typeface="Open Sans Bold"/>
                </a:rPr>
                <a:t>п.10 в інших випадках, визначених законами України.</a:t>
              </a:r>
            </a:p>
          </p:txBody>
        </p:sp>
      </p:grpSp>
      <p:grpSp>
        <p:nvGrpSpPr>
          <p:cNvPr id="20" name="Group 20"/>
          <p:cNvGrpSpPr/>
          <p:nvPr/>
        </p:nvGrpSpPr>
        <p:grpSpPr>
          <a:xfrm>
            <a:off x="6745671" y="3939515"/>
            <a:ext cx="5596759" cy="1252205"/>
            <a:chOff x="0" y="0"/>
            <a:chExt cx="1248785" cy="279400"/>
          </a:xfrm>
        </p:grpSpPr>
        <p:sp>
          <p:nvSpPr>
            <p:cNvPr id="21" name="Freeform 21"/>
            <p:cNvSpPr/>
            <p:nvPr/>
          </p:nvSpPr>
          <p:spPr>
            <a:xfrm>
              <a:off x="0" y="0"/>
              <a:ext cx="1248785" cy="279400"/>
            </a:xfrm>
            <a:custGeom>
              <a:avLst/>
              <a:gdLst/>
              <a:ahLst/>
              <a:cxnLst/>
              <a:rect l="l" t="t" r="r" b="b"/>
              <a:pathLst>
                <a:path w="1248785" h="279400">
                  <a:moveTo>
                    <a:pt x="273050" y="0"/>
                  </a:moveTo>
                  <a:lnTo>
                    <a:pt x="0" y="139700"/>
                  </a:lnTo>
                  <a:lnTo>
                    <a:pt x="273050" y="279400"/>
                  </a:lnTo>
                  <a:lnTo>
                    <a:pt x="273050" y="146050"/>
                  </a:lnTo>
                  <a:lnTo>
                    <a:pt x="975735" y="146050"/>
                  </a:lnTo>
                  <a:lnTo>
                    <a:pt x="975735" y="279400"/>
                  </a:lnTo>
                  <a:lnTo>
                    <a:pt x="1248785" y="139700"/>
                  </a:lnTo>
                  <a:lnTo>
                    <a:pt x="975735" y="0"/>
                  </a:lnTo>
                  <a:lnTo>
                    <a:pt x="975735" y="133350"/>
                  </a:lnTo>
                  <a:lnTo>
                    <a:pt x="273050" y="133350"/>
                  </a:lnTo>
                  <a:lnTo>
                    <a:pt x="273050" y="0"/>
                  </a:lnTo>
                  <a:close/>
                </a:path>
              </a:pathLst>
            </a:custGeom>
            <a:solidFill>
              <a:srgbClr val="F4900C"/>
            </a:solidFill>
          </p:spPr>
        </p:sp>
        <p:sp>
          <p:nvSpPr>
            <p:cNvPr id="22" name="TextBox 22"/>
            <p:cNvSpPr txBox="1"/>
            <p:nvPr/>
          </p:nvSpPr>
          <p:spPr>
            <a:xfrm>
              <a:off x="101600" y="101600"/>
              <a:ext cx="1045585" cy="38100"/>
            </a:xfrm>
            <a:prstGeom prst="rect">
              <a:avLst/>
            </a:prstGeom>
          </p:spPr>
          <p:txBody>
            <a:bodyPr lIns="50800" tIns="50800" rIns="50800" bIns="50800" rtlCol="0" anchor="ctr"/>
            <a:lstStyle/>
            <a:p>
              <a:pPr algn="ctr">
                <a:lnSpc>
                  <a:spcPts val="2665"/>
                </a:lnSpc>
              </a:pPr>
              <a:endParaRPr/>
            </a:p>
          </p:txBody>
        </p:sp>
      </p:grpSp>
      <p:grpSp>
        <p:nvGrpSpPr>
          <p:cNvPr id="23" name="Group 23"/>
          <p:cNvGrpSpPr/>
          <p:nvPr/>
        </p:nvGrpSpPr>
        <p:grpSpPr>
          <a:xfrm>
            <a:off x="9869487" y="3612274"/>
            <a:ext cx="483616" cy="953344"/>
            <a:chOff x="0" y="0"/>
            <a:chExt cx="511763" cy="1008829"/>
          </a:xfrm>
        </p:grpSpPr>
        <p:sp>
          <p:nvSpPr>
            <p:cNvPr id="24" name="Freeform 24"/>
            <p:cNvSpPr/>
            <p:nvPr/>
          </p:nvSpPr>
          <p:spPr>
            <a:xfrm>
              <a:off x="0" y="0"/>
              <a:ext cx="511763" cy="1008829"/>
            </a:xfrm>
            <a:custGeom>
              <a:avLst/>
              <a:gdLst/>
              <a:ahLst/>
              <a:cxnLst/>
              <a:rect l="l" t="t" r="r" b="b"/>
              <a:pathLst>
                <a:path w="511763" h="1008829">
                  <a:moveTo>
                    <a:pt x="255881" y="1008829"/>
                  </a:moveTo>
                  <a:lnTo>
                    <a:pt x="0" y="602429"/>
                  </a:lnTo>
                  <a:lnTo>
                    <a:pt x="203200" y="602429"/>
                  </a:lnTo>
                  <a:lnTo>
                    <a:pt x="203200" y="0"/>
                  </a:lnTo>
                  <a:lnTo>
                    <a:pt x="308563" y="0"/>
                  </a:lnTo>
                  <a:lnTo>
                    <a:pt x="308563" y="602429"/>
                  </a:lnTo>
                  <a:lnTo>
                    <a:pt x="511763" y="602429"/>
                  </a:lnTo>
                  <a:lnTo>
                    <a:pt x="255881" y="1008829"/>
                  </a:lnTo>
                  <a:close/>
                </a:path>
              </a:pathLst>
            </a:custGeom>
            <a:solidFill>
              <a:srgbClr val="E53535"/>
            </a:solidFill>
          </p:spPr>
        </p:sp>
        <p:sp>
          <p:nvSpPr>
            <p:cNvPr id="25" name="TextBox 25"/>
            <p:cNvSpPr txBox="1"/>
            <p:nvPr/>
          </p:nvSpPr>
          <p:spPr>
            <a:xfrm>
              <a:off x="203200" y="-38100"/>
              <a:ext cx="105363" cy="945329"/>
            </a:xfrm>
            <a:prstGeom prst="rect">
              <a:avLst/>
            </a:prstGeom>
          </p:spPr>
          <p:txBody>
            <a:bodyPr lIns="50800" tIns="50800" rIns="50800" bIns="50800" rtlCol="0" anchor="ctr"/>
            <a:lstStyle/>
            <a:p>
              <a:pPr algn="ctr">
                <a:lnSpc>
                  <a:spcPts val="2665"/>
                </a:lnSpc>
              </a:pPr>
              <a:endParaRPr/>
            </a:p>
          </p:txBody>
        </p:sp>
      </p:grpSp>
      <p:grpSp>
        <p:nvGrpSpPr>
          <p:cNvPr id="26" name="Group 26"/>
          <p:cNvGrpSpPr/>
          <p:nvPr/>
        </p:nvGrpSpPr>
        <p:grpSpPr>
          <a:xfrm>
            <a:off x="14636969" y="5105368"/>
            <a:ext cx="315310" cy="621566"/>
            <a:chOff x="0" y="0"/>
            <a:chExt cx="511763" cy="1008829"/>
          </a:xfrm>
        </p:grpSpPr>
        <p:sp>
          <p:nvSpPr>
            <p:cNvPr id="27" name="Freeform 27"/>
            <p:cNvSpPr/>
            <p:nvPr/>
          </p:nvSpPr>
          <p:spPr>
            <a:xfrm>
              <a:off x="0" y="0"/>
              <a:ext cx="511763" cy="1008829"/>
            </a:xfrm>
            <a:custGeom>
              <a:avLst/>
              <a:gdLst/>
              <a:ahLst/>
              <a:cxnLst/>
              <a:rect l="l" t="t" r="r" b="b"/>
              <a:pathLst>
                <a:path w="511763" h="1008829">
                  <a:moveTo>
                    <a:pt x="255881" y="1008829"/>
                  </a:moveTo>
                  <a:lnTo>
                    <a:pt x="0" y="602429"/>
                  </a:lnTo>
                  <a:lnTo>
                    <a:pt x="203200" y="602429"/>
                  </a:lnTo>
                  <a:lnTo>
                    <a:pt x="203200" y="0"/>
                  </a:lnTo>
                  <a:lnTo>
                    <a:pt x="308563" y="0"/>
                  </a:lnTo>
                  <a:lnTo>
                    <a:pt x="308563" y="602429"/>
                  </a:lnTo>
                  <a:lnTo>
                    <a:pt x="511763" y="602429"/>
                  </a:lnTo>
                  <a:lnTo>
                    <a:pt x="255881" y="1008829"/>
                  </a:lnTo>
                  <a:close/>
                </a:path>
              </a:pathLst>
            </a:custGeom>
            <a:solidFill>
              <a:srgbClr val="E53535"/>
            </a:solidFill>
          </p:spPr>
        </p:sp>
        <p:sp>
          <p:nvSpPr>
            <p:cNvPr id="28" name="TextBox 28"/>
            <p:cNvSpPr txBox="1"/>
            <p:nvPr/>
          </p:nvSpPr>
          <p:spPr>
            <a:xfrm>
              <a:off x="203200" y="-38100"/>
              <a:ext cx="105363" cy="945329"/>
            </a:xfrm>
            <a:prstGeom prst="rect">
              <a:avLst/>
            </a:prstGeom>
          </p:spPr>
          <p:txBody>
            <a:bodyPr lIns="50800" tIns="50800" rIns="50800" bIns="50800" rtlCol="0" anchor="ctr"/>
            <a:lstStyle/>
            <a:p>
              <a:pPr algn="ctr">
                <a:lnSpc>
                  <a:spcPts val="2665"/>
                </a:lnSpc>
              </a:pPr>
              <a:endParaRPr/>
            </a:p>
          </p:txBody>
        </p:sp>
      </p:grpSp>
      <p:grpSp>
        <p:nvGrpSpPr>
          <p:cNvPr id="29" name="Group 29"/>
          <p:cNvGrpSpPr/>
          <p:nvPr/>
        </p:nvGrpSpPr>
        <p:grpSpPr>
          <a:xfrm>
            <a:off x="4050041" y="5007709"/>
            <a:ext cx="315310" cy="621566"/>
            <a:chOff x="0" y="0"/>
            <a:chExt cx="511763" cy="1008829"/>
          </a:xfrm>
        </p:grpSpPr>
        <p:sp>
          <p:nvSpPr>
            <p:cNvPr id="30" name="Freeform 30"/>
            <p:cNvSpPr/>
            <p:nvPr/>
          </p:nvSpPr>
          <p:spPr>
            <a:xfrm>
              <a:off x="0" y="0"/>
              <a:ext cx="511763" cy="1008829"/>
            </a:xfrm>
            <a:custGeom>
              <a:avLst/>
              <a:gdLst/>
              <a:ahLst/>
              <a:cxnLst/>
              <a:rect l="l" t="t" r="r" b="b"/>
              <a:pathLst>
                <a:path w="511763" h="1008829">
                  <a:moveTo>
                    <a:pt x="255881" y="1008829"/>
                  </a:moveTo>
                  <a:lnTo>
                    <a:pt x="0" y="602429"/>
                  </a:lnTo>
                  <a:lnTo>
                    <a:pt x="203200" y="602429"/>
                  </a:lnTo>
                  <a:lnTo>
                    <a:pt x="203200" y="0"/>
                  </a:lnTo>
                  <a:lnTo>
                    <a:pt x="308563" y="0"/>
                  </a:lnTo>
                  <a:lnTo>
                    <a:pt x="308563" y="602429"/>
                  </a:lnTo>
                  <a:lnTo>
                    <a:pt x="511763" y="602429"/>
                  </a:lnTo>
                  <a:lnTo>
                    <a:pt x="255881" y="1008829"/>
                  </a:lnTo>
                  <a:close/>
                </a:path>
              </a:pathLst>
            </a:custGeom>
            <a:solidFill>
              <a:srgbClr val="299740"/>
            </a:solidFill>
          </p:spPr>
        </p:sp>
        <p:sp>
          <p:nvSpPr>
            <p:cNvPr id="31" name="TextBox 31"/>
            <p:cNvSpPr txBox="1"/>
            <p:nvPr/>
          </p:nvSpPr>
          <p:spPr>
            <a:xfrm>
              <a:off x="203200" y="-38100"/>
              <a:ext cx="105363" cy="945329"/>
            </a:xfrm>
            <a:prstGeom prst="rect">
              <a:avLst/>
            </a:prstGeom>
          </p:spPr>
          <p:txBody>
            <a:bodyPr lIns="50800" tIns="50800" rIns="50800" bIns="50800" rtlCol="0" anchor="ctr"/>
            <a:lstStyle/>
            <a:p>
              <a:pPr algn="ctr">
                <a:lnSpc>
                  <a:spcPts val="2665"/>
                </a:lnSpc>
              </a:pPr>
              <a:endParaRPr/>
            </a:p>
          </p:txBody>
        </p:sp>
      </p:grpSp>
      <p:grpSp>
        <p:nvGrpSpPr>
          <p:cNvPr id="32" name="Group 32"/>
          <p:cNvGrpSpPr/>
          <p:nvPr/>
        </p:nvGrpSpPr>
        <p:grpSpPr>
          <a:xfrm>
            <a:off x="8660384" y="3612274"/>
            <a:ext cx="483616" cy="953344"/>
            <a:chOff x="0" y="0"/>
            <a:chExt cx="511763" cy="1008829"/>
          </a:xfrm>
        </p:grpSpPr>
        <p:sp>
          <p:nvSpPr>
            <p:cNvPr id="33" name="Freeform 33"/>
            <p:cNvSpPr/>
            <p:nvPr/>
          </p:nvSpPr>
          <p:spPr>
            <a:xfrm>
              <a:off x="0" y="0"/>
              <a:ext cx="511763" cy="1008829"/>
            </a:xfrm>
            <a:custGeom>
              <a:avLst/>
              <a:gdLst/>
              <a:ahLst/>
              <a:cxnLst/>
              <a:rect l="l" t="t" r="r" b="b"/>
              <a:pathLst>
                <a:path w="511763" h="1008829">
                  <a:moveTo>
                    <a:pt x="255881" y="1008829"/>
                  </a:moveTo>
                  <a:lnTo>
                    <a:pt x="0" y="602429"/>
                  </a:lnTo>
                  <a:lnTo>
                    <a:pt x="203200" y="602429"/>
                  </a:lnTo>
                  <a:lnTo>
                    <a:pt x="203200" y="0"/>
                  </a:lnTo>
                  <a:lnTo>
                    <a:pt x="308563" y="0"/>
                  </a:lnTo>
                  <a:lnTo>
                    <a:pt x="308563" y="602429"/>
                  </a:lnTo>
                  <a:lnTo>
                    <a:pt x="511763" y="602429"/>
                  </a:lnTo>
                  <a:lnTo>
                    <a:pt x="255881" y="1008829"/>
                  </a:lnTo>
                  <a:close/>
                </a:path>
              </a:pathLst>
            </a:custGeom>
            <a:solidFill>
              <a:srgbClr val="299740"/>
            </a:solidFill>
          </p:spPr>
        </p:sp>
        <p:sp>
          <p:nvSpPr>
            <p:cNvPr id="34" name="TextBox 34"/>
            <p:cNvSpPr txBox="1"/>
            <p:nvPr/>
          </p:nvSpPr>
          <p:spPr>
            <a:xfrm>
              <a:off x="203200" y="-38100"/>
              <a:ext cx="105363" cy="945329"/>
            </a:xfrm>
            <a:prstGeom prst="rect">
              <a:avLst/>
            </a:prstGeom>
          </p:spPr>
          <p:txBody>
            <a:bodyPr lIns="50800" tIns="50800" rIns="50800" bIns="50800" rtlCol="0" anchor="ctr"/>
            <a:lstStyle/>
            <a:p>
              <a:pPr algn="ctr">
                <a:lnSpc>
                  <a:spcPts val="2665"/>
                </a:lnSpc>
              </a:pPr>
              <a:endParaRPr/>
            </a:p>
          </p:txBody>
        </p:sp>
      </p:grpSp>
      <p:grpSp>
        <p:nvGrpSpPr>
          <p:cNvPr id="35" name="Group 35"/>
          <p:cNvGrpSpPr/>
          <p:nvPr/>
        </p:nvGrpSpPr>
        <p:grpSpPr>
          <a:xfrm>
            <a:off x="4050041" y="7029450"/>
            <a:ext cx="315310" cy="621566"/>
            <a:chOff x="0" y="0"/>
            <a:chExt cx="511763" cy="1008829"/>
          </a:xfrm>
        </p:grpSpPr>
        <p:sp>
          <p:nvSpPr>
            <p:cNvPr id="36" name="Freeform 36"/>
            <p:cNvSpPr/>
            <p:nvPr/>
          </p:nvSpPr>
          <p:spPr>
            <a:xfrm>
              <a:off x="0" y="0"/>
              <a:ext cx="511763" cy="1008829"/>
            </a:xfrm>
            <a:custGeom>
              <a:avLst/>
              <a:gdLst/>
              <a:ahLst/>
              <a:cxnLst/>
              <a:rect l="l" t="t" r="r" b="b"/>
              <a:pathLst>
                <a:path w="511763" h="1008829">
                  <a:moveTo>
                    <a:pt x="255881" y="1008829"/>
                  </a:moveTo>
                  <a:lnTo>
                    <a:pt x="0" y="602429"/>
                  </a:lnTo>
                  <a:lnTo>
                    <a:pt x="203200" y="602429"/>
                  </a:lnTo>
                  <a:lnTo>
                    <a:pt x="203200" y="0"/>
                  </a:lnTo>
                  <a:lnTo>
                    <a:pt x="308563" y="0"/>
                  </a:lnTo>
                  <a:lnTo>
                    <a:pt x="308563" y="602429"/>
                  </a:lnTo>
                  <a:lnTo>
                    <a:pt x="511763" y="602429"/>
                  </a:lnTo>
                  <a:lnTo>
                    <a:pt x="255881" y="1008829"/>
                  </a:lnTo>
                  <a:close/>
                </a:path>
              </a:pathLst>
            </a:custGeom>
            <a:solidFill>
              <a:srgbClr val="299740"/>
            </a:solidFill>
          </p:spPr>
        </p:sp>
        <p:sp>
          <p:nvSpPr>
            <p:cNvPr id="37" name="TextBox 37"/>
            <p:cNvSpPr txBox="1"/>
            <p:nvPr/>
          </p:nvSpPr>
          <p:spPr>
            <a:xfrm>
              <a:off x="203200" y="-38100"/>
              <a:ext cx="105363" cy="945329"/>
            </a:xfrm>
            <a:prstGeom prst="rect">
              <a:avLst/>
            </a:prstGeom>
          </p:spPr>
          <p:txBody>
            <a:bodyPr lIns="50800" tIns="50800" rIns="50800" bIns="50800" rtlCol="0" anchor="ctr"/>
            <a:lstStyle/>
            <a:p>
              <a:pPr algn="ctr">
                <a:lnSpc>
                  <a:spcPts val="2665"/>
                </a:lnSpc>
              </a:pPr>
              <a:endParaRPr/>
            </a:p>
          </p:txBody>
        </p:sp>
      </p:grpSp>
      <p:grpSp>
        <p:nvGrpSpPr>
          <p:cNvPr id="38" name="Group 38"/>
          <p:cNvGrpSpPr/>
          <p:nvPr/>
        </p:nvGrpSpPr>
        <p:grpSpPr>
          <a:xfrm rot="-7352456">
            <a:off x="6791858" y="7942559"/>
            <a:ext cx="1285474" cy="2087905"/>
            <a:chOff x="0" y="0"/>
            <a:chExt cx="511763" cy="831221"/>
          </a:xfrm>
        </p:grpSpPr>
        <p:sp>
          <p:nvSpPr>
            <p:cNvPr id="39" name="Freeform 39"/>
            <p:cNvSpPr/>
            <p:nvPr/>
          </p:nvSpPr>
          <p:spPr>
            <a:xfrm>
              <a:off x="0" y="0"/>
              <a:ext cx="511763" cy="831221"/>
            </a:xfrm>
            <a:custGeom>
              <a:avLst/>
              <a:gdLst/>
              <a:ahLst/>
              <a:cxnLst/>
              <a:rect l="l" t="t" r="r" b="b"/>
              <a:pathLst>
                <a:path w="511763" h="831221">
                  <a:moveTo>
                    <a:pt x="255881" y="831221"/>
                  </a:moveTo>
                  <a:lnTo>
                    <a:pt x="0" y="424821"/>
                  </a:lnTo>
                  <a:lnTo>
                    <a:pt x="203200" y="424821"/>
                  </a:lnTo>
                  <a:lnTo>
                    <a:pt x="203200" y="0"/>
                  </a:lnTo>
                  <a:lnTo>
                    <a:pt x="308563" y="0"/>
                  </a:lnTo>
                  <a:lnTo>
                    <a:pt x="308563" y="424821"/>
                  </a:lnTo>
                  <a:lnTo>
                    <a:pt x="511763" y="424821"/>
                  </a:lnTo>
                  <a:lnTo>
                    <a:pt x="255881" y="831221"/>
                  </a:lnTo>
                  <a:close/>
                </a:path>
              </a:pathLst>
            </a:custGeom>
            <a:solidFill>
              <a:srgbClr val="299740"/>
            </a:solidFill>
          </p:spPr>
        </p:sp>
        <p:sp>
          <p:nvSpPr>
            <p:cNvPr id="40" name="TextBox 40"/>
            <p:cNvSpPr txBox="1"/>
            <p:nvPr/>
          </p:nvSpPr>
          <p:spPr>
            <a:xfrm>
              <a:off x="203200" y="-38100"/>
              <a:ext cx="105363" cy="767721"/>
            </a:xfrm>
            <a:prstGeom prst="rect">
              <a:avLst/>
            </a:prstGeom>
          </p:spPr>
          <p:txBody>
            <a:bodyPr lIns="50800" tIns="50800" rIns="50800" bIns="50800" rtlCol="0" anchor="ctr"/>
            <a:lstStyle/>
            <a:p>
              <a:pPr algn="ctr">
                <a:lnSpc>
                  <a:spcPts val="2665"/>
                </a:lnSpc>
              </a:pPr>
              <a:endParaRPr/>
            </a:p>
          </p:txBody>
        </p:sp>
      </p:grpSp>
      <p:grpSp>
        <p:nvGrpSpPr>
          <p:cNvPr id="41" name="Group 41"/>
          <p:cNvGrpSpPr/>
          <p:nvPr/>
        </p:nvGrpSpPr>
        <p:grpSpPr>
          <a:xfrm>
            <a:off x="8130409" y="6172200"/>
            <a:ext cx="3086100" cy="3086100"/>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FFDE59"/>
            </a:solidFill>
          </p:spPr>
        </p:sp>
        <p:sp>
          <p:nvSpPr>
            <p:cNvPr id="43" name="TextBox 43"/>
            <p:cNvSpPr txBox="1"/>
            <p:nvPr/>
          </p:nvSpPr>
          <p:spPr>
            <a:xfrm>
              <a:off x="46302" y="41275"/>
              <a:ext cx="639498" cy="644525"/>
            </a:xfrm>
            <a:prstGeom prst="rect">
              <a:avLst/>
            </a:prstGeom>
          </p:spPr>
          <p:txBody>
            <a:bodyPr lIns="50800" tIns="50800" rIns="50800" bIns="50800" rtlCol="0" anchor="ctr"/>
            <a:lstStyle/>
            <a:p>
              <a:pPr algn="ctr">
                <a:lnSpc>
                  <a:spcPts val="6859"/>
                </a:lnSpc>
              </a:pPr>
              <a:r>
                <a:rPr lang="en-US" sz="4899" dirty="0" err="1">
                  <a:solidFill>
                    <a:srgbClr val="E53535"/>
                  </a:solidFill>
                  <a:latin typeface="Open Sans Bold"/>
                </a:rPr>
                <a:t>ст</a:t>
              </a:r>
              <a:r>
                <a:rPr lang="en-US" sz="4899" dirty="0">
                  <a:solidFill>
                    <a:srgbClr val="E53535"/>
                  </a:solidFill>
                  <a:latin typeface="Open Sans Bold"/>
                </a:rPr>
                <a:t>. 7 </a:t>
              </a:r>
              <a:r>
                <a:rPr lang="en-US" sz="4899" dirty="0" err="1">
                  <a:solidFill>
                    <a:srgbClr val="E53535"/>
                  </a:solidFill>
                  <a:latin typeface="Open Sans Bold"/>
                </a:rPr>
                <a:t>КУзПБ</a:t>
              </a:r>
              <a:endParaRPr lang="en-US" sz="4899" dirty="0">
                <a:solidFill>
                  <a:srgbClr val="E53535"/>
                </a:solidFill>
                <a:latin typeface="Open Sans Bold"/>
              </a:endParaRPr>
            </a:p>
          </p:txBody>
        </p:sp>
      </p:grpSp>
      <p:sp>
        <p:nvSpPr>
          <p:cNvPr id="44" name="TextBox 44"/>
          <p:cNvSpPr txBox="1"/>
          <p:nvPr/>
        </p:nvSpPr>
        <p:spPr>
          <a:xfrm>
            <a:off x="765721" y="514351"/>
            <a:ext cx="16493579" cy="514349"/>
          </a:xfrm>
          <a:prstGeom prst="rect">
            <a:avLst/>
          </a:prstGeom>
        </p:spPr>
        <p:txBody>
          <a:bodyPr lIns="0" tIns="0" rIns="0" bIns="0" rtlCol="0" anchor="t">
            <a:spAutoFit/>
          </a:bodyPr>
          <a:lstStyle/>
          <a:p>
            <a:pPr algn="ctr">
              <a:lnSpc>
                <a:spcPts val="4200"/>
              </a:lnSpc>
            </a:pPr>
            <a:r>
              <a:rPr lang="en-US" sz="3000">
                <a:solidFill>
                  <a:srgbClr val="000000"/>
                </a:solidFill>
                <a:latin typeface="Open Sans Bold"/>
              </a:rPr>
              <a:t>Особливості регламентації для пророгаційних угод щодо визначення юрисдикції</a:t>
            </a:r>
          </a:p>
        </p:txBody>
      </p:sp>
      <p:sp>
        <p:nvSpPr>
          <p:cNvPr id="45" name="TextBox 45"/>
          <p:cNvSpPr txBox="1"/>
          <p:nvPr/>
        </p:nvSpPr>
        <p:spPr>
          <a:xfrm>
            <a:off x="1162980" y="1560500"/>
            <a:ext cx="16230600" cy="178054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Випадки, коли дозволяється приналежний до юрисдикції господарських судів спір за угодою сторін передати на вирішення  до суду іноземної держави, </a:t>
            </a:r>
            <a:r>
              <a:rPr lang="en-US" sz="3399">
                <a:solidFill>
                  <a:srgbClr val="E53535"/>
                </a:solidFill>
                <a:latin typeface="Open Sans Bold Italics"/>
              </a:rPr>
              <a:t>визначаються</a:t>
            </a:r>
          </a:p>
        </p:txBody>
      </p:sp>
      <p:grpSp>
        <p:nvGrpSpPr>
          <p:cNvPr id="46" name="Group 46"/>
          <p:cNvGrpSpPr/>
          <p:nvPr/>
        </p:nvGrpSpPr>
        <p:grpSpPr>
          <a:xfrm>
            <a:off x="12601247" y="7583248"/>
            <a:ext cx="4278641" cy="2490754"/>
            <a:chOff x="0" y="0"/>
            <a:chExt cx="1126885" cy="656001"/>
          </a:xfrm>
        </p:grpSpPr>
        <p:sp>
          <p:nvSpPr>
            <p:cNvPr id="47" name="Freeform 47"/>
            <p:cNvSpPr/>
            <p:nvPr/>
          </p:nvSpPr>
          <p:spPr>
            <a:xfrm>
              <a:off x="0" y="0"/>
              <a:ext cx="1126885" cy="656001"/>
            </a:xfrm>
            <a:custGeom>
              <a:avLst/>
              <a:gdLst/>
              <a:ahLst/>
              <a:cxnLst/>
              <a:rect l="l" t="t" r="r" b="b"/>
              <a:pathLst>
                <a:path w="1126885" h="656001">
                  <a:moveTo>
                    <a:pt x="0" y="0"/>
                  </a:moveTo>
                  <a:lnTo>
                    <a:pt x="1126885" y="0"/>
                  </a:lnTo>
                  <a:lnTo>
                    <a:pt x="1126885" y="656001"/>
                  </a:lnTo>
                  <a:lnTo>
                    <a:pt x="0" y="656001"/>
                  </a:lnTo>
                  <a:close/>
                </a:path>
              </a:pathLst>
            </a:custGeom>
            <a:solidFill>
              <a:srgbClr val="0097B2"/>
            </a:solidFill>
          </p:spPr>
        </p:sp>
        <p:sp>
          <p:nvSpPr>
            <p:cNvPr id="48" name="TextBox 48"/>
            <p:cNvSpPr txBox="1"/>
            <p:nvPr/>
          </p:nvSpPr>
          <p:spPr>
            <a:xfrm>
              <a:off x="0" y="-28575"/>
              <a:ext cx="1126885" cy="684576"/>
            </a:xfrm>
            <a:prstGeom prst="rect">
              <a:avLst/>
            </a:prstGeom>
          </p:spPr>
          <p:txBody>
            <a:bodyPr lIns="50800" tIns="50800" rIns="50800" bIns="50800" rtlCol="0" anchor="ctr"/>
            <a:lstStyle/>
            <a:p>
              <a:pPr algn="ctr">
                <a:lnSpc>
                  <a:spcPts val="2385"/>
                </a:lnSpc>
              </a:pPr>
              <a:r>
                <a:rPr lang="en-US" sz="1704">
                  <a:solidFill>
                    <a:srgbClr val="000000"/>
                  </a:solidFill>
                  <a:latin typeface="Open Sans Bold"/>
                </a:rPr>
                <a:t>залишення позову без розгляду  незалежно від подання заяви сторони про це на підставі п.11 ч.1 ст.226 ГПК, якщо тільки суд </a:t>
              </a:r>
              <a:r>
                <a:rPr lang="en-US" sz="1704">
                  <a:solidFill>
                    <a:srgbClr val="FF3131"/>
                  </a:solidFill>
                  <a:latin typeface="Open Sans Bold"/>
                </a:rPr>
                <a:t>не визнає угоду недійсною, невиконуваною або такою. що втратила чинність </a:t>
              </a:r>
              <a:r>
                <a:rPr lang="en-US" sz="1704">
                  <a:solidFill>
                    <a:srgbClr val="F4900C"/>
                  </a:solidFill>
                  <a:latin typeface="Open Sans Bold"/>
                </a:rPr>
                <a:t>(з підстав, що не повʼязані з КУзПБ) </a:t>
              </a:r>
            </a:p>
          </p:txBody>
        </p:sp>
      </p:grpSp>
      <p:grpSp>
        <p:nvGrpSpPr>
          <p:cNvPr id="49" name="Group 49"/>
          <p:cNvGrpSpPr/>
          <p:nvPr/>
        </p:nvGrpSpPr>
        <p:grpSpPr>
          <a:xfrm>
            <a:off x="14686509" y="7029450"/>
            <a:ext cx="315310" cy="621566"/>
            <a:chOff x="0" y="0"/>
            <a:chExt cx="511763" cy="1008829"/>
          </a:xfrm>
        </p:grpSpPr>
        <p:sp>
          <p:nvSpPr>
            <p:cNvPr id="50" name="Freeform 50"/>
            <p:cNvSpPr/>
            <p:nvPr/>
          </p:nvSpPr>
          <p:spPr>
            <a:xfrm>
              <a:off x="0" y="0"/>
              <a:ext cx="511763" cy="1008829"/>
            </a:xfrm>
            <a:custGeom>
              <a:avLst/>
              <a:gdLst/>
              <a:ahLst/>
              <a:cxnLst/>
              <a:rect l="l" t="t" r="r" b="b"/>
              <a:pathLst>
                <a:path w="511763" h="1008829">
                  <a:moveTo>
                    <a:pt x="255881" y="1008829"/>
                  </a:moveTo>
                  <a:lnTo>
                    <a:pt x="0" y="602429"/>
                  </a:lnTo>
                  <a:lnTo>
                    <a:pt x="203200" y="602429"/>
                  </a:lnTo>
                  <a:lnTo>
                    <a:pt x="203200" y="0"/>
                  </a:lnTo>
                  <a:lnTo>
                    <a:pt x="308563" y="0"/>
                  </a:lnTo>
                  <a:lnTo>
                    <a:pt x="308563" y="602429"/>
                  </a:lnTo>
                  <a:lnTo>
                    <a:pt x="511763" y="602429"/>
                  </a:lnTo>
                  <a:lnTo>
                    <a:pt x="255881" y="1008829"/>
                  </a:lnTo>
                  <a:close/>
                </a:path>
              </a:pathLst>
            </a:custGeom>
            <a:solidFill>
              <a:srgbClr val="E53535"/>
            </a:solidFill>
          </p:spPr>
        </p:sp>
        <p:sp>
          <p:nvSpPr>
            <p:cNvPr id="51" name="TextBox 51"/>
            <p:cNvSpPr txBox="1"/>
            <p:nvPr/>
          </p:nvSpPr>
          <p:spPr>
            <a:xfrm>
              <a:off x="203200" y="-38100"/>
              <a:ext cx="105363" cy="945329"/>
            </a:xfrm>
            <a:prstGeom prst="rect">
              <a:avLst/>
            </a:prstGeom>
          </p:spPr>
          <p:txBody>
            <a:bodyPr lIns="50800" tIns="50800" rIns="50800" bIns="50800" rtlCol="0" anchor="ctr"/>
            <a:lstStyle/>
            <a:p>
              <a:pPr algn="ctr">
                <a:lnSpc>
                  <a:spcPts val="2665"/>
                </a:lnSpc>
              </a:pPr>
              <a:endParaRPr/>
            </a:p>
          </p:txBody>
        </p:sp>
      </p:grpSp>
      <p:grpSp>
        <p:nvGrpSpPr>
          <p:cNvPr id="52" name="Group 52"/>
          <p:cNvGrpSpPr/>
          <p:nvPr/>
        </p:nvGrpSpPr>
        <p:grpSpPr>
          <a:xfrm rot="7344371">
            <a:off x="11218801" y="7998732"/>
            <a:ext cx="1285474" cy="1975560"/>
            <a:chOff x="0" y="0"/>
            <a:chExt cx="511763" cy="786495"/>
          </a:xfrm>
        </p:grpSpPr>
        <p:sp>
          <p:nvSpPr>
            <p:cNvPr id="53" name="Freeform 53"/>
            <p:cNvSpPr/>
            <p:nvPr/>
          </p:nvSpPr>
          <p:spPr>
            <a:xfrm>
              <a:off x="0" y="0"/>
              <a:ext cx="511763" cy="786495"/>
            </a:xfrm>
            <a:custGeom>
              <a:avLst/>
              <a:gdLst/>
              <a:ahLst/>
              <a:cxnLst/>
              <a:rect l="l" t="t" r="r" b="b"/>
              <a:pathLst>
                <a:path w="511763" h="786495">
                  <a:moveTo>
                    <a:pt x="255881" y="786495"/>
                  </a:moveTo>
                  <a:lnTo>
                    <a:pt x="0" y="380095"/>
                  </a:lnTo>
                  <a:lnTo>
                    <a:pt x="203200" y="380095"/>
                  </a:lnTo>
                  <a:lnTo>
                    <a:pt x="203200" y="0"/>
                  </a:lnTo>
                  <a:lnTo>
                    <a:pt x="308563" y="0"/>
                  </a:lnTo>
                  <a:lnTo>
                    <a:pt x="308563" y="380095"/>
                  </a:lnTo>
                  <a:lnTo>
                    <a:pt x="511763" y="380095"/>
                  </a:lnTo>
                  <a:lnTo>
                    <a:pt x="255881" y="786495"/>
                  </a:lnTo>
                  <a:close/>
                </a:path>
              </a:pathLst>
            </a:custGeom>
            <a:solidFill>
              <a:srgbClr val="299740"/>
            </a:solidFill>
          </p:spPr>
        </p:sp>
        <p:sp>
          <p:nvSpPr>
            <p:cNvPr id="54" name="TextBox 54"/>
            <p:cNvSpPr txBox="1"/>
            <p:nvPr/>
          </p:nvSpPr>
          <p:spPr>
            <a:xfrm>
              <a:off x="203200" y="-38100"/>
              <a:ext cx="105363" cy="722995"/>
            </a:xfrm>
            <a:prstGeom prst="rect">
              <a:avLst/>
            </a:prstGeom>
          </p:spPr>
          <p:txBody>
            <a:bodyPr lIns="50800" tIns="50800" rIns="50800" bIns="50800" rtlCol="0" anchor="ctr"/>
            <a:lstStyle/>
            <a:p>
              <a:pPr algn="ctr">
                <a:lnSpc>
                  <a:spcPts val="2665"/>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4C76"/>
        </a:solidFill>
        <a:effectLst/>
      </p:bgPr>
    </p:bg>
    <p:spTree>
      <p:nvGrpSpPr>
        <p:cNvPr id="1" name=""/>
        <p:cNvGrpSpPr/>
        <p:nvPr/>
      </p:nvGrpSpPr>
      <p:grpSpPr>
        <a:xfrm>
          <a:off x="0" y="0"/>
          <a:ext cx="0" cy="0"/>
          <a:chOff x="0" y="0"/>
          <a:chExt cx="0" cy="0"/>
        </a:xfrm>
      </p:grpSpPr>
      <p:grpSp>
        <p:nvGrpSpPr>
          <p:cNvPr id="2" name="Group 2"/>
          <p:cNvGrpSpPr/>
          <p:nvPr/>
        </p:nvGrpSpPr>
        <p:grpSpPr>
          <a:xfrm>
            <a:off x="666558" y="1314450"/>
            <a:ext cx="16954884" cy="1939231"/>
            <a:chOff x="0" y="0"/>
            <a:chExt cx="4305853" cy="492486"/>
          </a:xfrm>
        </p:grpSpPr>
        <p:sp>
          <p:nvSpPr>
            <p:cNvPr id="3" name="Freeform 3"/>
            <p:cNvSpPr/>
            <p:nvPr/>
          </p:nvSpPr>
          <p:spPr>
            <a:xfrm>
              <a:off x="0" y="0"/>
              <a:ext cx="4305853" cy="492486"/>
            </a:xfrm>
            <a:custGeom>
              <a:avLst/>
              <a:gdLst/>
              <a:ahLst/>
              <a:cxnLst/>
              <a:rect l="l" t="t" r="r" b="b"/>
              <a:pathLst>
                <a:path w="4305853" h="492486">
                  <a:moveTo>
                    <a:pt x="4305853" y="246243"/>
                  </a:moveTo>
                  <a:lnTo>
                    <a:pt x="3899453" y="0"/>
                  </a:lnTo>
                  <a:lnTo>
                    <a:pt x="3899453" y="203200"/>
                  </a:lnTo>
                  <a:lnTo>
                    <a:pt x="0" y="203200"/>
                  </a:lnTo>
                  <a:lnTo>
                    <a:pt x="0" y="289286"/>
                  </a:lnTo>
                  <a:lnTo>
                    <a:pt x="3899453" y="289286"/>
                  </a:lnTo>
                  <a:lnTo>
                    <a:pt x="3899453" y="492486"/>
                  </a:lnTo>
                  <a:lnTo>
                    <a:pt x="4305853" y="246243"/>
                  </a:lnTo>
                  <a:close/>
                </a:path>
              </a:pathLst>
            </a:custGeom>
            <a:solidFill>
              <a:srgbClr val="F4900C"/>
            </a:solidFill>
          </p:spPr>
        </p:sp>
        <p:sp>
          <p:nvSpPr>
            <p:cNvPr id="4" name="TextBox 4"/>
            <p:cNvSpPr txBox="1"/>
            <p:nvPr/>
          </p:nvSpPr>
          <p:spPr>
            <a:xfrm>
              <a:off x="0" y="165100"/>
              <a:ext cx="4204253" cy="124186"/>
            </a:xfrm>
            <a:prstGeom prst="rect">
              <a:avLst/>
            </a:prstGeom>
          </p:spPr>
          <p:txBody>
            <a:bodyPr lIns="50800" tIns="50800" rIns="50800" bIns="50800" rtlCol="0" anchor="ctr"/>
            <a:lstStyle/>
            <a:p>
              <a:pPr algn="ctr">
                <a:lnSpc>
                  <a:spcPts val="2665"/>
                </a:lnSpc>
              </a:pPr>
              <a:endParaRPr/>
            </a:p>
          </p:txBody>
        </p:sp>
      </p:grpSp>
      <p:sp>
        <p:nvSpPr>
          <p:cNvPr id="5" name="Freeform 5"/>
          <p:cNvSpPr/>
          <p:nvPr/>
        </p:nvSpPr>
        <p:spPr>
          <a:xfrm>
            <a:off x="16559869" y="2424327"/>
            <a:ext cx="1061573" cy="1658708"/>
          </a:xfrm>
          <a:custGeom>
            <a:avLst/>
            <a:gdLst/>
            <a:ahLst/>
            <a:cxnLst/>
            <a:rect l="l" t="t" r="r" b="b"/>
            <a:pathLst>
              <a:path w="1061573" h="1658708">
                <a:moveTo>
                  <a:pt x="0" y="0"/>
                </a:moveTo>
                <a:lnTo>
                  <a:pt x="1061573" y="0"/>
                </a:lnTo>
                <a:lnTo>
                  <a:pt x="1061573" y="1658708"/>
                </a:lnTo>
                <a:lnTo>
                  <a:pt x="0" y="16587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3140937" y="2284066"/>
            <a:ext cx="727527" cy="727527"/>
          </a:xfrm>
          <a:custGeom>
            <a:avLst/>
            <a:gdLst/>
            <a:ahLst/>
            <a:cxnLst/>
            <a:rect l="l" t="t" r="r" b="b"/>
            <a:pathLst>
              <a:path w="727527" h="727527">
                <a:moveTo>
                  <a:pt x="0" y="0"/>
                </a:moveTo>
                <a:lnTo>
                  <a:pt x="727527" y="0"/>
                </a:lnTo>
                <a:lnTo>
                  <a:pt x="727527" y="727527"/>
                </a:lnTo>
                <a:lnTo>
                  <a:pt x="0" y="7275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4970387" y="2284066"/>
            <a:ext cx="727527" cy="727527"/>
          </a:xfrm>
          <a:custGeom>
            <a:avLst/>
            <a:gdLst/>
            <a:ahLst/>
            <a:cxnLst/>
            <a:rect l="l" t="t" r="r" b="b"/>
            <a:pathLst>
              <a:path w="727527" h="727527">
                <a:moveTo>
                  <a:pt x="0" y="0"/>
                </a:moveTo>
                <a:lnTo>
                  <a:pt x="727527" y="0"/>
                </a:lnTo>
                <a:lnTo>
                  <a:pt x="727527" y="727527"/>
                </a:lnTo>
                <a:lnTo>
                  <a:pt x="0" y="7275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8153357" y="1384108"/>
            <a:ext cx="1295485" cy="2698927"/>
          </a:xfrm>
          <a:custGeom>
            <a:avLst/>
            <a:gdLst/>
            <a:ahLst/>
            <a:cxnLst/>
            <a:rect l="l" t="t" r="r" b="b"/>
            <a:pathLst>
              <a:path w="1295485" h="2698927">
                <a:moveTo>
                  <a:pt x="0" y="0"/>
                </a:moveTo>
                <a:lnTo>
                  <a:pt x="1295486" y="0"/>
                </a:lnTo>
                <a:lnTo>
                  <a:pt x="1295486" y="2698927"/>
                </a:lnTo>
                <a:lnTo>
                  <a:pt x="0" y="26989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rot="-10800000">
            <a:off x="427640" y="2732866"/>
            <a:ext cx="3802570" cy="3327249"/>
            <a:chOff x="0" y="0"/>
            <a:chExt cx="812800" cy="711200"/>
          </a:xfrm>
        </p:grpSpPr>
        <p:sp>
          <p:nvSpPr>
            <p:cNvPr id="10" name="Freeform 10"/>
            <p:cNvSpPr/>
            <p:nvPr/>
          </p:nvSpPr>
          <p:spPr>
            <a:xfrm>
              <a:off x="0" y="0"/>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5CE1E6"/>
            </a:solidFill>
          </p:spPr>
        </p:sp>
        <p:sp>
          <p:nvSpPr>
            <p:cNvPr id="11" name="TextBox 11"/>
            <p:cNvSpPr txBox="1"/>
            <p:nvPr/>
          </p:nvSpPr>
          <p:spPr>
            <a:xfrm>
              <a:off x="0" y="0"/>
              <a:ext cx="812800" cy="520700"/>
            </a:xfrm>
            <a:prstGeom prst="rect">
              <a:avLst/>
            </a:prstGeom>
          </p:spPr>
          <p:txBody>
            <a:bodyPr lIns="50800" tIns="50800" rIns="50800" bIns="50800" rtlCol="0" anchor="ctr"/>
            <a:lstStyle/>
            <a:p>
              <a:pPr algn="ctr">
                <a:lnSpc>
                  <a:spcPts val="2665"/>
                </a:lnSpc>
              </a:pPr>
              <a:endParaRPr/>
            </a:p>
          </p:txBody>
        </p:sp>
      </p:grpSp>
      <p:grpSp>
        <p:nvGrpSpPr>
          <p:cNvPr id="12" name="Group 12"/>
          <p:cNvGrpSpPr/>
          <p:nvPr/>
        </p:nvGrpSpPr>
        <p:grpSpPr>
          <a:xfrm>
            <a:off x="6620977" y="3867532"/>
            <a:ext cx="3598479" cy="1543050"/>
            <a:chOff x="0" y="0"/>
            <a:chExt cx="947748" cy="406400"/>
          </a:xfrm>
        </p:grpSpPr>
        <p:sp>
          <p:nvSpPr>
            <p:cNvPr id="13" name="Freeform 13"/>
            <p:cNvSpPr/>
            <p:nvPr/>
          </p:nvSpPr>
          <p:spPr>
            <a:xfrm>
              <a:off x="0" y="0"/>
              <a:ext cx="947748" cy="406400"/>
            </a:xfrm>
            <a:custGeom>
              <a:avLst/>
              <a:gdLst/>
              <a:ahLst/>
              <a:cxnLst/>
              <a:rect l="l" t="t" r="r" b="b"/>
              <a:pathLst>
                <a:path w="947748" h="406400">
                  <a:moveTo>
                    <a:pt x="744548" y="0"/>
                  </a:moveTo>
                  <a:cubicBezTo>
                    <a:pt x="856772" y="0"/>
                    <a:pt x="947748" y="90976"/>
                    <a:pt x="947748" y="203200"/>
                  </a:cubicBezTo>
                  <a:cubicBezTo>
                    <a:pt x="947748" y="315424"/>
                    <a:pt x="856772" y="406400"/>
                    <a:pt x="744548" y="406400"/>
                  </a:cubicBezTo>
                  <a:lnTo>
                    <a:pt x="203200" y="406400"/>
                  </a:lnTo>
                  <a:cubicBezTo>
                    <a:pt x="90976" y="406400"/>
                    <a:pt x="0" y="315424"/>
                    <a:pt x="0" y="203200"/>
                  </a:cubicBezTo>
                  <a:cubicBezTo>
                    <a:pt x="0" y="90976"/>
                    <a:pt x="90976" y="0"/>
                    <a:pt x="203200" y="0"/>
                  </a:cubicBezTo>
                  <a:close/>
                </a:path>
              </a:pathLst>
            </a:custGeom>
            <a:solidFill>
              <a:srgbClr val="0097B2"/>
            </a:solidFill>
          </p:spPr>
        </p:sp>
        <p:sp>
          <p:nvSpPr>
            <p:cNvPr id="14" name="TextBox 14"/>
            <p:cNvSpPr txBox="1"/>
            <p:nvPr/>
          </p:nvSpPr>
          <p:spPr>
            <a:xfrm>
              <a:off x="0" y="-38100"/>
              <a:ext cx="947748" cy="444500"/>
            </a:xfrm>
            <a:prstGeom prst="rect">
              <a:avLst/>
            </a:prstGeom>
          </p:spPr>
          <p:txBody>
            <a:bodyPr lIns="50800" tIns="50800" rIns="50800" bIns="50800" rtlCol="0" anchor="ctr"/>
            <a:lstStyle/>
            <a:p>
              <a:pPr algn="ctr">
                <a:lnSpc>
                  <a:spcPts val="2665"/>
                </a:lnSpc>
              </a:pPr>
              <a:r>
                <a:rPr lang="en-US" sz="1904">
                  <a:solidFill>
                    <a:srgbClr val="E53535"/>
                  </a:solidFill>
                  <a:latin typeface="Open Sans Bold Italics"/>
                </a:rPr>
                <a:t>момент відкриття провадження  у справі про  банкрутство (неплатоспроможність) </a:t>
              </a:r>
            </a:p>
          </p:txBody>
        </p:sp>
      </p:grpSp>
      <p:grpSp>
        <p:nvGrpSpPr>
          <p:cNvPr id="15" name="Group 15"/>
          <p:cNvGrpSpPr/>
          <p:nvPr/>
        </p:nvGrpSpPr>
        <p:grpSpPr>
          <a:xfrm rot="3114059">
            <a:off x="2635848" y="6161263"/>
            <a:ext cx="2465231" cy="970608"/>
            <a:chOff x="0" y="0"/>
            <a:chExt cx="812800" cy="320015"/>
          </a:xfrm>
        </p:grpSpPr>
        <p:sp>
          <p:nvSpPr>
            <p:cNvPr id="16" name="Freeform 16"/>
            <p:cNvSpPr/>
            <p:nvPr/>
          </p:nvSpPr>
          <p:spPr>
            <a:xfrm>
              <a:off x="0" y="0"/>
              <a:ext cx="812800" cy="320015"/>
            </a:xfrm>
            <a:custGeom>
              <a:avLst/>
              <a:gdLst/>
              <a:ahLst/>
              <a:cxnLst/>
              <a:rect l="l" t="t" r="r" b="b"/>
              <a:pathLst>
                <a:path w="812800" h="320015">
                  <a:moveTo>
                    <a:pt x="0" y="0"/>
                  </a:moveTo>
                  <a:lnTo>
                    <a:pt x="609600" y="0"/>
                  </a:lnTo>
                  <a:lnTo>
                    <a:pt x="812800" y="160007"/>
                  </a:lnTo>
                  <a:lnTo>
                    <a:pt x="609600" y="320015"/>
                  </a:lnTo>
                  <a:lnTo>
                    <a:pt x="0" y="320015"/>
                  </a:lnTo>
                  <a:lnTo>
                    <a:pt x="203200" y="160007"/>
                  </a:lnTo>
                  <a:lnTo>
                    <a:pt x="0" y="0"/>
                  </a:lnTo>
                  <a:close/>
                </a:path>
              </a:pathLst>
            </a:custGeom>
            <a:solidFill>
              <a:srgbClr val="F8CF29"/>
            </a:solidFill>
          </p:spPr>
        </p:sp>
        <p:sp>
          <p:nvSpPr>
            <p:cNvPr id="17" name="TextBox 17"/>
            <p:cNvSpPr txBox="1"/>
            <p:nvPr/>
          </p:nvSpPr>
          <p:spPr>
            <a:xfrm>
              <a:off x="177800" y="-38100"/>
              <a:ext cx="558800" cy="358115"/>
            </a:xfrm>
            <a:prstGeom prst="rect">
              <a:avLst/>
            </a:prstGeom>
          </p:spPr>
          <p:txBody>
            <a:bodyPr lIns="50800" tIns="50800" rIns="50800" bIns="50800" rtlCol="0" anchor="ctr"/>
            <a:lstStyle/>
            <a:p>
              <a:pPr algn="ctr">
                <a:lnSpc>
                  <a:spcPts val="2665"/>
                </a:lnSpc>
              </a:pPr>
              <a:endParaRPr/>
            </a:p>
          </p:txBody>
        </p:sp>
      </p:grpSp>
      <p:grpSp>
        <p:nvGrpSpPr>
          <p:cNvPr id="18" name="Group 18"/>
          <p:cNvGrpSpPr/>
          <p:nvPr/>
        </p:nvGrpSpPr>
        <p:grpSpPr>
          <a:xfrm rot="7828030">
            <a:off x="5316118" y="6177993"/>
            <a:ext cx="2465231" cy="970608"/>
            <a:chOff x="0" y="0"/>
            <a:chExt cx="812800" cy="320015"/>
          </a:xfrm>
        </p:grpSpPr>
        <p:sp>
          <p:nvSpPr>
            <p:cNvPr id="19" name="Freeform 19"/>
            <p:cNvSpPr/>
            <p:nvPr/>
          </p:nvSpPr>
          <p:spPr>
            <a:xfrm>
              <a:off x="0" y="0"/>
              <a:ext cx="812800" cy="320015"/>
            </a:xfrm>
            <a:custGeom>
              <a:avLst/>
              <a:gdLst/>
              <a:ahLst/>
              <a:cxnLst/>
              <a:rect l="l" t="t" r="r" b="b"/>
              <a:pathLst>
                <a:path w="812800" h="320015">
                  <a:moveTo>
                    <a:pt x="0" y="0"/>
                  </a:moveTo>
                  <a:lnTo>
                    <a:pt x="609600" y="0"/>
                  </a:lnTo>
                  <a:lnTo>
                    <a:pt x="812800" y="160007"/>
                  </a:lnTo>
                  <a:lnTo>
                    <a:pt x="609600" y="320015"/>
                  </a:lnTo>
                  <a:lnTo>
                    <a:pt x="0" y="320015"/>
                  </a:lnTo>
                  <a:lnTo>
                    <a:pt x="203200" y="160007"/>
                  </a:lnTo>
                  <a:lnTo>
                    <a:pt x="0" y="0"/>
                  </a:lnTo>
                  <a:close/>
                </a:path>
              </a:pathLst>
            </a:custGeom>
            <a:solidFill>
              <a:srgbClr val="F8CF29"/>
            </a:solidFill>
          </p:spPr>
        </p:sp>
        <p:sp>
          <p:nvSpPr>
            <p:cNvPr id="20" name="TextBox 20"/>
            <p:cNvSpPr txBox="1"/>
            <p:nvPr/>
          </p:nvSpPr>
          <p:spPr>
            <a:xfrm>
              <a:off x="177800" y="-38100"/>
              <a:ext cx="558800" cy="358115"/>
            </a:xfrm>
            <a:prstGeom prst="rect">
              <a:avLst/>
            </a:prstGeom>
          </p:spPr>
          <p:txBody>
            <a:bodyPr lIns="50800" tIns="50800" rIns="50800" bIns="50800" rtlCol="0" anchor="ctr"/>
            <a:lstStyle/>
            <a:p>
              <a:pPr algn="ctr">
                <a:lnSpc>
                  <a:spcPts val="2665"/>
                </a:lnSpc>
              </a:pPr>
              <a:endParaRPr/>
            </a:p>
          </p:txBody>
        </p:sp>
      </p:grpSp>
      <p:grpSp>
        <p:nvGrpSpPr>
          <p:cNvPr id="21" name="Group 21"/>
          <p:cNvGrpSpPr/>
          <p:nvPr/>
        </p:nvGrpSpPr>
        <p:grpSpPr>
          <a:xfrm rot="-10800000">
            <a:off x="12125325" y="2732866"/>
            <a:ext cx="3802570" cy="3327249"/>
            <a:chOff x="0" y="0"/>
            <a:chExt cx="812800" cy="711200"/>
          </a:xfrm>
        </p:grpSpPr>
        <p:sp>
          <p:nvSpPr>
            <p:cNvPr id="22" name="Freeform 22"/>
            <p:cNvSpPr/>
            <p:nvPr/>
          </p:nvSpPr>
          <p:spPr>
            <a:xfrm>
              <a:off x="0" y="0"/>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5CE1E6"/>
            </a:solidFill>
          </p:spPr>
        </p:sp>
        <p:sp>
          <p:nvSpPr>
            <p:cNvPr id="23" name="TextBox 23"/>
            <p:cNvSpPr txBox="1"/>
            <p:nvPr/>
          </p:nvSpPr>
          <p:spPr>
            <a:xfrm>
              <a:off x="0" y="0"/>
              <a:ext cx="812800" cy="520700"/>
            </a:xfrm>
            <a:prstGeom prst="rect">
              <a:avLst/>
            </a:prstGeom>
          </p:spPr>
          <p:txBody>
            <a:bodyPr lIns="50800" tIns="50800" rIns="50800" bIns="50800" rtlCol="0" anchor="ctr"/>
            <a:lstStyle/>
            <a:p>
              <a:pPr algn="ctr">
                <a:lnSpc>
                  <a:spcPts val="2665"/>
                </a:lnSpc>
              </a:pPr>
              <a:endParaRPr/>
            </a:p>
          </p:txBody>
        </p:sp>
      </p:grpSp>
      <p:sp>
        <p:nvSpPr>
          <p:cNvPr id="24" name="TextBox 24"/>
          <p:cNvSpPr txBox="1"/>
          <p:nvPr/>
        </p:nvSpPr>
        <p:spPr>
          <a:xfrm>
            <a:off x="12125325" y="3787081"/>
            <a:ext cx="3802570" cy="1836813"/>
          </a:xfrm>
          <a:prstGeom prst="rect">
            <a:avLst/>
          </a:prstGeom>
        </p:spPr>
        <p:txBody>
          <a:bodyPr lIns="0" tIns="0" rIns="0" bIns="0" rtlCol="0" anchor="t">
            <a:spAutoFit/>
          </a:bodyPr>
          <a:lstStyle/>
          <a:p>
            <a:pPr algn="ctr">
              <a:lnSpc>
                <a:spcPts val="2938"/>
              </a:lnSpc>
            </a:pPr>
            <a:r>
              <a:rPr lang="en-US" sz="2098">
                <a:solidFill>
                  <a:srgbClr val="000000"/>
                </a:solidFill>
                <a:latin typeface="Open Sans Bold Italics"/>
              </a:rPr>
              <a:t>момент укладання третейської, арбітражної, пророгаційної угоди щодо юрисдикції майнового спору боржника</a:t>
            </a:r>
          </a:p>
        </p:txBody>
      </p:sp>
      <p:grpSp>
        <p:nvGrpSpPr>
          <p:cNvPr id="25" name="Group 25"/>
          <p:cNvGrpSpPr/>
          <p:nvPr/>
        </p:nvGrpSpPr>
        <p:grpSpPr>
          <a:xfrm rot="3114059">
            <a:off x="9200347" y="6161263"/>
            <a:ext cx="2465231" cy="970608"/>
            <a:chOff x="0" y="0"/>
            <a:chExt cx="812800" cy="320015"/>
          </a:xfrm>
        </p:grpSpPr>
        <p:sp>
          <p:nvSpPr>
            <p:cNvPr id="26" name="Freeform 26"/>
            <p:cNvSpPr/>
            <p:nvPr/>
          </p:nvSpPr>
          <p:spPr>
            <a:xfrm>
              <a:off x="0" y="0"/>
              <a:ext cx="812800" cy="320015"/>
            </a:xfrm>
            <a:custGeom>
              <a:avLst/>
              <a:gdLst/>
              <a:ahLst/>
              <a:cxnLst/>
              <a:rect l="l" t="t" r="r" b="b"/>
              <a:pathLst>
                <a:path w="812800" h="320015">
                  <a:moveTo>
                    <a:pt x="0" y="0"/>
                  </a:moveTo>
                  <a:lnTo>
                    <a:pt x="609600" y="0"/>
                  </a:lnTo>
                  <a:lnTo>
                    <a:pt x="812800" y="160007"/>
                  </a:lnTo>
                  <a:lnTo>
                    <a:pt x="609600" y="320015"/>
                  </a:lnTo>
                  <a:lnTo>
                    <a:pt x="0" y="320015"/>
                  </a:lnTo>
                  <a:lnTo>
                    <a:pt x="203200" y="160007"/>
                  </a:lnTo>
                  <a:lnTo>
                    <a:pt x="0" y="0"/>
                  </a:lnTo>
                  <a:close/>
                </a:path>
              </a:pathLst>
            </a:custGeom>
            <a:solidFill>
              <a:srgbClr val="F8CF29"/>
            </a:solidFill>
          </p:spPr>
        </p:sp>
        <p:sp>
          <p:nvSpPr>
            <p:cNvPr id="27" name="TextBox 27"/>
            <p:cNvSpPr txBox="1"/>
            <p:nvPr/>
          </p:nvSpPr>
          <p:spPr>
            <a:xfrm>
              <a:off x="177800" y="-38100"/>
              <a:ext cx="558800" cy="358115"/>
            </a:xfrm>
            <a:prstGeom prst="rect">
              <a:avLst/>
            </a:prstGeom>
          </p:spPr>
          <p:txBody>
            <a:bodyPr lIns="50800" tIns="50800" rIns="50800" bIns="50800" rtlCol="0" anchor="ctr"/>
            <a:lstStyle/>
            <a:p>
              <a:pPr algn="ctr">
                <a:lnSpc>
                  <a:spcPts val="2665"/>
                </a:lnSpc>
              </a:pPr>
              <a:endParaRPr/>
            </a:p>
          </p:txBody>
        </p:sp>
      </p:grpSp>
      <p:grpSp>
        <p:nvGrpSpPr>
          <p:cNvPr id="28" name="Group 28"/>
          <p:cNvGrpSpPr/>
          <p:nvPr/>
        </p:nvGrpSpPr>
        <p:grpSpPr>
          <a:xfrm rot="7828030">
            <a:off x="11883473" y="6238905"/>
            <a:ext cx="2465231" cy="970608"/>
            <a:chOff x="0" y="0"/>
            <a:chExt cx="812800" cy="320015"/>
          </a:xfrm>
        </p:grpSpPr>
        <p:sp>
          <p:nvSpPr>
            <p:cNvPr id="29" name="Freeform 29"/>
            <p:cNvSpPr/>
            <p:nvPr/>
          </p:nvSpPr>
          <p:spPr>
            <a:xfrm>
              <a:off x="0" y="0"/>
              <a:ext cx="812800" cy="320015"/>
            </a:xfrm>
            <a:custGeom>
              <a:avLst/>
              <a:gdLst/>
              <a:ahLst/>
              <a:cxnLst/>
              <a:rect l="l" t="t" r="r" b="b"/>
              <a:pathLst>
                <a:path w="812800" h="320015">
                  <a:moveTo>
                    <a:pt x="0" y="0"/>
                  </a:moveTo>
                  <a:lnTo>
                    <a:pt x="609600" y="0"/>
                  </a:lnTo>
                  <a:lnTo>
                    <a:pt x="812800" y="160007"/>
                  </a:lnTo>
                  <a:lnTo>
                    <a:pt x="609600" y="320015"/>
                  </a:lnTo>
                  <a:lnTo>
                    <a:pt x="0" y="320015"/>
                  </a:lnTo>
                  <a:lnTo>
                    <a:pt x="203200" y="160007"/>
                  </a:lnTo>
                  <a:lnTo>
                    <a:pt x="0" y="0"/>
                  </a:lnTo>
                  <a:close/>
                </a:path>
              </a:pathLst>
            </a:custGeom>
            <a:solidFill>
              <a:srgbClr val="F8CF29"/>
            </a:solidFill>
          </p:spPr>
        </p:sp>
        <p:sp>
          <p:nvSpPr>
            <p:cNvPr id="30" name="TextBox 30"/>
            <p:cNvSpPr txBox="1"/>
            <p:nvPr/>
          </p:nvSpPr>
          <p:spPr>
            <a:xfrm>
              <a:off x="177800" y="-38100"/>
              <a:ext cx="558800" cy="358115"/>
            </a:xfrm>
            <a:prstGeom prst="rect">
              <a:avLst/>
            </a:prstGeom>
          </p:spPr>
          <p:txBody>
            <a:bodyPr lIns="50800" tIns="50800" rIns="50800" bIns="50800" rtlCol="0" anchor="ctr"/>
            <a:lstStyle/>
            <a:p>
              <a:pPr algn="ctr">
                <a:lnSpc>
                  <a:spcPts val="2665"/>
                </a:lnSpc>
              </a:pPr>
              <a:endParaRPr/>
            </a:p>
          </p:txBody>
        </p:sp>
      </p:grpSp>
      <p:grpSp>
        <p:nvGrpSpPr>
          <p:cNvPr id="31" name="Group 31"/>
          <p:cNvGrpSpPr/>
          <p:nvPr/>
        </p:nvGrpSpPr>
        <p:grpSpPr>
          <a:xfrm>
            <a:off x="3593780" y="7715250"/>
            <a:ext cx="3240703" cy="1543050"/>
            <a:chOff x="0" y="0"/>
            <a:chExt cx="853519" cy="406400"/>
          </a:xfrm>
        </p:grpSpPr>
        <p:sp>
          <p:nvSpPr>
            <p:cNvPr id="32" name="Freeform 32"/>
            <p:cNvSpPr/>
            <p:nvPr/>
          </p:nvSpPr>
          <p:spPr>
            <a:xfrm>
              <a:off x="0" y="0"/>
              <a:ext cx="853519" cy="406400"/>
            </a:xfrm>
            <a:custGeom>
              <a:avLst/>
              <a:gdLst/>
              <a:ahLst/>
              <a:cxnLst/>
              <a:rect l="l" t="t" r="r" b="b"/>
              <a:pathLst>
                <a:path w="853519" h="406400">
                  <a:moveTo>
                    <a:pt x="650319" y="0"/>
                  </a:moveTo>
                  <a:cubicBezTo>
                    <a:pt x="762543" y="0"/>
                    <a:pt x="853519" y="90976"/>
                    <a:pt x="853519" y="203200"/>
                  </a:cubicBezTo>
                  <a:cubicBezTo>
                    <a:pt x="853519" y="315424"/>
                    <a:pt x="762543" y="406400"/>
                    <a:pt x="650319" y="406400"/>
                  </a:cubicBezTo>
                  <a:lnTo>
                    <a:pt x="203200" y="406400"/>
                  </a:lnTo>
                  <a:cubicBezTo>
                    <a:pt x="90976" y="406400"/>
                    <a:pt x="0" y="315424"/>
                    <a:pt x="0" y="203200"/>
                  </a:cubicBezTo>
                  <a:cubicBezTo>
                    <a:pt x="0" y="90976"/>
                    <a:pt x="90976" y="0"/>
                    <a:pt x="203200" y="0"/>
                  </a:cubicBezTo>
                  <a:close/>
                </a:path>
              </a:pathLst>
            </a:custGeom>
            <a:solidFill>
              <a:srgbClr val="3BAB64"/>
            </a:solidFill>
          </p:spPr>
        </p:sp>
        <p:sp>
          <p:nvSpPr>
            <p:cNvPr id="33" name="TextBox 33"/>
            <p:cNvSpPr txBox="1"/>
            <p:nvPr/>
          </p:nvSpPr>
          <p:spPr>
            <a:xfrm>
              <a:off x="0" y="-38100"/>
              <a:ext cx="853519" cy="444500"/>
            </a:xfrm>
            <a:prstGeom prst="rect">
              <a:avLst/>
            </a:prstGeom>
          </p:spPr>
          <p:txBody>
            <a:bodyPr lIns="50800" tIns="50800" rIns="50800" bIns="50800" rtlCol="0" anchor="ctr"/>
            <a:lstStyle/>
            <a:p>
              <a:pPr algn="ctr">
                <a:lnSpc>
                  <a:spcPts val="2665"/>
                </a:lnSpc>
              </a:pPr>
              <a:r>
                <a:rPr lang="en-US" sz="1904" dirty="0" err="1">
                  <a:solidFill>
                    <a:srgbClr val="BE1931"/>
                  </a:solidFill>
                  <a:latin typeface="Open Sans Bold"/>
                </a:rPr>
                <a:t>визнанн</a:t>
              </a:r>
              <a:r>
                <a:rPr lang="uk-UA" sz="1904" dirty="0">
                  <a:solidFill>
                    <a:srgbClr val="BE1931"/>
                  </a:solidFill>
                  <a:latin typeface="Open Sans Bold"/>
                </a:rPr>
                <a:t>я</a:t>
              </a:r>
              <a:r>
                <a:rPr lang="en-US" sz="1904" dirty="0">
                  <a:solidFill>
                    <a:srgbClr val="BE1931"/>
                  </a:solidFill>
                  <a:latin typeface="Open Sans Bold"/>
                </a:rPr>
                <a:t> </a:t>
              </a:r>
              <a:r>
                <a:rPr lang="en-US" sz="1904" dirty="0" err="1">
                  <a:solidFill>
                    <a:srgbClr val="BE1931"/>
                  </a:solidFill>
                  <a:latin typeface="Open Sans Bold"/>
                </a:rPr>
                <a:t>угоди</a:t>
              </a:r>
              <a:r>
                <a:rPr lang="en-US" sz="1904" dirty="0">
                  <a:solidFill>
                    <a:srgbClr val="BE1931"/>
                  </a:solidFill>
                  <a:latin typeface="Open Sans Bold"/>
                </a:rPr>
                <a:t> </a:t>
              </a:r>
              <a:r>
                <a:rPr lang="en-US" sz="1904" dirty="0" err="1">
                  <a:solidFill>
                    <a:srgbClr val="BE1931"/>
                  </a:solidFill>
                  <a:latin typeface="Open Sans Bold"/>
                </a:rPr>
                <a:t>про</a:t>
              </a:r>
              <a:r>
                <a:rPr lang="en-US" sz="1904" dirty="0">
                  <a:solidFill>
                    <a:srgbClr val="BE1931"/>
                  </a:solidFill>
                  <a:latin typeface="Open Sans Bold"/>
                </a:rPr>
                <a:t> </a:t>
              </a:r>
              <a:r>
                <a:rPr lang="en-US" sz="1904" dirty="0" err="1">
                  <a:solidFill>
                    <a:srgbClr val="BE1931"/>
                  </a:solidFill>
                  <a:latin typeface="Open Sans Bold"/>
                </a:rPr>
                <a:t>юрисдикцію</a:t>
              </a:r>
              <a:r>
                <a:rPr lang="en-US" sz="1904" dirty="0">
                  <a:solidFill>
                    <a:srgbClr val="BE1931"/>
                  </a:solidFill>
                  <a:latin typeface="Open Sans Bold"/>
                </a:rPr>
                <a:t> </a:t>
              </a:r>
              <a:r>
                <a:rPr lang="en-US" sz="1904" dirty="0" err="1">
                  <a:solidFill>
                    <a:srgbClr val="BE1931"/>
                  </a:solidFill>
                  <a:latin typeface="Open Sans Bold"/>
                </a:rPr>
                <a:t>спору</a:t>
              </a:r>
              <a:r>
                <a:rPr lang="en-US" sz="1904" dirty="0">
                  <a:solidFill>
                    <a:srgbClr val="BE1931"/>
                  </a:solidFill>
                  <a:latin typeface="Open Sans Bold"/>
                </a:rPr>
                <a:t> </a:t>
              </a:r>
              <a:r>
                <a:rPr lang="en-US" sz="1904" dirty="0" err="1">
                  <a:solidFill>
                    <a:srgbClr val="BE1931"/>
                  </a:solidFill>
                  <a:latin typeface="Open Sans Bold"/>
                </a:rPr>
                <a:t>такою</a:t>
              </a:r>
              <a:r>
                <a:rPr lang="en-US" sz="1904" dirty="0">
                  <a:solidFill>
                    <a:srgbClr val="BE1931"/>
                  </a:solidFill>
                  <a:latin typeface="Open Sans Bold"/>
                </a:rPr>
                <a:t>, </a:t>
              </a:r>
              <a:r>
                <a:rPr lang="en-US" sz="1904" dirty="0" err="1">
                  <a:solidFill>
                    <a:srgbClr val="BE1931"/>
                  </a:solidFill>
                  <a:latin typeface="Open Sans Bold"/>
                </a:rPr>
                <a:t>що</a:t>
              </a:r>
              <a:r>
                <a:rPr lang="en-US" sz="1904" dirty="0">
                  <a:solidFill>
                    <a:srgbClr val="BE1931"/>
                  </a:solidFill>
                  <a:latin typeface="Open Sans Bold"/>
                </a:rPr>
                <a:t> </a:t>
              </a:r>
              <a:r>
                <a:rPr lang="en-US" sz="1904" dirty="0" err="1">
                  <a:solidFill>
                    <a:srgbClr val="BE1931"/>
                  </a:solidFill>
                  <a:latin typeface="Open Sans Bold"/>
                </a:rPr>
                <a:t>не</a:t>
              </a:r>
              <a:r>
                <a:rPr lang="en-US" sz="1904" dirty="0">
                  <a:solidFill>
                    <a:srgbClr val="BE1931"/>
                  </a:solidFill>
                  <a:latin typeface="Open Sans Bold"/>
                </a:rPr>
                <a:t> </a:t>
              </a:r>
              <a:r>
                <a:rPr lang="en-US" sz="1904" dirty="0" err="1">
                  <a:solidFill>
                    <a:srgbClr val="BE1931"/>
                  </a:solidFill>
                  <a:latin typeface="Open Sans Bold"/>
                </a:rPr>
                <a:t>може</a:t>
              </a:r>
              <a:r>
                <a:rPr lang="en-US" sz="1904" dirty="0">
                  <a:solidFill>
                    <a:srgbClr val="BE1931"/>
                  </a:solidFill>
                  <a:latin typeface="Open Sans Bold"/>
                </a:rPr>
                <a:t> </a:t>
              </a:r>
              <a:r>
                <a:rPr lang="en-US" sz="1904" dirty="0" err="1">
                  <a:solidFill>
                    <a:srgbClr val="BE1931"/>
                  </a:solidFill>
                  <a:latin typeface="Open Sans Bold"/>
                </a:rPr>
                <a:t>бути</a:t>
              </a:r>
              <a:r>
                <a:rPr lang="en-US" sz="1904" dirty="0">
                  <a:solidFill>
                    <a:srgbClr val="BE1931"/>
                  </a:solidFill>
                  <a:latin typeface="Open Sans Bold"/>
                </a:rPr>
                <a:t> </a:t>
              </a:r>
              <a:r>
                <a:rPr lang="en-US" sz="1904" dirty="0" err="1">
                  <a:solidFill>
                    <a:srgbClr val="BE1931"/>
                  </a:solidFill>
                  <a:latin typeface="Open Sans Bold"/>
                </a:rPr>
                <a:t>виконана</a:t>
              </a:r>
              <a:endParaRPr lang="en-US" sz="1904" dirty="0">
                <a:solidFill>
                  <a:srgbClr val="BE1931"/>
                </a:solidFill>
                <a:latin typeface="Open Sans Bold"/>
              </a:endParaRPr>
            </a:p>
          </p:txBody>
        </p:sp>
      </p:grpSp>
      <p:grpSp>
        <p:nvGrpSpPr>
          <p:cNvPr id="34" name="Group 34"/>
          <p:cNvGrpSpPr/>
          <p:nvPr/>
        </p:nvGrpSpPr>
        <p:grpSpPr>
          <a:xfrm>
            <a:off x="10286459" y="7715250"/>
            <a:ext cx="3086100" cy="1543050"/>
            <a:chOff x="0" y="0"/>
            <a:chExt cx="812800" cy="406400"/>
          </a:xfrm>
        </p:grpSpPr>
        <p:sp>
          <p:nvSpPr>
            <p:cNvPr id="35" name="Freeform 35"/>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3BAB64"/>
            </a:solidFill>
          </p:spPr>
        </p:sp>
        <p:sp>
          <p:nvSpPr>
            <p:cNvPr id="36" name="TextBox 36"/>
            <p:cNvSpPr txBox="1"/>
            <p:nvPr/>
          </p:nvSpPr>
          <p:spPr>
            <a:xfrm>
              <a:off x="0" y="-38100"/>
              <a:ext cx="812800" cy="444500"/>
            </a:xfrm>
            <a:prstGeom prst="rect">
              <a:avLst/>
            </a:prstGeom>
          </p:spPr>
          <p:txBody>
            <a:bodyPr lIns="50800" tIns="50800" rIns="50800" bIns="50800" rtlCol="0" anchor="ctr"/>
            <a:lstStyle/>
            <a:p>
              <a:pPr algn="ctr">
                <a:lnSpc>
                  <a:spcPts val="2665"/>
                </a:lnSpc>
              </a:pPr>
              <a:r>
                <a:rPr lang="en-US" sz="1904">
                  <a:solidFill>
                    <a:srgbClr val="BE1931"/>
                  </a:solidFill>
                  <a:latin typeface="Open Sans Bold"/>
                </a:rPr>
                <a:t>визнання угоди сторін про юрисдикцію спору недійсною</a:t>
              </a:r>
            </a:p>
          </p:txBody>
        </p:sp>
      </p:grpSp>
      <p:sp>
        <p:nvSpPr>
          <p:cNvPr id="37" name="TextBox 37"/>
          <p:cNvSpPr txBox="1"/>
          <p:nvPr/>
        </p:nvSpPr>
        <p:spPr>
          <a:xfrm>
            <a:off x="666558" y="823277"/>
            <a:ext cx="16954884" cy="887095"/>
          </a:xfrm>
          <a:prstGeom prst="rect">
            <a:avLst/>
          </a:prstGeom>
        </p:spPr>
        <p:txBody>
          <a:bodyPr lIns="0" tIns="0" rIns="0" bIns="0" rtlCol="0" anchor="t">
            <a:spAutoFit/>
          </a:bodyPr>
          <a:lstStyle/>
          <a:p>
            <a:pPr algn="ctr">
              <a:lnSpc>
                <a:spcPts val="7279"/>
              </a:lnSpc>
            </a:pPr>
            <a:r>
              <a:rPr lang="en-US" sz="5199">
                <a:solidFill>
                  <a:srgbClr val="FFFFFF"/>
                </a:solidFill>
                <a:latin typeface="Open Sans Bold"/>
              </a:rPr>
              <a:t>Темпоральний аспект тлумачення</a:t>
            </a:r>
          </a:p>
        </p:txBody>
      </p:sp>
      <p:sp>
        <p:nvSpPr>
          <p:cNvPr id="38" name="TextBox 38"/>
          <p:cNvSpPr txBox="1"/>
          <p:nvPr/>
        </p:nvSpPr>
        <p:spPr>
          <a:xfrm>
            <a:off x="427640" y="3634681"/>
            <a:ext cx="3802570" cy="1836813"/>
          </a:xfrm>
          <a:prstGeom prst="rect">
            <a:avLst/>
          </a:prstGeom>
        </p:spPr>
        <p:txBody>
          <a:bodyPr lIns="0" tIns="0" rIns="0" bIns="0" rtlCol="0" anchor="t">
            <a:spAutoFit/>
          </a:bodyPr>
          <a:lstStyle/>
          <a:p>
            <a:pPr algn="ctr">
              <a:lnSpc>
                <a:spcPts val="2938"/>
              </a:lnSpc>
            </a:pPr>
            <a:r>
              <a:rPr lang="en-US" sz="2098">
                <a:solidFill>
                  <a:srgbClr val="000000"/>
                </a:solidFill>
                <a:latin typeface="Open Sans Bold Italics"/>
              </a:rPr>
              <a:t>момент укладання третейської, арбітражної, пророгаційної угоди щодо юрисдикції майнового спору боржника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EB1DB"/>
        </a:solidFill>
        <a:effectLst/>
      </p:bgPr>
    </p:bg>
    <p:spTree>
      <p:nvGrpSpPr>
        <p:cNvPr id="1" name=""/>
        <p:cNvGrpSpPr/>
        <p:nvPr/>
      </p:nvGrpSpPr>
      <p:grpSpPr>
        <a:xfrm>
          <a:off x="0" y="0"/>
          <a:ext cx="0" cy="0"/>
          <a:chOff x="0" y="0"/>
          <a:chExt cx="0" cy="0"/>
        </a:xfrm>
      </p:grpSpPr>
      <p:grpSp>
        <p:nvGrpSpPr>
          <p:cNvPr id="2" name="Group 2"/>
          <p:cNvGrpSpPr/>
          <p:nvPr/>
        </p:nvGrpSpPr>
        <p:grpSpPr>
          <a:xfrm>
            <a:off x="12634754" y="-1856759"/>
            <a:ext cx="14349450" cy="14349450"/>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BEFF4"/>
            </a:solidFill>
          </p:spPr>
        </p:sp>
      </p:grpSp>
      <p:grpSp>
        <p:nvGrpSpPr>
          <p:cNvPr id="4" name="Group 4"/>
          <p:cNvGrpSpPr/>
          <p:nvPr/>
        </p:nvGrpSpPr>
        <p:grpSpPr>
          <a:xfrm>
            <a:off x="323031" y="1567814"/>
            <a:ext cx="470446" cy="440405"/>
            <a:chOff x="0" y="0"/>
            <a:chExt cx="812800" cy="760897"/>
          </a:xfrm>
        </p:grpSpPr>
        <p:sp>
          <p:nvSpPr>
            <p:cNvPr id="5" name="Freeform 5"/>
            <p:cNvSpPr/>
            <p:nvPr/>
          </p:nvSpPr>
          <p:spPr>
            <a:xfrm>
              <a:off x="0" y="0"/>
              <a:ext cx="812800" cy="760897"/>
            </a:xfrm>
            <a:custGeom>
              <a:avLst/>
              <a:gdLst/>
              <a:ahLst/>
              <a:cxnLst/>
              <a:rect l="l" t="t" r="r" b="b"/>
              <a:pathLst>
                <a:path w="812800" h="760897">
                  <a:moveTo>
                    <a:pt x="406400" y="0"/>
                  </a:moveTo>
                  <a:lnTo>
                    <a:pt x="535715" y="259391"/>
                  </a:lnTo>
                  <a:lnTo>
                    <a:pt x="812800" y="380449"/>
                  </a:lnTo>
                  <a:lnTo>
                    <a:pt x="535715" y="501506"/>
                  </a:lnTo>
                  <a:lnTo>
                    <a:pt x="406400" y="760897"/>
                  </a:lnTo>
                  <a:lnTo>
                    <a:pt x="277085" y="501506"/>
                  </a:lnTo>
                  <a:lnTo>
                    <a:pt x="0" y="380449"/>
                  </a:lnTo>
                  <a:lnTo>
                    <a:pt x="277085" y="259391"/>
                  </a:lnTo>
                  <a:lnTo>
                    <a:pt x="406400" y="0"/>
                  </a:lnTo>
                  <a:close/>
                </a:path>
              </a:pathLst>
            </a:custGeom>
            <a:solidFill>
              <a:srgbClr val="F4900C"/>
            </a:solidFill>
          </p:spPr>
        </p:sp>
        <p:sp>
          <p:nvSpPr>
            <p:cNvPr id="6" name="TextBox 6"/>
            <p:cNvSpPr txBox="1"/>
            <p:nvPr/>
          </p:nvSpPr>
          <p:spPr>
            <a:xfrm>
              <a:off x="190500" y="152400"/>
              <a:ext cx="431800" cy="417997"/>
            </a:xfrm>
            <a:prstGeom prst="rect">
              <a:avLst/>
            </a:prstGeom>
          </p:spPr>
          <p:txBody>
            <a:bodyPr lIns="50800" tIns="50800" rIns="50800" bIns="50800" rtlCol="0" anchor="ctr"/>
            <a:lstStyle/>
            <a:p>
              <a:pPr algn="ctr">
                <a:lnSpc>
                  <a:spcPts val="2665"/>
                </a:lnSpc>
              </a:pPr>
              <a:endParaRPr/>
            </a:p>
          </p:txBody>
        </p:sp>
      </p:grpSp>
      <p:sp>
        <p:nvSpPr>
          <p:cNvPr id="7" name="TextBox 7"/>
          <p:cNvSpPr txBox="1"/>
          <p:nvPr/>
        </p:nvSpPr>
        <p:spPr>
          <a:xfrm>
            <a:off x="0" y="422911"/>
            <a:ext cx="18288000" cy="1144904"/>
          </a:xfrm>
          <a:prstGeom prst="rect">
            <a:avLst/>
          </a:prstGeom>
        </p:spPr>
        <p:txBody>
          <a:bodyPr lIns="0" tIns="0" rIns="0" bIns="0" rtlCol="0" anchor="t">
            <a:spAutoFit/>
          </a:bodyPr>
          <a:lstStyle/>
          <a:p>
            <a:pPr algn="ctr">
              <a:lnSpc>
                <a:spcPts val="4620"/>
              </a:lnSpc>
            </a:pPr>
            <a:r>
              <a:rPr lang="en-US" sz="3300">
                <a:solidFill>
                  <a:srgbClr val="000000"/>
                </a:solidFill>
                <a:latin typeface="Open Sans Bold"/>
              </a:rPr>
              <a:t>Від телеологічного та аксіологічного до буквального тлумачення: підвищення “якості закону” (пропозиції щодо законодавчих змін)</a:t>
            </a:r>
          </a:p>
        </p:txBody>
      </p:sp>
      <p:sp>
        <p:nvSpPr>
          <p:cNvPr id="8" name="TextBox 8"/>
          <p:cNvSpPr txBox="1"/>
          <p:nvPr/>
        </p:nvSpPr>
        <p:spPr>
          <a:xfrm>
            <a:off x="1428750" y="1654969"/>
            <a:ext cx="16687800" cy="727709"/>
          </a:xfrm>
          <a:prstGeom prst="rect">
            <a:avLst/>
          </a:prstGeom>
        </p:spPr>
        <p:txBody>
          <a:bodyPr lIns="0" tIns="0" rIns="0" bIns="0" rtlCol="0" anchor="t">
            <a:spAutoFit/>
          </a:bodyPr>
          <a:lstStyle/>
          <a:p>
            <a:pPr algn="just">
              <a:lnSpc>
                <a:spcPts val="2940"/>
              </a:lnSpc>
            </a:pPr>
            <a:r>
              <a:rPr lang="en-US" sz="2100">
                <a:solidFill>
                  <a:srgbClr val="244C76"/>
                </a:solidFill>
                <a:latin typeface="Open Sans Bold"/>
              </a:rPr>
              <a:t>за змістом ГПК всі посилання на </a:t>
            </a:r>
            <a:r>
              <a:rPr lang="en-US" sz="2100">
                <a:solidFill>
                  <a:srgbClr val="299740"/>
                </a:solidFill>
                <a:latin typeface="Open Sans Bold Italics"/>
              </a:rPr>
              <a:t>Закон України “Про відновлення платоспроможності боржника або визнання його банкрутом</a:t>
            </a:r>
            <a:r>
              <a:rPr lang="en-US" sz="2100">
                <a:solidFill>
                  <a:srgbClr val="299740"/>
                </a:solidFill>
                <a:latin typeface="Open Sans Bold"/>
              </a:rPr>
              <a:t>” </a:t>
            </a:r>
            <a:r>
              <a:rPr lang="en-US" sz="2100">
                <a:solidFill>
                  <a:srgbClr val="244C76"/>
                </a:solidFill>
                <a:latin typeface="Open Sans Bold"/>
              </a:rPr>
              <a:t>замінити на</a:t>
            </a:r>
            <a:r>
              <a:rPr lang="en-US" sz="2100">
                <a:solidFill>
                  <a:srgbClr val="E53535"/>
                </a:solidFill>
                <a:latin typeface="Open Sans Bold"/>
              </a:rPr>
              <a:t> КУзПБ</a:t>
            </a:r>
            <a:r>
              <a:rPr lang="en-US" sz="2100">
                <a:solidFill>
                  <a:srgbClr val="244C76"/>
                </a:solidFill>
                <a:latin typeface="Open Sans Bold"/>
              </a:rPr>
              <a:t> </a:t>
            </a:r>
          </a:p>
        </p:txBody>
      </p:sp>
      <p:grpSp>
        <p:nvGrpSpPr>
          <p:cNvPr id="9" name="Group 9"/>
          <p:cNvGrpSpPr/>
          <p:nvPr/>
        </p:nvGrpSpPr>
        <p:grpSpPr>
          <a:xfrm>
            <a:off x="323031" y="3004009"/>
            <a:ext cx="470446" cy="440405"/>
            <a:chOff x="0" y="0"/>
            <a:chExt cx="812800" cy="760897"/>
          </a:xfrm>
        </p:grpSpPr>
        <p:sp>
          <p:nvSpPr>
            <p:cNvPr id="10" name="Freeform 10"/>
            <p:cNvSpPr/>
            <p:nvPr/>
          </p:nvSpPr>
          <p:spPr>
            <a:xfrm>
              <a:off x="0" y="0"/>
              <a:ext cx="812800" cy="760897"/>
            </a:xfrm>
            <a:custGeom>
              <a:avLst/>
              <a:gdLst/>
              <a:ahLst/>
              <a:cxnLst/>
              <a:rect l="l" t="t" r="r" b="b"/>
              <a:pathLst>
                <a:path w="812800" h="760897">
                  <a:moveTo>
                    <a:pt x="406400" y="0"/>
                  </a:moveTo>
                  <a:lnTo>
                    <a:pt x="535715" y="259391"/>
                  </a:lnTo>
                  <a:lnTo>
                    <a:pt x="812800" y="380449"/>
                  </a:lnTo>
                  <a:lnTo>
                    <a:pt x="535715" y="501506"/>
                  </a:lnTo>
                  <a:lnTo>
                    <a:pt x="406400" y="760897"/>
                  </a:lnTo>
                  <a:lnTo>
                    <a:pt x="277085" y="501506"/>
                  </a:lnTo>
                  <a:lnTo>
                    <a:pt x="0" y="380449"/>
                  </a:lnTo>
                  <a:lnTo>
                    <a:pt x="277085" y="259391"/>
                  </a:lnTo>
                  <a:lnTo>
                    <a:pt x="406400" y="0"/>
                  </a:lnTo>
                  <a:close/>
                </a:path>
              </a:pathLst>
            </a:custGeom>
            <a:solidFill>
              <a:srgbClr val="F4900C"/>
            </a:solidFill>
          </p:spPr>
        </p:sp>
        <p:sp>
          <p:nvSpPr>
            <p:cNvPr id="11" name="TextBox 11"/>
            <p:cNvSpPr txBox="1"/>
            <p:nvPr/>
          </p:nvSpPr>
          <p:spPr>
            <a:xfrm>
              <a:off x="190500" y="152400"/>
              <a:ext cx="431800" cy="417997"/>
            </a:xfrm>
            <a:prstGeom prst="rect">
              <a:avLst/>
            </a:prstGeom>
          </p:spPr>
          <p:txBody>
            <a:bodyPr lIns="50800" tIns="50800" rIns="50800" bIns="50800" rtlCol="0" anchor="ctr"/>
            <a:lstStyle/>
            <a:p>
              <a:pPr algn="ctr">
                <a:lnSpc>
                  <a:spcPts val="2665"/>
                </a:lnSpc>
              </a:pPr>
              <a:endParaRPr/>
            </a:p>
          </p:txBody>
        </p:sp>
      </p:grpSp>
      <p:sp>
        <p:nvSpPr>
          <p:cNvPr id="12" name="TextBox 12"/>
          <p:cNvSpPr txBox="1"/>
          <p:nvPr/>
        </p:nvSpPr>
        <p:spPr>
          <a:xfrm>
            <a:off x="1428750" y="2469832"/>
            <a:ext cx="16687800" cy="1470659"/>
          </a:xfrm>
          <a:prstGeom prst="rect">
            <a:avLst/>
          </a:prstGeom>
        </p:spPr>
        <p:txBody>
          <a:bodyPr lIns="0" tIns="0" rIns="0" bIns="0" rtlCol="0" anchor="t">
            <a:spAutoFit/>
          </a:bodyPr>
          <a:lstStyle/>
          <a:p>
            <a:pPr algn="just">
              <a:lnSpc>
                <a:spcPts val="2940"/>
              </a:lnSpc>
            </a:pPr>
            <a:r>
              <a:rPr lang="en-US" sz="2100">
                <a:solidFill>
                  <a:srgbClr val="244C76"/>
                </a:solidFill>
                <a:latin typeface="Open Sans Bold"/>
              </a:rPr>
              <a:t>доповнити ст.3 ГПК частиною 5 наступного змісту: </a:t>
            </a:r>
            <a:r>
              <a:rPr lang="en-US" sz="2100">
                <a:solidFill>
                  <a:srgbClr val="E53535"/>
                </a:solidFill>
                <a:latin typeface="Open Sans Bold Italics"/>
              </a:rPr>
              <a:t>“Особливості провадження у справах про банкрутство (неплатоспроможність), у майнових спорах, стороною яких є боржник, та  за заявами про затвердження планів санації боржника до відкриття провадження у справі про банкрутство визначаються Кодексом України з процедур банкрутства“ </a:t>
            </a:r>
          </a:p>
        </p:txBody>
      </p:sp>
      <p:grpSp>
        <p:nvGrpSpPr>
          <p:cNvPr id="13" name="Group 13"/>
          <p:cNvGrpSpPr/>
          <p:nvPr/>
        </p:nvGrpSpPr>
        <p:grpSpPr>
          <a:xfrm>
            <a:off x="323031" y="4322095"/>
            <a:ext cx="470446" cy="440405"/>
            <a:chOff x="0" y="0"/>
            <a:chExt cx="812800" cy="760897"/>
          </a:xfrm>
        </p:grpSpPr>
        <p:sp>
          <p:nvSpPr>
            <p:cNvPr id="14" name="Freeform 14"/>
            <p:cNvSpPr/>
            <p:nvPr/>
          </p:nvSpPr>
          <p:spPr>
            <a:xfrm>
              <a:off x="0" y="0"/>
              <a:ext cx="812800" cy="760897"/>
            </a:xfrm>
            <a:custGeom>
              <a:avLst/>
              <a:gdLst/>
              <a:ahLst/>
              <a:cxnLst/>
              <a:rect l="l" t="t" r="r" b="b"/>
              <a:pathLst>
                <a:path w="812800" h="760897">
                  <a:moveTo>
                    <a:pt x="406400" y="0"/>
                  </a:moveTo>
                  <a:lnTo>
                    <a:pt x="535715" y="259391"/>
                  </a:lnTo>
                  <a:lnTo>
                    <a:pt x="812800" y="380449"/>
                  </a:lnTo>
                  <a:lnTo>
                    <a:pt x="535715" y="501506"/>
                  </a:lnTo>
                  <a:lnTo>
                    <a:pt x="406400" y="760897"/>
                  </a:lnTo>
                  <a:lnTo>
                    <a:pt x="277085" y="501506"/>
                  </a:lnTo>
                  <a:lnTo>
                    <a:pt x="0" y="380449"/>
                  </a:lnTo>
                  <a:lnTo>
                    <a:pt x="277085" y="259391"/>
                  </a:lnTo>
                  <a:lnTo>
                    <a:pt x="406400" y="0"/>
                  </a:lnTo>
                  <a:close/>
                </a:path>
              </a:pathLst>
            </a:custGeom>
            <a:solidFill>
              <a:srgbClr val="F4900C"/>
            </a:solidFill>
          </p:spPr>
        </p:sp>
        <p:sp>
          <p:nvSpPr>
            <p:cNvPr id="15" name="TextBox 15"/>
            <p:cNvSpPr txBox="1"/>
            <p:nvPr/>
          </p:nvSpPr>
          <p:spPr>
            <a:xfrm>
              <a:off x="190500" y="152400"/>
              <a:ext cx="431800" cy="417997"/>
            </a:xfrm>
            <a:prstGeom prst="rect">
              <a:avLst/>
            </a:prstGeom>
          </p:spPr>
          <p:txBody>
            <a:bodyPr lIns="50800" tIns="50800" rIns="50800" bIns="50800" rtlCol="0" anchor="ctr"/>
            <a:lstStyle/>
            <a:p>
              <a:pPr algn="ctr">
                <a:lnSpc>
                  <a:spcPts val="2665"/>
                </a:lnSpc>
              </a:pPr>
              <a:endParaRPr/>
            </a:p>
          </p:txBody>
        </p:sp>
      </p:grpSp>
      <p:sp>
        <p:nvSpPr>
          <p:cNvPr id="16" name="TextBox 16"/>
          <p:cNvSpPr txBox="1"/>
          <p:nvPr/>
        </p:nvSpPr>
        <p:spPr>
          <a:xfrm>
            <a:off x="1428750" y="4150041"/>
            <a:ext cx="16687800" cy="727709"/>
          </a:xfrm>
          <a:prstGeom prst="rect">
            <a:avLst/>
          </a:prstGeom>
        </p:spPr>
        <p:txBody>
          <a:bodyPr lIns="0" tIns="0" rIns="0" bIns="0" rtlCol="0" anchor="t">
            <a:spAutoFit/>
          </a:bodyPr>
          <a:lstStyle/>
          <a:p>
            <a:pPr algn="just">
              <a:lnSpc>
                <a:spcPts val="2940"/>
              </a:lnSpc>
            </a:pPr>
            <a:r>
              <a:rPr lang="en-US" sz="2100">
                <a:solidFill>
                  <a:srgbClr val="244C76"/>
                </a:solidFill>
                <a:latin typeface="Open Sans Bold"/>
              </a:rPr>
              <a:t>викласти п.8 ч.1 ст.20 ГПК у наступній редакції:  </a:t>
            </a:r>
            <a:r>
              <a:rPr lang="en-US" sz="2100">
                <a:solidFill>
                  <a:srgbClr val="E53535"/>
                </a:solidFill>
                <a:latin typeface="Open Sans Bold Italics"/>
              </a:rPr>
              <a:t>“передбачені Кодексом України з процедур банкрутства справи про банкрутство (неплатоспроможність) та справи у майнових спорах, стороною яких є боржник”</a:t>
            </a:r>
          </a:p>
        </p:txBody>
      </p:sp>
      <p:grpSp>
        <p:nvGrpSpPr>
          <p:cNvPr id="17" name="Group 17"/>
          <p:cNvGrpSpPr/>
          <p:nvPr/>
        </p:nvGrpSpPr>
        <p:grpSpPr>
          <a:xfrm>
            <a:off x="323031" y="5400675"/>
            <a:ext cx="470446" cy="440405"/>
            <a:chOff x="0" y="0"/>
            <a:chExt cx="812800" cy="760897"/>
          </a:xfrm>
        </p:grpSpPr>
        <p:sp>
          <p:nvSpPr>
            <p:cNvPr id="18" name="Freeform 18"/>
            <p:cNvSpPr/>
            <p:nvPr/>
          </p:nvSpPr>
          <p:spPr>
            <a:xfrm>
              <a:off x="0" y="0"/>
              <a:ext cx="812800" cy="760897"/>
            </a:xfrm>
            <a:custGeom>
              <a:avLst/>
              <a:gdLst/>
              <a:ahLst/>
              <a:cxnLst/>
              <a:rect l="l" t="t" r="r" b="b"/>
              <a:pathLst>
                <a:path w="812800" h="760897">
                  <a:moveTo>
                    <a:pt x="406400" y="0"/>
                  </a:moveTo>
                  <a:lnTo>
                    <a:pt x="535715" y="259391"/>
                  </a:lnTo>
                  <a:lnTo>
                    <a:pt x="812800" y="380449"/>
                  </a:lnTo>
                  <a:lnTo>
                    <a:pt x="535715" y="501506"/>
                  </a:lnTo>
                  <a:lnTo>
                    <a:pt x="406400" y="760897"/>
                  </a:lnTo>
                  <a:lnTo>
                    <a:pt x="277085" y="501506"/>
                  </a:lnTo>
                  <a:lnTo>
                    <a:pt x="0" y="380449"/>
                  </a:lnTo>
                  <a:lnTo>
                    <a:pt x="277085" y="259391"/>
                  </a:lnTo>
                  <a:lnTo>
                    <a:pt x="406400" y="0"/>
                  </a:lnTo>
                  <a:close/>
                </a:path>
              </a:pathLst>
            </a:custGeom>
            <a:solidFill>
              <a:srgbClr val="F4900C"/>
            </a:solidFill>
          </p:spPr>
        </p:sp>
        <p:sp>
          <p:nvSpPr>
            <p:cNvPr id="19" name="TextBox 19"/>
            <p:cNvSpPr txBox="1"/>
            <p:nvPr/>
          </p:nvSpPr>
          <p:spPr>
            <a:xfrm>
              <a:off x="190500" y="152400"/>
              <a:ext cx="431800" cy="417997"/>
            </a:xfrm>
            <a:prstGeom prst="rect">
              <a:avLst/>
            </a:prstGeom>
          </p:spPr>
          <p:txBody>
            <a:bodyPr lIns="50800" tIns="50800" rIns="50800" bIns="50800" rtlCol="0" anchor="ctr"/>
            <a:lstStyle/>
            <a:p>
              <a:pPr algn="ctr">
                <a:lnSpc>
                  <a:spcPts val="2665"/>
                </a:lnSpc>
              </a:pPr>
              <a:endParaRPr/>
            </a:p>
          </p:txBody>
        </p:sp>
      </p:grpSp>
      <p:sp>
        <p:nvSpPr>
          <p:cNvPr id="20" name="TextBox 20"/>
          <p:cNvSpPr txBox="1"/>
          <p:nvPr/>
        </p:nvSpPr>
        <p:spPr>
          <a:xfrm>
            <a:off x="1428750" y="5233297"/>
            <a:ext cx="16687800" cy="727709"/>
          </a:xfrm>
          <a:prstGeom prst="rect">
            <a:avLst/>
          </a:prstGeom>
        </p:spPr>
        <p:txBody>
          <a:bodyPr lIns="0" tIns="0" rIns="0" bIns="0" rtlCol="0" anchor="t">
            <a:spAutoFit/>
          </a:bodyPr>
          <a:lstStyle/>
          <a:p>
            <a:pPr algn="just">
              <a:lnSpc>
                <a:spcPts val="2940"/>
              </a:lnSpc>
            </a:pPr>
            <a:r>
              <a:rPr lang="en-US" sz="2100">
                <a:solidFill>
                  <a:srgbClr val="244C76"/>
                </a:solidFill>
                <a:latin typeface="Open Sans Bold"/>
              </a:rPr>
              <a:t>доповнити ч.5 ст.30 ГПК фразою наступного змісту:  </a:t>
            </a:r>
            <a:r>
              <a:rPr lang="en-US" sz="2100">
                <a:solidFill>
                  <a:srgbClr val="E53535"/>
                </a:solidFill>
                <a:latin typeface="Open Sans Bold Italics"/>
              </a:rPr>
              <a:t>“...,крім справ, передбачених ст.7 Кодексу України з процедур банкрутства“ </a:t>
            </a:r>
          </a:p>
        </p:txBody>
      </p:sp>
      <p:grpSp>
        <p:nvGrpSpPr>
          <p:cNvPr id="21" name="Group 21"/>
          <p:cNvGrpSpPr/>
          <p:nvPr/>
        </p:nvGrpSpPr>
        <p:grpSpPr>
          <a:xfrm>
            <a:off x="323031" y="6850730"/>
            <a:ext cx="470446" cy="440405"/>
            <a:chOff x="0" y="0"/>
            <a:chExt cx="812800" cy="760897"/>
          </a:xfrm>
        </p:grpSpPr>
        <p:sp>
          <p:nvSpPr>
            <p:cNvPr id="22" name="Freeform 22"/>
            <p:cNvSpPr/>
            <p:nvPr/>
          </p:nvSpPr>
          <p:spPr>
            <a:xfrm>
              <a:off x="0" y="0"/>
              <a:ext cx="812800" cy="760897"/>
            </a:xfrm>
            <a:custGeom>
              <a:avLst/>
              <a:gdLst/>
              <a:ahLst/>
              <a:cxnLst/>
              <a:rect l="l" t="t" r="r" b="b"/>
              <a:pathLst>
                <a:path w="812800" h="760897">
                  <a:moveTo>
                    <a:pt x="406400" y="0"/>
                  </a:moveTo>
                  <a:lnTo>
                    <a:pt x="535715" y="259391"/>
                  </a:lnTo>
                  <a:lnTo>
                    <a:pt x="812800" y="380449"/>
                  </a:lnTo>
                  <a:lnTo>
                    <a:pt x="535715" y="501506"/>
                  </a:lnTo>
                  <a:lnTo>
                    <a:pt x="406400" y="760897"/>
                  </a:lnTo>
                  <a:lnTo>
                    <a:pt x="277085" y="501506"/>
                  </a:lnTo>
                  <a:lnTo>
                    <a:pt x="0" y="380449"/>
                  </a:lnTo>
                  <a:lnTo>
                    <a:pt x="277085" y="259391"/>
                  </a:lnTo>
                  <a:lnTo>
                    <a:pt x="406400" y="0"/>
                  </a:lnTo>
                  <a:close/>
                </a:path>
              </a:pathLst>
            </a:custGeom>
            <a:solidFill>
              <a:srgbClr val="F4900C"/>
            </a:solidFill>
          </p:spPr>
        </p:sp>
        <p:sp>
          <p:nvSpPr>
            <p:cNvPr id="23" name="TextBox 23"/>
            <p:cNvSpPr txBox="1"/>
            <p:nvPr/>
          </p:nvSpPr>
          <p:spPr>
            <a:xfrm>
              <a:off x="190500" y="152400"/>
              <a:ext cx="431800" cy="417997"/>
            </a:xfrm>
            <a:prstGeom prst="rect">
              <a:avLst/>
            </a:prstGeom>
          </p:spPr>
          <p:txBody>
            <a:bodyPr lIns="50800" tIns="50800" rIns="50800" bIns="50800" rtlCol="0" anchor="ctr"/>
            <a:lstStyle/>
            <a:p>
              <a:pPr algn="ctr">
                <a:lnSpc>
                  <a:spcPts val="2665"/>
                </a:lnSpc>
              </a:pPr>
              <a:endParaRPr/>
            </a:p>
          </p:txBody>
        </p:sp>
      </p:grpSp>
      <p:sp>
        <p:nvSpPr>
          <p:cNvPr id="24" name="TextBox 24"/>
          <p:cNvSpPr txBox="1"/>
          <p:nvPr/>
        </p:nvSpPr>
        <p:spPr>
          <a:xfrm>
            <a:off x="1428750" y="6316553"/>
            <a:ext cx="16687800" cy="1470659"/>
          </a:xfrm>
          <a:prstGeom prst="rect">
            <a:avLst/>
          </a:prstGeom>
        </p:spPr>
        <p:txBody>
          <a:bodyPr lIns="0" tIns="0" rIns="0" bIns="0" rtlCol="0" anchor="t">
            <a:spAutoFit/>
          </a:bodyPr>
          <a:lstStyle/>
          <a:p>
            <a:pPr algn="just">
              <a:lnSpc>
                <a:spcPts val="2940"/>
              </a:lnSpc>
            </a:pPr>
            <a:r>
              <a:rPr lang="en-US" sz="2100">
                <a:solidFill>
                  <a:srgbClr val="244C76"/>
                </a:solidFill>
                <a:latin typeface="Open Sans Bold"/>
              </a:rPr>
              <a:t>доповнити ч.1 ст.7 КУзПБ наступним реченням:  </a:t>
            </a:r>
            <a:r>
              <a:rPr lang="en-US" sz="2100">
                <a:solidFill>
                  <a:srgbClr val="E53535"/>
                </a:solidFill>
                <a:latin typeface="Open Sans Bold Italics"/>
              </a:rPr>
              <a:t>“Юрисдикція розгляду спорів, визначених частиною другою цієї статті, не може бути змінена внаслідок угоди сторін цих спорів про передачу їх на  вирішення третейського суду або міжнародного комерційного арбітражу чи суду іншої держави, крім випадків, визначених міжнародним договором,  згода на обовʼязковість якого надана  Верховною Радою України“ </a:t>
            </a:r>
          </a:p>
        </p:txBody>
      </p:sp>
      <p:grpSp>
        <p:nvGrpSpPr>
          <p:cNvPr id="25" name="Group 25"/>
          <p:cNvGrpSpPr/>
          <p:nvPr/>
        </p:nvGrpSpPr>
        <p:grpSpPr>
          <a:xfrm>
            <a:off x="323031" y="8729410"/>
            <a:ext cx="470446" cy="440405"/>
            <a:chOff x="0" y="0"/>
            <a:chExt cx="812800" cy="760897"/>
          </a:xfrm>
        </p:grpSpPr>
        <p:sp>
          <p:nvSpPr>
            <p:cNvPr id="26" name="Freeform 26"/>
            <p:cNvSpPr/>
            <p:nvPr/>
          </p:nvSpPr>
          <p:spPr>
            <a:xfrm>
              <a:off x="0" y="0"/>
              <a:ext cx="812800" cy="760897"/>
            </a:xfrm>
            <a:custGeom>
              <a:avLst/>
              <a:gdLst/>
              <a:ahLst/>
              <a:cxnLst/>
              <a:rect l="l" t="t" r="r" b="b"/>
              <a:pathLst>
                <a:path w="812800" h="760897">
                  <a:moveTo>
                    <a:pt x="406400" y="0"/>
                  </a:moveTo>
                  <a:lnTo>
                    <a:pt x="535715" y="259391"/>
                  </a:lnTo>
                  <a:lnTo>
                    <a:pt x="812800" y="380449"/>
                  </a:lnTo>
                  <a:lnTo>
                    <a:pt x="535715" y="501506"/>
                  </a:lnTo>
                  <a:lnTo>
                    <a:pt x="406400" y="760897"/>
                  </a:lnTo>
                  <a:lnTo>
                    <a:pt x="277085" y="501506"/>
                  </a:lnTo>
                  <a:lnTo>
                    <a:pt x="0" y="380449"/>
                  </a:lnTo>
                  <a:lnTo>
                    <a:pt x="277085" y="259391"/>
                  </a:lnTo>
                  <a:lnTo>
                    <a:pt x="406400" y="0"/>
                  </a:lnTo>
                  <a:close/>
                </a:path>
              </a:pathLst>
            </a:custGeom>
            <a:solidFill>
              <a:srgbClr val="F4900C"/>
            </a:solidFill>
          </p:spPr>
        </p:sp>
        <p:sp>
          <p:nvSpPr>
            <p:cNvPr id="27" name="TextBox 27"/>
            <p:cNvSpPr txBox="1"/>
            <p:nvPr/>
          </p:nvSpPr>
          <p:spPr>
            <a:xfrm>
              <a:off x="190500" y="152400"/>
              <a:ext cx="431800" cy="417997"/>
            </a:xfrm>
            <a:prstGeom prst="rect">
              <a:avLst/>
            </a:prstGeom>
          </p:spPr>
          <p:txBody>
            <a:bodyPr lIns="50800" tIns="50800" rIns="50800" bIns="50800" rtlCol="0" anchor="ctr"/>
            <a:lstStyle/>
            <a:p>
              <a:pPr algn="ctr">
                <a:lnSpc>
                  <a:spcPts val="2665"/>
                </a:lnSpc>
              </a:pPr>
              <a:endParaRPr/>
            </a:p>
          </p:txBody>
        </p:sp>
      </p:grpSp>
      <p:sp>
        <p:nvSpPr>
          <p:cNvPr id="28" name="TextBox 28"/>
          <p:cNvSpPr txBox="1"/>
          <p:nvPr/>
        </p:nvSpPr>
        <p:spPr>
          <a:xfrm>
            <a:off x="1428750" y="8195232"/>
            <a:ext cx="16687800" cy="1842134"/>
          </a:xfrm>
          <a:prstGeom prst="rect">
            <a:avLst/>
          </a:prstGeom>
        </p:spPr>
        <p:txBody>
          <a:bodyPr lIns="0" tIns="0" rIns="0" bIns="0" rtlCol="0" anchor="t">
            <a:spAutoFit/>
          </a:bodyPr>
          <a:lstStyle/>
          <a:p>
            <a:pPr algn="just">
              <a:lnSpc>
                <a:spcPts val="2940"/>
              </a:lnSpc>
            </a:pPr>
            <a:r>
              <a:rPr lang="en-US" sz="2100">
                <a:solidFill>
                  <a:srgbClr val="244C76"/>
                </a:solidFill>
                <a:latin typeface="Open Sans Bold"/>
              </a:rPr>
              <a:t>ч.3 ст.7 КУзПБ викласти в наступній редакції:  </a:t>
            </a:r>
            <a:r>
              <a:rPr lang="en-US" sz="2100">
                <a:solidFill>
                  <a:srgbClr val="244C76"/>
                </a:solidFill>
                <a:latin typeface="Open Sans Bold Italics"/>
              </a:rPr>
              <a:t>“Матеріали справи, в якій стороною є боржник, щодо спорів, зазначених у частині другій цієї статті, провадження в якій відкрито до або після відкриття провадження у справі про банкрутство (неплатоспроможність), за ініціативою учасника справи або суду </a:t>
            </a:r>
            <a:r>
              <a:rPr lang="en-US" sz="2100">
                <a:solidFill>
                  <a:srgbClr val="E53535"/>
                </a:solidFill>
                <a:latin typeface="Open Sans Bold Italics"/>
              </a:rPr>
              <a:t>(третейського суду, міжнародного комерційного арбітражу)</a:t>
            </a:r>
            <a:r>
              <a:rPr lang="en-US" sz="2100">
                <a:solidFill>
                  <a:srgbClr val="244C76"/>
                </a:solidFill>
                <a:latin typeface="Open Sans Bold Italics"/>
              </a:rPr>
              <a:t>  невідкладно, але не пізніше п’яти робочих днів, надсилаються до господарського суду, у провадженні якого перебуває справа про банкрутство (неплатоспроможність), який розглядає спір по суті в межах цієї справи“</a:t>
            </a:r>
            <a:r>
              <a:rPr lang="en-US" sz="2100">
                <a:solidFill>
                  <a:srgbClr val="E53535"/>
                </a:solidFill>
                <a:latin typeface="Open Sans Bold Italics"/>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6734875" y="-2288083"/>
            <a:ext cx="14349450" cy="14349450"/>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48CBB"/>
            </a:solidFill>
          </p:spPr>
        </p:sp>
      </p:grpSp>
      <p:sp>
        <p:nvSpPr>
          <p:cNvPr id="4" name="Freeform 4"/>
          <p:cNvSpPr/>
          <p:nvPr/>
        </p:nvSpPr>
        <p:spPr>
          <a:xfrm>
            <a:off x="-411930" y="4163120"/>
            <a:ext cx="6845784" cy="7079469"/>
          </a:xfrm>
          <a:custGeom>
            <a:avLst/>
            <a:gdLst/>
            <a:ahLst/>
            <a:cxnLst/>
            <a:rect l="l" t="t" r="r" b="b"/>
            <a:pathLst>
              <a:path w="6845784" h="7079469">
                <a:moveTo>
                  <a:pt x="0" y="0"/>
                </a:moveTo>
                <a:lnTo>
                  <a:pt x="6845785" y="0"/>
                </a:lnTo>
                <a:lnTo>
                  <a:pt x="6845785" y="7079469"/>
                </a:lnTo>
                <a:lnTo>
                  <a:pt x="0" y="7079469"/>
                </a:lnTo>
                <a:lnTo>
                  <a:pt x="0" y="0"/>
                </a:lnTo>
                <a:close/>
              </a:path>
            </a:pathLst>
          </a:custGeom>
          <a:blipFill>
            <a:blip r:embed="rId2"/>
            <a:stretch>
              <a:fillRect r="-1733"/>
            </a:stretch>
          </a:blipFill>
        </p:spPr>
      </p:sp>
      <p:sp>
        <p:nvSpPr>
          <p:cNvPr id="5" name="Freeform 5"/>
          <p:cNvSpPr/>
          <p:nvPr/>
        </p:nvSpPr>
        <p:spPr>
          <a:xfrm>
            <a:off x="471751" y="0"/>
            <a:ext cx="5962104" cy="5962104"/>
          </a:xfrm>
          <a:custGeom>
            <a:avLst/>
            <a:gdLst/>
            <a:ahLst/>
            <a:cxnLst/>
            <a:rect l="l" t="t" r="r" b="b"/>
            <a:pathLst>
              <a:path w="5962104" h="5962104">
                <a:moveTo>
                  <a:pt x="0" y="0"/>
                </a:moveTo>
                <a:lnTo>
                  <a:pt x="5962104" y="0"/>
                </a:lnTo>
                <a:lnTo>
                  <a:pt x="5962104" y="5962104"/>
                </a:lnTo>
                <a:lnTo>
                  <a:pt x="0" y="59621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9139238" y="4819967"/>
            <a:ext cx="9525" cy="580390"/>
          </a:xfrm>
          <a:prstGeom prst="rect">
            <a:avLst/>
          </a:prstGeom>
        </p:spPr>
        <p:txBody>
          <a:bodyPr lIns="0" tIns="0" rIns="0" bIns="0" rtlCol="0" anchor="t">
            <a:spAutoFit/>
          </a:bodyPr>
          <a:lstStyle/>
          <a:p>
            <a:pPr algn="ctr">
              <a:lnSpc>
                <a:spcPts val="4759"/>
              </a:lnSpc>
            </a:pPr>
            <a:endParaRPr/>
          </a:p>
        </p:txBody>
      </p:sp>
      <p:sp>
        <p:nvSpPr>
          <p:cNvPr id="7" name="TextBox 7"/>
          <p:cNvSpPr txBox="1"/>
          <p:nvPr/>
        </p:nvSpPr>
        <p:spPr>
          <a:xfrm>
            <a:off x="870323" y="1327605"/>
            <a:ext cx="5164959" cy="1653447"/>
          </a:xfrm>
          <a:prstGeom prst="rect">
            <a:avLst/>
          </a:prstGeom>
        </p:spPr>
        <p:txBody>
          <a:bodyPr lIns="0" tIns="0" rIns="0" bIns="0" rtlCol="0" anchor="t">
            <a:spAutoFit/>
          </a:bodyPr>
          <a:lstStyle/>
          <a:p>
            <a:pPr algn="r">
              <a:lnSpc>
                <a:spcPts val="3365"/>
              </a:lnSpc>
            </a:pPr>
            <a:r>
              <a:rPr lang="en-US" sz="2403">
                <a:solidFill>
                  <a:srgbClr val="141313"/>
                </a:solidFill>
                <a:latin typeface="Montserrat Bold"/>
              </a:rPr>
              <a:t>Посилення принципу концентрації Законом №2971-IX від 20.03.2023, що набрав чинності 15.04.2023</a:t>
            </a:r>
            <a:r>
              <a:rPr lang="en-US" sz="2403">
                <a:solidFill>
                  <a:srgbClr val="FF3131"/>
                </a:solidFill>
                <a:latin typeface="Montserrat Bold"/>
              </a:rPr>
              <a:t>*</a:t>
            </a:r>
            <a:r>
              <a:rPr lang="en-US" sz="2403">
                <a:solidFill>
                  <a:srgbClr val="141313"/>
                </a:solidFill>
                <a:latin typeface="Montserrat Bold"/>
              </a:rPr>
              <a:t> </a:t>
            </a:r>
          </a:p>
        </p:txBody>
      </p:sp>
      <p:sp>
        <p:nvSpPr>
          <p:cNvPr id="8" name="TextBox 8"/>
          <p:cNvSpPr txBox="1"/>
          <p:nvPr/>
        </p:nvSpPr>
        <p:spPr>
          <a:xfrm>
            <a:off x="8372716" y="274320"/>
            <a:ext cx="9685271" cy="1470660"/>
          </a:xfrm>
          <a:prstGeom prst="rect">
            <a:avLst/>
          </a:prstGeom>
        </p:spPr>
        <p:txBody>
          <a:bodyPr lIns="0" tIns="0" rIns="0" bIns="0" rtlCol="0" anchor="t">
            <a:spAutoFit/>
          </a:bodyPr>
          <a:lstStyle/>
          <a:p>
            <a:pPr algn="just">
              <a:lnSpc>
                <a:spcPts val="2940"/>
              </a:lnSpc>
            </a:pPr>
            <a:r>
              <a:rPr lang="en-US" sz="2100">
                <a:solidFill>
                  <a:srgbClr val="FFFFFF"/>
                </a:solidFill>
                <a:latin typeface="Montserrat Bold"/>
              </a:rPr>
              <a:t>На законодавчому рівні легімітизоване поширення принципу концентрації  на справи про банкрутство з усіма  типами боржників, визначених у п.1 ст.1 КУзПБ</a:t>
            </a:r>
          </a:p>
          <a:p>
            <a:pPr algn="just">
              <a:lnSpc>
                <a:spcPts val="2940"/>
              </a:lnSpc>
            </a:pPr>
            <a:endParaRPr lang="en-US" sz="2100">
              <a:solidFill>
                <a:srgbClr val="FFFFFF"/>
              </a:solidFill>
              <a:latin typeface="Montserrat Bold"/>
            </a:endParaRPr>
          </a:p>
        </p:txBody>
      </p:sp>
      <p:sp>
        <p:nvSpPr>
          <p:cNvPr id="9" name="TextBox 9"/>
          <p:cNvSpPr txBox="1"/>
          <p:nvPr/>
        </p:nvSpPr>
        <p:spPr>
          <a:xfrm>
            <a:off x="8372716" y="1706880"/>
            <a:ext cx="9685271" cy="2585085"/>
          </a:xfrm>
          <a:prstGeom prst="rect">
            <a:avLst/>
          </a:prstGeom>
        </p:spPr>
        <p:txBody>
          <a:bodyPr lIns="0" tIns="0" rIns="0" bIns="0" rtlCol="0" anchor="t">
            <a:spAutoFit/>
          </a:bodyPr>
          <a:lstStyle/>
          <a:p>
            <a:pPr algn="just">
              <a:lnSpc>
                <a:spcPts val="2940"/>
              </a:lnSpc>
            </a:pPr>
            <a:r>
              <a:rPr lang="en-US" sz="2100">
                <a:solidFill>
                  <a:srgbClr val="FFFFFF"/>
                </a:solidFill>
                <a:latin typeface="Montserrat Bold"/>
              </a:rPr>
              <a:t>Доповнення ч.1 ст.2 КУзПБ абзацем 2 : «Застосування положень Господарського процесуального кодексу України та інших законодавчих актів України здійснюється з урахуванням особливостей, передбачених цим Кодексом» визначає пріоритетність у застосуванні положень КУзПБ як спеціальних норм не тільки відносно ГПК</a:t>
            </a:r>
          </a:p>
          <a:p>
            <a:pPr algn="just">
              <a:lnSpc>
                <a:spcPts val="2940"/>
              </a:lnSpc>
            </a:pPr>
            <a:endParaRPr lang="en-US" sz="2100">
              <a:solidFill>
                <a:srgbClr val="FFFFFF"/>
              </a:solidFill>
              <a:latin typeface="Montserrat Bold"/>
            </a:endParaRPr>
          </a:p>
        </p:txBody>
      </p:sp>
      <p:sp>
        <p:nvSpPr>
          <p:cNvPr id="10" name="TextBox 10"/>
          <p:cNvSpPr txBox="1"/>
          <p:nvPr/>
        </p:nvSpPr>
        <p:spPr>
          <a:xfrm>
            <a:off x="8372716" y="4491444"/>
            <a:ext cx="9685271" cy="1470660"/>
          </a:xfrm>
          <a:prstGeom prst="rect">
            <a:avLst/>
          </a:prstGeom>
        </p:spPr>
        <p:txBody>
          <a:bodyPr lIns="0" tIns="0" rIns="0" bIns="0" rtlCol="0" anchor="t">
            <a:spAutoFit/>
          </a:bodyPr>
          <a:lstStyle/>
          <a:p>
            <a:pPr algn="just">
              <a:lnSpc>
                <a:spcPts val="2939"/>
              </a:lnSpc>
            </a:pPr>
            <a:r>
              <a:rPr lang="en-US" sz="2099">
                <a:solidFill>
                  <a:srgbClr val="FFFFFF"/>
                </a:solidFill>
                <a:latin typeface="Montserrat Bold"/>
              </a:rPr>
              <a:t>Внесена у ст.6 КУзПБ частина 4 формалізувала на законодавчому рівні принцип процесуальної економії, забезпеченню якої сприяє послідовне дотримання принципу концентрації </a:t>
            </a:r>
          </a:p>
          <a:p>
            <a:pPr algn="just">
              <a:lnSpc>
                <a:spcPts val="2939"/>
              </a:lnSpc>
            </a:pPr>
            <a:endParaRPr lang="en-US" sz="2099">
              <a:solidFill>
                <a:srgbClr val="FFFFFF"/>
              </a:solidFill>
              <a:latin typeface="Montserrat Bold"/>
            </a:endParaRPr>
          </a:p>
        </p:txBody>
      </p:sp>
      <p:sp>
        <p:nvSpPr>
          <p:cNvPr id="11" name="TextBox 11"/>
          <p:cNvSpPr txBox="1"/>
          <p:nvPr/>
        </p:nvSpPr>
        <p:spPr>
          <a:xfrm>
            <a:off x="8372716" y="6162129"/>
            <a:ext cx="9685271" cy="2213610"/>
          </a:xfrm>
          <a:prstGeom prst="rect">
            <a:avLst/>
          </a:prstGeom>
        </p:spPr>
        <p:txBody>
          <a:bodyPr lIns="0" tIns="0" rIns="0" bIns="0" rtlCol="0" anchor="t">
            <a:spAutoFit/>
          </a:bodyPr>
          <a:lstStyle/>
          <a:p>
            <a:pPr algn="just">
              <a:lnSpc>
                <a:spcPts val="2940"/>
              </a:lnSpc>
            </a:pPr>
            <a:r>
              <a:rPr lang="en-US" sz="2100" dirty="0" err="1">
                <a:solidFill>
                  <a:srgbClr val="FFFFFF"/>
                </a:solidFill>
                <a:latin typeface="Montserrat Bold"/>
              </a:rPr>
              <a:t>Усунення</a:t>
            </a:r>
            <a:r>
              <a:rPr lang="en-US" sz="2100" dirty="0">
                <a:solidFill>
                  <a:srgbClr val="FFFFFF"/>
                </a:solidFill>
                <a:latin typeface="Montserrat Bold"/>
              </a:rPr>
              <a:t> </a:t>
            </a:r>
            <a:r>
              <a:rPr lang="en-US" sz="2100" dirty="0" err="1">
                <a:solidFill>
                  <a:srgbClr val="FFFFFF"/>
                </a:solidFill>
                <a:latin typeface="Montserrat Bold"/>
              </a:rPr>
              <a:t>підстав</a:t>
            </a:r>
            <a:r>
              <a:rPr lang="en-US" sz="2100" dirty="0">
                <a:solidFill>
                  <a:srgbClr val="FFFFFF"/>
                </a:solidFill>
                <a:latin typeface="Montserrat Bold"/>
              </a:rPr>
              <a:t> </a:t>
            </a:r>
            <a:r>
              <a:rPr lang="en-US" sz="2100" dirty="0" err="1">
                <a:solidFill>
                  <a:srgbClr val="FFFFFF"/>
                </a:solidFill>
                <a:latin typeface="Montserrat Bold"/>
              </a:rPr>
              <a:t>для</a:t>
            </a:r>
            <a:r>
              <a:rPr lang="en-US" sz="2100" dirty="0">
                <a:solidFill>
                  <a:srgbClr val="FFFFFF"/>
                </a:solidFill>
                <a:latin typeface="Montserrat Bold"/>
              </a:rPr>
              <a:t> </a:t>
            </a:r>
            <a:r>
              <a:rPr lang="en-US" sz="2100" dirty="0" err="1">
                <a:solidFill>
                  <a:srgbClr val="FFFFFF"/>
                </a:solidFill>
                <a:latin typeface="Montserrat Bold"/>
              </a:rPr>
              <a:t>звужувального</a:t>
            </a:r>
            <a:r>
              <a:rPr lang="en-US" sz="2100" dirty="0">
                <a:solidFill>
                  <a:srgbClr val="FFFFFF"/>
                </a:solidFill>
                <a:latin typeface="Montserrat Bold"/>
              </a:rPr>
              <a:t> </a:t>
            </a:r>
            <a:r>
              <a:rPr lang="en-US" sz="2100" dirty="0" err="1">
                <a:solidFill>
                  <a:srgbClr val="FFFFFF"/>
                </a:solidFill>
                <a:latin typeface="Montserrat Bold"/>
              </a:rPr>
              <a:t>тлумачення</a:t>
            </a:r>
            <a:r>
              <a:rPr lang="en-US" sz="2100" dirty="0">
                <a:solidFill>
                  <a:srgbClr val="FFFFFF"/>
                </a:solidFill>
                <a:latin typeface="Montserrat Bold"/>
              </a:rPr>
              <a:t> ч.1 ст.7 </a:t>
            </a:r>
            <a:r>
              <a:rPr lang="en-US" sz="2100" dirty="0" err="1">
                <a:solidFill>
                  <a:srgbClr val="FFFFFF"/>
                </a:solidFill>
                <a:latin typeface="Montserrat Bold"/>
              </a:rPr>
              <a:t>КУзПБ</a:t>
            </a:r>
            <a:r>
              <a:rPr lang="en-US" sz="2100" dirty="0">
                <a:solidFill>
                  <a:srgbClr val="FFFFFF"/>
                </a:solidFill>
                <a:latin typeface="Montserrat Bold"/>
              </a:rPr>
              <a:t> </a:t>
            </a:r>
            <a:r>
              <a:rPr lang="en-US" sz="2100" dirty="0" err="1">
                <a:solidFill>
                  <a:srgbClr val="FFFFFF"/>
                </a:solidFill>
                <a:latin typeface="Montserrat Bold"/>
              </a:rPr>
              <a:t>через</a:t>
            </a:r>
            <a:r>
              <a:rPr lang="en-US" sz="2100" dirty="0">
                <a:solidFill>
                  <a:srgbClr val="FFFFFF"/>
                </a:solidFill>
                <a:latin typeface="Montserrat Bold"/>
              </a:rPr>
              <a:t> </a:t>
            </a:r>
            <a:r>
              <a:rPr lang="en-US" sz="2100" dirty="0" err="1">
                <a:solidFill>
                  <a:srgbClr val="FFFFFF"/>
                </a:solidFill>
                <a:latin typeface="Montserrat Bold"/>
              </a:rPr>
              <a:t>згадку</a:t>
            </a:r>
            <a:r>
              <a:rPr lang="en-US" sz="2100" dirty="0">
                <a:solidFill>
                  <a:srgbClr val="FFFFFF"/>
                </a:solidFill>
                <a:latin typeface="Montserrat Bold"/>
              </a:rPr>
              <a:t> </a:t>
            </a:r>
            <a:r>
              <a:rPr lang="en-US" sz="2100" dirty="0" err="1">
                <a:solidFill>
                  <a:srgbClr val="FFFFFF"/>
                </a:solidFill>
                <a:latin typeface="Montserrat Bold"/>
              </a:rPr>
              <a:t>у</a:t>
            </a:r>
            <a:r>
              <a:rPr lang="en-US" sz="2100" dirty="0">
                <a:solidFill>
                  <a:srgbClr val="FFFFFF"/>
                </a:solidFill>
                <a:latin typeface="Montserrat Bold"/>
              </a:rPr>
              <a:t> </a:t>
            </a:r>
            <a:r>
              <a:rPr lang="en-US" sz="2100" dirty="0" err="1">
                <a:solidFill>
                  <a:srgbClr val="FFFFFF"/>
                </a:solidFill>
                <a:latin typeface="Montserrat Bold"/>
              </a:rPr>
              <a:t>попередній</a:t>
            </a:r>
            <a:r>
              <a:rPr lang="en-US" sz="2100" dirty="0">
                <a:solidFill>
                  <a:srgbClr val="FFFFFF"/>
                </a:solidFill>
                <a:latin typeface="Montserrat Bold"/>
              </a:rPr>
              <a:t> </a:t>
            </a:r>
            <a:r>
              <a:rPr lang="en-US" sz="2100" dirty="0" err="1">
                <a:solidFill>
                  <a:srgbClr val="FFFFFF"/>
                </a:solidFill>
                <a:latin typeface="Montserrat Bold"/>
              </a:rPr>
              <a:t>редакції</a:t>
            </a:r>
            <a:r>
              <a:rPr lang="en-US" sz="2100" dirty="0">
                <a:solidFill>
                  <a:srgbClr val="FFFFFF"/>
                </a:solidFill>
                <a:latin typeface="Montserrat Bold"/>
              </a:rPr>
              <a:t> ч.3 ст.7 </a:t>
            </a:r>
            <a:r>
              <a:rPr lang="en-US" sz="2100" dirty="0" err="1">
                <a:solidFill>
                  <a:srgbClr val="FFFFFF"/>
                </a:solidFill>
                <a:latin typeface="Montserrat Bold"/>
              </a:rPr>
              <a:t>КУзПБ</a:t>
            </a:r>
            <a:r>
              <a:rPr lang="en-US" sz="2100" dirty="0">
                <a:solidFill>
                  <a:srgbClr val="FFFFFF"/>
                </a:solidFill>
                <a:latin typeface="Montserrat Bold"/>
              </a:rPr>
              <a:t> </a:t>
            </a:r>
            <a:r>
              <a:rPr lang="en-US" sz="2100" dirty="0" err="1">
                <a:solidFill>
                  <a:srgbClr val="FFFFFF"/>
                </a:solidFill>
                <a:latin typeface="Montserrat Bold"/>
              </a:rPr>
              <a:t>тільки</a:t>
            </a:r>
            <a:r>
              <a:rPr lang="en-US" sz="2100" dirty="0">
                <a:solidFill>
                  <a:srgbClr val="FFFFFF"/>
                </a:solidFill>
                <a:latin typeface="Montserrat Bold"/>
              </a:rPr>
              <a:t> </a:t>
            </a:r>
            <a:r>
              <a:rPr lang="en-US" sz="2100" dirty="0" err="1">
                <a:solidFill>
                  <a:srgbClr val="FFFFFF"/>
                </a:solidFill>
                <a:latin typeface="Montserrat Bold"/>
              </a:rPr>
              <a:t>справ</a:t>
            </a:r>
            <a:r>
              <a:rPr lang="en-US" sz="2100" dirty="0">
                <a:solidFill>
                  <a:srgbClr val="FFFFFF"/>
                </a:solidFill>
                <a:latin typeface="Montserrat Bold"/>
              </a:rPr>
              <a:t>, </a:t>
            </a:r>
            <a:r>
              <a:rPr lang="en-US" sz="2100" dirty="0" err="1">
                <a:solidFill>
                  <a:srgbClr val="FFFFFF"/>
                </a:solidFill>
                <a:latin typeface="Montserrat Bold"/>
              </a:rPr>
              <a:t>у</a:t>
            </a:r>
            <a:r>
              <a:rPr lang="en-US" sz="2100" dirty="0">
                <a:solidFill>
                  <a:srgbClr val="FFFFFF"/>
                </a:solidFill>
                <a:latin typeface="Montserrat Bold"/>
              </a:rPr>
              <a:t> </a:t>
            </a:r>
            <a:r>
              <a:rPr lang="en-US" sz="2100" dirty="0" err="1">
                <a:solidFill>
                  <a:srgbClr val="FFFFFF"/>
                </a:solidFill>
                <a:latin typeface="Montserrat Bold"/>
              </a:rPr>
              <a:t>яких</a:t>
            </a:r>
            <a:r>
              <a:rPr lang="en-US" sz="2100" dirty="0">
                <a:solidFill>
                  <a:srgbClr val="FFFFFF"/>
                </a:solidFill>
                <a:latin typeface="Montserrat Bold"/>
              </a:rPr>
              <a:t> </a:t>
            </a:r>
            <a:r>
              <a:rPr lang="en-US" sz="2100" dirty="0" err="1">
                <a:solidFill>
                  <a:srgbClr val="FFFFFF"/>
                </a:solidFill>
                <a:latin typeface="Montserrat Bold"/>
              </a:rPr>
              <a:t>боржник</a:t>
            </a:r>
            <a:r>
              <a:rPr lang="en-US" sz="2100" dirty="0">
                <a:solidFill>
                  <a:srgbClr val="FFFFFF"/>
                </a:solidFill>
                <a:latin typeface="Montserrat Bold"/>
              </a:rPr>
              <a:t> </a:t>
            </a:r>
            <a:r>
              <a:rPr lang="en-US" sz="2100" dirty="0" err="1">
                <a:solidFill>
                  <a:srgbClr val="FFFFFF"/>
                </a:solidFill>
                <a:latin typeface="Montserrat Bold"/>
              </a:rPr>
              <a:t>був</a:t>
            </a:r>
            <a:r>
              <a:rPr lang="en-US" sz="2100" dirty="0">
                <a:solidFill>
                  <a:srgbClr val="FFFFFF"/>
                </a:solidFill>
                <a:latin typeface="Montserrat Bold"/>
              </a:rPr>
              <a:t> </a:t>
            </a:r>
            <a:r>
              <a:rPr lang="en-US" sz="2100" dirty="0" err="1">
                <a:solidFill>
                  <a:srgbClr val="FFFFFF"/>
                </a:solidFill>
                <a:latin typeface="Montserrat Bold"/>
              </a:rPr>
              <a:t>відповідачем</a:t>
            </a:r>
            <a:r>
              <a:rPr lang="en-US" sz="2100" dirty="0">
                <a:solidFill>
                  <a:srgbClr val="FFFFFF"/>
                </a:solidFill>
                <a:latin typeface="Montserrat Bold"/>
              </a:rPr>
              <a:t> </a:t>
            </a:r>
            <a:r>
              <a:rPr lang="en-US" sz="2100" dirty="0" err="1">
                <a:solidFill>
                  <a:srgbClr val="FFFFFF"/>
                </a:solidFill>
                <a:latin typeface="Montserrat Bold"/>
              </a:rPr>
              <a:t>та</a:t>
            </a:r>
            <a:r>
              <a:rPr lang="en-US" sz="2100" dirty="0">
                <a:solidFill>
                  <a:srgbClr val="FFFFFF"/>
                </a:solidFill>
                <a:latin typeface="Montserrat Bold"/>
              </a:rPr>
              <a:t> </a:t>
            </a:r>
            <a:r>
              <a:rPr lang="en-US" sz="2100" dirty="0" err="1">
                <a:solidFill>
                  <a:srgbClr val="FFFFFF"/>
                </a:solidFill>
                <a:latin typeface="Montserrat Bold"/>
              </a:rPr>
              <a:t>додаткова</a:t>
            </a:r>
            <a:r>
              <a:rPr lang="en-US" sz="2100" dirty="0">
                <a:solidFill>
                  <a:srgbClr val="FFFFFF"/>
                </a:solidFill>
                <a:latin typeface="Montserrat Bold"/>
              </a:rPr>
              <a:t> </a:t>
            </a:r>
            <a:r>
              <a:rPr lang="en-US" sz="2100" dirty="0" err="1">
                <a:solidFill>
                  <a:srgbClr val="FFFFFF"/>
                </a:solidFill>
                <a:latin typeface="Montserrat Bold"/>
              </a:rPr>
              <a:t>вказівка</a:t>
            </a:r>
            <a:r>
              <a:rPr lang="en-US" sz="2100" dirty="0">
                <a:solidFill>
                  <a:srgbClr val="FFFFFF"/>
                </a:solidFill>
                <a:latin typeface="Montserrat Bold"/>
              </a:rPr>
              <a:t> </a:t>
            </a:r>
            <a:r>
              <a:rPr lang="en-US" sz="2100" dirty="0" err="1">
                <a:solidFill>
                  <a:srgbClr val="FFFFFF"/>
                </a:solidFill>
                <a:latin typeface="Montserrat Bold"/>
              </a:rPr>
              <a:t>про</a:t>
            </a:r>
            <a:r>
              <a:rPr lang="en-US" sz="2100" dirty="0">
                <a:solidFill>
                  <a:srgbClr val="FFFFFF"/>
                </a:solidFill>
                <a:latin typeface="Montserrat Bold"/>
              </a:rPr>
              <a:t> </a:t>
            </a:r>
            <a:r>
              <a:rPr lang="en-US" sz="2100" dirty="0" err="1">
                <a:solidFill>
                  <a:srgbClr val="FFFFFF"/>
                </a:solidFill>
                <a:latin typeface="Montserrat Bold"/>
              </a:rPr>
              <a:t>необхідність</a:t>
            </a:r>
            <a:r>
              <a:rPr lang="en-US" sz="2100" dirty="0">
                <a:solidFill>
                  <a:srgbClr val="FFFFFF"/>
                </a:solidFill>
                <a:latin typeface="Montserrat Bold"/>
              </a:rPr>
              <a:t> </a:t>
            </a:r>
            <a:r>
              <a:rPr lang="en-US" sz="2100" dirty="0" err="1">
                <a:solidFill>
                  <a:srgbClr val="FFFFFF"/>
                </a:solidFill>
                <a:latin typeface="Montserrat Bold"/>
              </a:rPr>
              <a:t>передачі</a:t>
            </a:r>
            <a:r>
              <a:rPr lang="en-US" sz="2100" dirty="0">
                <a:solidFill>
                  <a:srgbClr val="FFFFFF"/>
                </a:solidFill>
                <a:latin typeface="Montserrat Bold"/>
              </a:rPr>
              <a:t> </a:t>
            </a:r>
            <a:r>
              <a:rPr lang="en-US" sz="2100" dirty="0" err="1">
                <a:solidFill>
                  <a:srgbClr val="FFFFFF"/>
                </a:solidFill>
                <a:latin typeface="Montserrat Bold"/>
              </a:rPr>
              <a:t>господарському</a:t>
            </a:r>
            <a:r>
              <a:rPr lang="en-US" sz="2100" dirty="0">
                <a:solidFill>
                  <a:srgbClr val="FFFFFF"/>
                </a:solidFill>
                <a:latin typeface="Montserrat Bold"/>
              </a:rPr>
              <a:t> </a:t>
            </a:r>
            <a:r>
              <a:rPr lang="en-US" sz="2100" dirty="0" err="1">
                <a:solidFill>
                  <a:srgbClr val="FFFFFF"/>
                </a:solidFill>
                <a:latin typeface="Montserrat Bold"/>
              </a:rPr>
              <a:t>суду</a:t>
            </a:r>
            <a:r>
              <a:rPr lang="en-US" sz="2100" dirty="0">
                <a:solidFill>
                  <a:srgbClr val="FFFFFF"/>
                </a:solidFill>
                <a:latin typeface="Montserrat Bold"/>
              </a:rPr>
              <a:t> </a:t>
            </a:r>
            <a:r>
              <a:rPr lang="en-US" sz="2100" dirty="0" err="1">
                <a:solidFill>
                  <a:srgbClr val="FFFFFF"/>
                </a:solidFill>
                <a:latin typeface="Montserrat Bold"/>
              </a:rPr>
              <a:t>і</a:t>
            </a:r>
            <a:r>
              <a:rPr lang="en-US" sz="2100" dirty="0">
                <a:solidFill>
                  <a:srgbClr val="FFFFFF"/>
                </a:solidFill>
                <a:latin typeface="Montserrat Bold"/>
              </a:rPr>
              <a:t> </a:t>
            </a:r>
            <a:r>
              <a:rPr lang="en-US" sz="2100" dirty="0" err="1">
                <a:solidFill>
                  <a:srgbClr val="FFFFFF"/>
                </a:solidFill>
                <a:latin typeface="Montserrat Bold"/>
              </a:rPr>
              <a:t>матеріалів</a:t>
            </a:r>
            <a:r>
              <a:rPr lang="en-US" sz="2100" dirty="0">
                <a:solidFill>
                  <a:srgbClr val="FFFFFF"/>
                </a:solidFill>
                <a:latin typeface="Montserrat Bold"/>
              </a:rPr>
              <a:t> </a:t>
            </a:r>
            <a:r>
              <a:rPr lang="en-US" sz="2100" dirty="0" err="1">
                <a:solidFill>
                  <a:srgbClr val="FFFFFF"/>
                </a:solidFill>
                <a:latin typeface="Montserrat Bold"/>
              </a:rPr>
              <a:t>справи</a:t>
            </a:r>
            <a:r>
              <a:rPr lang="en-US" sz="2100" dirty="0">
                <a:solidFill>
                  <a:srgbClr val="FFFFFF"/>
                </a:solidFill>
                <a:latin typeface="Montserrat Bold"/>
              </a:rPr>
              <a:t>, </a:t>
            </a:r>
            <a:r>
              <a:rPr lang="en-US" sz="2100" dirty="0" err="1">
                <a:solidFill>
                  <a:srgbClr val="FFFFFF"/>
                </a:solidFill>
                <a:latin typeface="Montserrat Bold"/>
              </a:rPr>
              <a:t>провадження</a:t>
            </a:r>
            <a:r>
              <a:rPr lang="en-US" sz="2100" dirty="0">
                <a:solidFill>
                  <a:srgbClr val="FFFFFF"/>
                </a:solidFill>
                <a:latin typeface="Montserrat Bold"/>
              </a:rPr>
              <a:t> </a:t>
            </a:r>
            <a:r>
              <a:rPr lang="en-US" sz="2100" dirty="0" err="1">
                <a:solidFill>
                  <a:srgbClr val="FFFFFF"/>
                </a:solidFill>
                <a:latin typeface="Montserrat Bold"/>
              </a:rPr>
              <a:t>у</a:t>
            </a:r>
            <a:r>
              <a:rPr lang="en-US" sz="2100" dirty="0">
                <a:solidFill>
                  <a:srgbClr val="FFFFFF"/>
                </a:solidFill>
                <a:latin typeface="Montserrat Bold"/>
              </a:rPr>
              <a:t> </a:t>
            </a:r>
            <a:r>
              <a:rPr lang="en-US" sz="2100" dirty="0" err="1">
                <a:solidFill>
                  <a:srgbClr val="FFFFFF"/>
                </a:solidFill>
                <a:latin typeface="Montserrat Bold"/>
              </a:rPr>
              <a:t>яких</a:t>
            </a:r>
            <a:r>
              <a:rPr lang="en-US" sz="2100" dirty="0">
                <a:solidFill>
                  <a:srgbClr val="FFFFFF"/>
                </a:solidFill>
                <a:latin typeface="Montserrat Bold"/>
              </a:rPr>
              <a:t> </a:t>
            </a:r>
            <a:r>
              <a:rPr lang="en-US" sz="2100" dirty="0" err="1">
                <a:solidFill>
                  <a:srgbClr val="FFFFFF"/>
                </a:solidFill>
                <a:latin typeface="Montserrat Bold"/>
              </a:rPr>
              <a:t>відкрито</a:t>
            </a:r>
            <a:r>
              <a:rPr lang="en-US" sz="2100" dirty="0">
                <a:solidFill>
                  <a:srgbClr val="FFFFFF"/>
                </a:solidFill>
                <a:latin typeface="Montserrat Bold"/>
              </a:rPr>
              <a:t> «</a:t>
            </a:r>
            <a:r>
              <a:rPr lang="en-US" sz="2100" dirty="0" err="1">
                <a:solidFill>
                  <a:srgbClr val="FFFFFF"/>
                </a:solidFill>
                <a:latin typeface="Montserrat Bold"/>
              </a:rPr>
              <a:t>після</a:t>
            </a:r>
            <a:r>
              <a:rPr lang="en-US" sz="2100" dirty="0">
                <a:solidFill>
                  <a:srgbClr val="FFFFFF"/>
                </a:solidFill>
                <a:latin typeface="Montserrat Bold"/>
              </a:rPr>
              <a:t> </a:t>
            </a:r>
            <a:r>
              <a:rPr lang="en-US" sz="2100" dirty="0" err="1">
                <a:solidFill>
                  <a:srgbClr val="FFFFFF"/>
                </a:solidFill>
                <a:latin typeface="Montserrat Bold"/>
              </a:rPr>
              <a:t>відкриття</a:t>
            </a:r>
            <a:r>
              <a:rPr lang="en-US" sz="2100" dirty="0">
                <a:solidFill>
                  <a:srgbClr val="FFFFFF"/>
                </a:solidFill>
                <a:latin typeface="Montserrat Bold"/>
              </a:rPr>
              <a:t> </a:t>
            </a:r>
            <a:r>
              <a:rPr lang="en-US" sz="2100" dirty="0" err="1">
                <a:solidFill>
                  <a:srgbClr val="FFFFFF"/>
                </a:solidFill>
                <a:latin typeface="Montserrat Bold"/>
              </a:rPr>
              <a:t>провадження</a:t>
            </a:r>
            <a:r>
              <a:rPr lang="en-US" sz="2100" dirty="0">
                <a:solidFill>
                  <a:srgbClr val="FFFFFF"/>
                </a:solidFill>
                <a:latin typeface="Montserrat Bold"/>
              </a:rPr>
              <a:t> </a:t>
            </a:r>
            <a:r>
              <a:rPr lang="en-US" sz="2100" dirty="0" err="1">
                <a:solidFill>
                  <a:srgbClr val="FFFFFF"/>
                </a:solidFill>
                <a:latin typeface="Montserrat Bold"/>
              </a:rPr>
              <a:t>у</a:t>
            </a:r>
            <a:r>
              <a:rPr lang="en-US" sz="2100" dirty="0">
                <a:solidFill>
                  <a:srgbClr val="FFFFFF"/>
                </a:solidFill>
                <a:latin typeface="Montserrat Bold"/>
              </a:rPr>
              <a:t> </a:t>
            </a:r>
            <a:r>
              <a:rPr lang="en-US" sz="2100" dirty="0" err="1">
                <a:solidFill>
                  <a:srgbClr val="FFFFFF"/>
                </a:solidFill>
                <a:latin typeface="Montserrat Bold"/>
              </a:rPr>
              <a:t>справі</a:t>
            </a:r>
            <a:r>
              <a:rPr lang="en-US" sz="2100" dirty="0">
                <a:solidFill>
                  <a:srgbClr val="FFFFFF"/>
                </a:solidFill>
                <a:latin typeface="Montserrat Bold"/>
              </a:rPr>
              <a:t> </a:t>
            </a:r>
            <a:r>
              <a:rPr lang="en-US" sz="2100" dirty="0" err="1">
                <a:solidFill>
                  <a:srgbClr val="FFFFFF"/>
                </a:solidFill>
                <a:latin typeface="Montserrat Bold"/>
              </a:rPr>
              <a:t>про</a:t>
            </a:r>
            <a:r>
              <a:rPr lang="en-US" sz="2100" dirty="0">
                <a:solidFill>
                  <a:srgbClr val="FFFFFF"/>
                </a:solidFill>
                <a:latin typeface="Montserrat Bold"/>
              </a:rPr>
              <a:t> </a:t>
            </a:r>
            <a:r>
              <a:rPr lang="en-US" sz="2100" dirty="0" err="1">
                <a:solidFill>
                  <a:srgbClr val="FFFFFF"/>
                </a:solidFill>
                <a:latin typeface="Montserrat Bold"/>
              </a:rPr>
              <a:t>банкрутство</a:t>
            </a:r>
            <a:r>
              <a:rPr lang="en-US" sz="2100" dirty="0">
                <a:solidFill>
                  <a:srgbClr val="FFFFFF"/>
                </a:solidFill>
                <a:latin typeface="Montserrat Bold"/>
              </a:rPr>
              <a:t> (</a:t>
            </a:r>
            <a:r>
              <a:rPr lang="en-US" sz="2100" dirty="0" err="1">
                <a:solidFill>
                  <a:srgbClr val="FFFFFF"/>
                </a:solidFill>
                <a:latin typeface="Montserrat Bold"/>
              </a:rPr>
              <a:t>неплатоспроможність</a:t>
            </a:r>
            <a:r>
              <a:rPr lang="en-US" sz="2100" dirty="0">
                <a:solidFill>
                  <a:srgbClr val="FFFFFF"/>
                </a:solidFill>
                <a:latin typeface="Montserrat Bold"/>
              </a:rPr>
              <a:t>)»</a:t>
            </a:r>
          </a:p>
        </p:txBody>
      </p:sp>
      <p:sp>
        <p:nvSpPr>
          <p:cNvPr id="12" name="TextBox 12"/>
          <p:cNvSpPr txBox="1"/>
          <p:nvPr/>
        </p:nvSpPr>
        <p:spPr>
          <a:xfrm>
            <a:off x="6463862" y="9042083"/>
            <a:ext cx="11824138" cy="843757"/>
          </a:xfrm>
          <a:prstGeom prst="rect">
            <a:avLst/>
          </a:prstGeom>
        </p:spPr>
        <p:txBody>
          <a:bodyPr lIns="0" tIns="0" rIns="0" bIns="0" rtlCol="0" anchor="t">
            <a:spAutoFit/>
          </a:bodyPr>
          <a:lstStyle/>
          <a:p>
            <a:pPr>
              <a:lnSpc>
                <a:spcPts val="2318"/>
              </a:lnSpc>
              <a:spcBef>
                <a:spcPct val="0"/>
              </a:spcBef>
            </a:pPr>
            <a:r>
              <a:rPr lang="en-US" sz="1656">
                <a:solidFill>
                  <a:srgbClr val="FF3131"/>
                </a:solidFill>
                <a:latin typeface="Montserrat Bold Italics"/>
              </a:rPr>
              <a:t>*Більш детально див. публікацію «Принцип концентрації у справах про банкрутство: законодавче посилення чи status quo? (https://sud.ua/uk/news/blog/276327-printsip-kontsentratsiyi-u-spravakh-pro-bankrutstvo-zakonodavche-posilennya-chi-status-qu</a:t>
            </a:r>
            <a:r>
              <a:rPr lang="en-US" sz="1656">
                <a:solidFill>
                  <a:srgbClr val="FF3131"/>
                </a:solidFill>
                <a:latin typeface="Montserrat Bold"/>
              </a:rPr>
              <a:t>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EB1DB"/>
        </a:solidFill>
        <a:effectLst/>
      </p:bgPr>
    </p:bg>
    <p:spTree>
      <p:nvGrpSpPr>
        <p:cNvPr id="1" name=""/>
        <p:cNvGrpSpPr/>
        <p:nvPr/>
      </p:nvGrpSpPr>
      <p:grpSpPr>
        <a:xfrm>
          <a:off x="0" y="0"/>
          <a:ext cx="0" cy="0"/>
          <a:chOff x="0" y="0"/>
          <a:chExt cx="0" cy="0"/>
        </a:xfrm>
      </p:grpSpPr>
      <p:sp>
        <p:nvSpPr>
          <p:cNvPr id="2" name="TextBox 2"/>
          <p:cNvSpPr txBox="1"/>
          <p:nvPr/>
        </p:nvSpPr>
        <p:spPr>
          <a:xfrm>
            <a:off x="9028735" y="620031"/>
            <a:ext cx="8961939" cy="8638269"/>
          </a:xfrm>
          <a:prstGeom prst="rect">
            <a:avLst/>
          </a:prstGeom>
        </p:spPr>
        <p:txBody>
          <a:bodyPr lIns="0" tIns="0" rIns="0" bIns="0" rtlCol="0" anchor="t">
            <a:spAutoFit/>
          </a:bodyPr>
          <a:lstStyle/>
          <a:p>
            <a:pPr algn="just">
              <a:lnSpc>
                <a:spcPts val="3110"/>
              </a:lnSpc>
            </a:pPr>
            <a:r>
              <a:rPr lang="en-US" sz="2221">
                <a:solidFill>
                  <a:srgbClr val="000000"/>
                </a:solidFill>
                <a:latin typeface="Open Sans Extra Bold"/>
              </a:rPr>
              <a:t> У п.п.86, 87 постанови ВС  від 23.02.2023 у справі №911/2977/21 (911/3687/21) вказано, що</a:t>
            </a:r>
            <a:r>
              <a:rPr lang="en-US" sz="2221">
                <a:solidFill>
                  <a:srgbClr val="FF3131"/>
                </a:solidFill>
                <a:latin typeface="Open Sans Extra Bold"/>
              </a:rPr>
              <a:t> </a:t>
            </a:r>
            <a:r>
              <a:rPr lang="en-US" sz="2221">
                <a:solidFill>
                  <a:srgbClr val="FF3131"/>
                </a:solidFill>
                <a:latin typeface="Open Sans Extra Bold Italics"/>
              </a:rPr>
              <a:t>«КУзПБ не встановлює жодних інших правил реалізації арбітражного застереження щодо юрисдикції спору, стороною якого є боржник у справі про банкрутство,</a:t>
            </a:r>
            <a:r>
              <a:rPr lang="en-US" sz="2221">
                <a:solidFill>
                  <a:srgbClr val="000000"/>
                </a:solidFill>
                <a:latin typeface="Open Sans Extra Bold Italics"/>
              </a:rPr>
              <a:t> позаяк таке суперечило б імперативним нормам національного права та положенням міжнародних договорів, що є частиною національного законодавства та застосовуються, відповідно до приписів статті 19 Закону України Про міжнародні договори".</a:t>
            </a:r>
          </a:p>
          <a:p>
            <a:pPr algn="just">
              <a:lnSpc>
                <a:spcPts val="3110"/>
              </a:lnSpc>
            </a:pPr>
            <a:r>
              <a:rPr lang="en-US" sz="2221">
                <a:solidFill>
                  <a:srgbClr val="000000"/>
                </a:solidFill>
                <a:latin typeface="Open Sans Extra Bold Italics"/>
              </a:rPr>
              <a:t> Проте, </a:t>
            </a:r>
            <a:r>
              <a:rPr lang="en-US" sz="2221">
                <a:solidFill>
                  <a:srgbClr val="FF3131"/>
                </a:solidFill>
                <a:latin typeface="Open Sans Extra Bold Italics"/>
              </a:rPr>
              <a:t>така прогалина у спеціальному законі не може бути приводом для заперечення права сторін на передачу спору до арбітражу через розширене тлумачення господарським судом статті 7 КУзПБ, попри вичерпне врегулювання цього питання у статях 4, 22, 226 ГПК України</a:t>
            </a:r>
            <a:r>
              <a:rPr lang="en-US" sz="2221">
                <a:solidFill>
                  <a:srgbClr val="000000"/>
                </a:solidFill>
                <a:latin typeface="Open Sans Extra Bold Italics"/>
              </a:rPr>
              <a:t>, адже за приписами статті 2 КУзПБ провадження у справах про банкрутство регулюється цим Кодексом,   ГПК України, іншими законами України, а за частиною другою статті 7 КУзПБ господарський суд розглядає спори, стороною в яких є боржник, за правилами, визначеними ГПК України».</a:t>
            </a:r>
          </a:p>
          <a:p>
            <a:pPr>
              <a:lnSpc>
                <a:spcPts val="3110"/>
              </a:lnSpc>
            </a:pPr>
            <a:endParaRPr lang="en-US" sz="2221">
              <a:solidFill>
                <a:srgbClr val="000000"/>
              </a:solidFill>
              <a:latin typeface="Open Sans Extra Bold Italics"/>
            </a:endParaRPr>
          </a:p>
        </p:txBody>
      </p:sp>
      <p:sp>
        <p:nvSpPr>
          <p:cNvPr id="3" name="Freeform 3"/>
          <p:cNvSpPr/>
          <p:nvPr/>
        </p:nvSpPr>
        <p:spPr>
          <a:xfrm>
            <a:off x="-328609" y="534553"/>
            <a:ext cx="8723747" cy="8723747"/>
          </a:xfrm>
          <a:custGeom>
            <a:avLst/>
            <a:gdLst/>
            <a:ahLst/>
            <a:cxnLst/>
            <a:rect l="l" t="t" r="r" b="b"/>
            <a:pathLst>
              <a:path w="8723747" h="8723747">
                <a:moveTo>
                  <a:pt x="0" y="0"/>
                </a:moveTo>
                <a:lnTo>
                  <a:pt x="8723747" y="0"/>
                </a:lnTo>
                <a:lnTo>
                  <a:pt x="8723747" y="8723747"/>
                </a:lnTo>
                <a:lnTo>
                  <a:pt x="0" y="8723747"/>
                </a:lnTo>
                <a:lnTo>
                  <a:pt x="0" y="0"/>
                </a:lnTo>
                <a:close/>
              </a:path>
            </a:pathLst>
          </a:custGeom>
          <a:blipFill>
            <a:blip r:embed="rId2"/>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4C76"/>
        </a:solidFill>
        <a:effectLst/>
      </p:bgPr>
    </p:bg>
    <p:spTree>
      <p:nvGrpSpPr>
        <p:cNvPr id="1" name=""/>
        <p:cNvGrpSpPr/>
        <p:nvPr/>
      </p:nvGrpSpPr>
      <p:grpSpPr>
        <a:xfrm>
          <a:off x="0" y="0"/>
          <a:ext cx="0" cy="0"/>
          <a:chOff x="0" y="0"/>
          <a:chExt cx="0" cy="0"/>
        </a:xfrm>
      </p:grpSpPr>
      <p:grpSp>
        <p:nvGrpSpPr>
          <p:cNvPr id="2" name="Group 2"/>
          <p:cNvGrpSpPr/>
          <p:nvPr/>
        </p:nvGrpSpPr>
        <p:grpSpPr>
          <a:xfrm>
            <a:off x="-5274775" y="-1"/>
            <a:ext cx="11545318" cy="10916158"/>
            <a:chOff x="0" y="346041"/>
            <a:chExt cx="6350000" cy="6003958"/>
          </a:xfrm>
        </p:grpSpPr>
        <p:sp>
          <p:nvSpPr>
            <p:cNvPr id="3" name="Freeform 3"/>
            <p:cNvSpPr/>
            <p:nvPr/>
          </p:nvSpPr>
          <p:spPr>
            <a:xfrm>
              <a:off x="0" y="346041"/>
              <a:ext cx="6350000" cy="600395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EB1DB"/>
            </a:solidFill>
          </p:spPr>
        </p:sp>
      </p:grpSp>
      <p:sp>
        <p:nvSpPr>
          <p:cNvPr id="4" name="Freeform 4"/>
          <p:cNvSpPr/>
          <p:nvPr/>
        </p:nvSpPr>
        <p:spPr>
          <a:xfrm>
            <a:off x="1489306" y="3585548"/>
            <a:ext cx="7862000" cy="4896505"/>
          </a:xfrm>
          <a:custGeom>
            <a:avLst/>
            <a:gdLst/>
            <a:ahLst/>
            <a:cxnLst/>
            <a:rect l="l" t="t" r="r" b="b"/>
            <a:pathLst>
              <a:path w="7862000" h="4896505">
                <a:moveTo>
                  <a:pt x="0" y="0"/>
                </a:moveTo>
                <a:lnTo>
                  <a:pt x="7862000" y="0"/>
                </a:lnTo>
                <a:lnTo>
                  <a:pt x="7862000" y="4896504"/>
                </a:lnTo>
                <a:lnTo>
                  <a:pt x="0" y="4896504"/>
                </a:lnTo>
                <a:lnTo>
                  <a:pt x="0" y="0"/>
                </a:lnTo>
                <a:close/>
              </a:path>
            </a:pathLst>
          </a:custGeom>
          <a:blipFill>
            <a:blip r:embed="rId2"/>
            <a:stretch>
              <a:fillRect t="-55585" b="-4977"/>
            </a:stretch>
          </a:blipFill>
        </p:spPr>
      </p:sp>
      <p:sp>
        <p:nvSpPr>
          <p:cNvPr id="5" name="Freeform 5"/>
          <p:cNvSpPr/>
          <p:nvPr/>
        </p:nvSpPr>
        <p:spPr>
          <a:xfrm>
            <a:off x="14436665" y="3585548"/>
            <a:ext cx="1337310" cy="4114800"/>
          </a:xfrm>
          <a:custGeom>
            <a:avLst/>
            <a:gdLst/>
            <a:ahLst/>
            <a:cxnLst/>
            <a:rect l="l" t="t" r="r" b="b"/>
            <a:pathLst>
              <a:path w="1337310" h="4114800">
                <a:moveTo>
                  <a:pt x="0" y="0"/>
                </a:moveTo>
                <a:lnTo>
                  <a:pt x="1337310" y="0"/>
                </a:lnTo>
                <a:lnTo>
                  <a:pt x="133731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5105320" y="3585548"/>
            <a:ext cx="2568592" cy="4037080"/>
          </a:xfrm>
          <a:custGeom>
            <a:avLst/>
            <a:gdLst/>
            <a:ahLst/>
            <a:cxnLst/>
            <a:rect l="l" t="t" r="r" b="b"/>
            <a:pathLst>
              <a:path w="2568592" h="4037080">
                <a:moveTo>
                  <a:pt x="0" y="0"/>
                </a:moveTo>
                <a:lnTo>
                  <a:pt x="2568592" y="0"/>
                </a:lnTo>
                <a:lnTo>
                  <a:pt x="2568592" y="4037080"/>
                </a:lnTo>
                <a:lnTo>
                  <a:pt x="0" y="40370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1028700" y="660104"/>
            <a:ext cx="16645212" cy="2925444"/>
          </a:xfrm>
          <a:prstGeom prst="rect">
            <a:avLst/>
          </a:prstGeom>
        </p:spPr>
        <p:txBody>
          <a:bodyPr lIns="0" tIns="0" rIns="0" bIns="0" rtlCol="0" anchor="t">
            <a:spAutoFit/>
          </a:bodyPr>
          <a:lstStyle/>
          <a:p>
            <a:pPr algn="just">
              <a:lnSpc>
                <a:spcPts val="3780"/>
              </a:lnSpc>
            </a:pPr>
            <a:r>
              <a:rPr lang="en-US" sz="2700">
                <a:solidFill>
                  <a:srgbClr val="000000"/>
                </a:solidFill>
                <a:latin typeface="Open Sans Bold"/>
              </a:rPr>
              <a:t>Використане нормативне процесуальне обгрунтування дозволяє розповсюдити цей же підхід і</a:t>
            </a:r>
            <a:r>
              <a:rPr lang="en-US" sz="2700">
                <a:solidFill>
                  <a:srgbClr val="FF3131"/>
                </a:solidFill>
                <a:latin typeface="Open Sans Bold"/>
              </a:rPr>
              <a:t> до випадків укладання третейських угод/застережень</a:t>
            </a:r>
            <a:r>
              <a:rPr lang="en-US" sz="2700">
                <a:solidFill>
                  <a:srgbClr val="000000"/>
                </a:solidFill>
                <a:latin typeface="Open Sans Bold"/>
              </a:rPr>
              <a:t> відносно юрисдикційної належності господарських за своєю природою та майнових у розумінні ст.7 КУзПБ спорів між резидентами України, </a:t>
            </a:r>
            <a:r>
              <a:rPr lang="en-US" sz="2700">
                <a:solidFill>
                  <a:srgbClr val="FF3131"/>
                </a:solidFill>
                <a:latin typeface="Open Sans Bold"/>
              </a:rPr>
              <a:t>оскільки застосований ВС у вказаній справі п.7 ч.1 ст.226 ГПК  рівною мірою охоплює як арбітражні, так і третейські угоди.</a:t>
            </a:r>
          </a:p>
          <a:p>
            <a:pPr algn="just">
              <a:lnSpc>
                <a:spcPts val="4480"/>
              </a:lnSpc>
            </a:pPr>
            <a:endParaRPr lang="en-US" sz="2700">
              <a:solidFill>
                <a:srgbClr val="FF3131"/>
              </a:solidFill>
              <a:latin typeface="Open Sans Bold"/>
            </a:endParaRPr>
          </a:p>
        </p:txBody>
      </p:sp>
      <p:sp>
        <p:nvSpPr>
          <p:cNvPr id="8" name="TextBox 8"/>
          <p:cNvSpPr txBox="1"/>
          <p:nvPr/>
        </p:nvSpPr>
        <p:spPr>
          <a:xfrm>
            <a:off x="8880700" y="3490933"/>
            <a:ext cx="5201241" cy="4209415"/>
          </a:xfrm>
          <a:prstGeom prst="rect">
            <a:avLst/>
          </a:prstGeom>
        </p:spPr>
        <p:txBody>
          <a:bodyPr lIns="0" tIns="0" rIns="0" bIns="0" rtlCol="0" anchor="t">
            <a:spAutoFit/>
          </a:bodyPr>
          <a:lstStyle/>
          <a:p>
            <a:pPr algn="just">
              <a:lnSpc>
                <a:spcPts val="4759"/>
              </a:lnSpc>
            </a:pPr>
            <a:r>
              <a:rPr lang="en-US" sz="3399">
                <a:solidFill>
                  <a:srgbClr val="BE1931"/>
                </a:solidFill>
                <a:latin typeface="Zantiqa"/>
              </a:rPr>
              <a:t>домінування угод сторін про юрисдикцію розгляду майнових спорів боржника над принципом концентрації</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1097428" y="-266700"/>
            <a:ext cx="14349450" cy="14349450"/>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EB1DB"/>
            </a:solidFill>
          </p:spPr>
        </p:sp>
      </p:grpSp>
      <p:sp>
        <p:nvSpPr>
          <p:cNvPr id="4" name="Freeform 4"/>
          <p:cNvSpPr/>
          <p:nvPr/>
        </p:nvSpPr>
        <p:spPr>
          <a:xfrm>
            <a:off x="-512379" y="4350615"/>
            <a:ext cx="6715143" cy="4907685"/>
          </a:xfrm>
          <a:custGeom>
            <a:avLst/>
            <a:gdLst/>
            <a:ahLst/>
            <a:cxnLst/>
            <a:rect l="l" t="t" r="r" b="b"/>
            <a:pathLst>
              <a:path w="6715143" h="4907685">
                <a:moveTo>
                  <a:pt x="0" y="0"/>
                </a:moveTo>
                <a:lnTo>
                  <a:pt x="6715143" y="0"/>
                </a:lnTo>
                <a:lnTo>
                  <a:pt x="6715143" y="4907685"/>
                </a:lnTo>
                <a:lnTo>
                  <a:pt x="0" y="4907685"/>
                </a:lnTo>
                <a:lnTo>
                  <a:pt x="0" y="0"/>
                </a:lnTo>
                <a:close/>
              </a:path>
            </a:pathLst>
          </a:custGeom>
          <a:blipFill>
            <a:blip r:embed="rId2"/>
            <a:stretch>
              <a:fillRect l="-3824" t="-47295" r="-3824"/>
            </a:stretch>
          </a:blipFill>
        </p:spPr>
      </p:sp>
      <p:sp>
        <p:nvSpPr>
          <p:cNvPr id="5" name="Freeform 5"/>
          <p:cNvSpPr/>
          <p:nvPr/>
        </p:nvSpPr>
        <p:spPr>
          <a:xfrm>
            <a:off x="10020139" y="1259413"/>
            <a:ext cx="7633863" cy="7600528"/>
          </a:xfrm>
          <a:custGeom>
            <a:avLst/>
            <a:gdLst/>
            <a:ahLst/>
            <a:cxnLst/>
            <a:rect l="l" t="t" r="r" b="b"/>
            <a:pathLst>
              <a:path w="7633863" h="7600528">
                <a:moveTo>
                  <a:pt x="0" y="0"/>
                </a:moveTo>
                <a:lnTo>
                  <a:pt x="7633863" y="0"/>
                </a:lnTo>
                <a:lnTo>
                  <a:pt x="7633863" y="7600528"/>
                </a:lnTo>
                <a:lnTo>
                  <a:pt x="0" y="7600528"/>
                </a:lnTo>
                <a:lnTo>
                  <a:pt x="0" y="0"/>
                </a:lnTo>
                <a:close/>
              </a:path>
            </a:pathLst>
          </a:custGeom>
          <a:blipFill>
            <a:blip r:embed="rId3"/>
            <a:stretch>
              <a:fillRect t="-10734" r="-14491" b="-4259"/>
            </a:stretch>
          </a:blipFill>
        </p:spPr>
      </p:sp>
      <p:sp>
        <p:nvSpPr>
          <p:cNvPr id="6" name="Freeform 6"/>
          <p:cNvSpPr/>
          <p:nvPr/>
        </p:nvSpPr>
        <p:spPr>
          <a:xfrm>
            <a:off x="7029422" y="5683731"/>
            <a:ext cx="4229156" cy="2241453"/>
          </a:xfrm>
          <a:custGeom>
            <a:avLst/>
            <a:gdLst/>
            <a:ahLst/>
            <a:cxnLst/>
            <a:rect l="l" t="t" r="r" b="b"/>
            <a:pathLst>
              <a:path w="4229156" h="2241453">
                <a:moveTo>
                  <a:pt x="0" y="0"/>
                </a:moveTo>
                <a:lnTo>
                  <a:pt x="4229156" y="0"/>
                </a:lnTo>
                <a:lnTo>
                  <a:pt x="4229156" y="2241453"/>
                </a:lnTo>
                <a:lnTo>
                  <a:pt x="0" y="2241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0" y="1304597"/>
            <a:ext cx="5016467" cy="2520775"/>
          </a:xfrm>
          <a:custGeom>
            <a:avLst/>
            <a:gdLst/>
            <a:ahLst/>
            <a:cxnLst/>
            <a:rect l="l" t="t" r="r" b="b"/>
            <a:pathLst>
              <a:path w="5016467" h="2520775">
                <a:moveTo>
                  <a:pt x="0" y="0"/>
                </a:moveTo>
                <a:lnTo>
                  <a:pt x="5016467" y="0"/>
                </a:lnTo>
                <a:lnTo>
                  <a:pt x="5016467" y="2520774"/>
                </a:lnTo>
                <a:lnTo>
                  <a:pt x="0" y="25207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5927832" y="1304597"/>
            <a:ext cx="5016467" cy="2520775"/>
          </a:xfrm>
          <a:custGeom>
            <a:avLst/>
            <a:gdLst/>
            <a:ahLst/>
            <a:cxnLst/>
            <a:rect l="l" t="t" r="r" b="b"/>
            <a:pathLst>
              <a:path w="5016467" h="2520775">
                <a:moveTo>
                  <a:pt x="0" y="0"/>
                </a:moveTo>
                <a:lnTo>
                  <a:pt x="5016467" y="0"/>
                </a:lnTo>
                <a:lnTo>
                  <a:pt x="5016467" y="2520774"/>
                </a:lnTo>
                <a:lnTo>
                  <a:pt x="0" y="25207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12210704" y="1028700"/>
            <a:ext cx="5048596" cy="4114800"/>
            <a:chOff x="0" y="0"/>
            <a:chExt cx="1036034" cy="844408"/>
          </a:xfrm>
        </p:grpSpPr>
        <p:sp>
          <p:nvSpPr>
            <p:cNvPr id="10" name="Freeform 10"/>
            <p:cNvSpPr/>
            <p:nvPr/>
          </p:nvSpPr>
          <p:spPr>
            <a:xfrm>
              <a:off x="0" y="0"/>
              <a:ext cx="1036034" cy="844408"/>
            </a:xfrm>
            <a:custGeom>
              <a:avLst/>
              <a:gdLst/>
              <a:ahLst/>
              <a:cxnLst/>
              <a:rect l="l" t="t" r="r" b="b"/>
              <a:pathLst>
                <a:path w="1036034" h="844408">
                  <a:moveTo>
                    <a:pt x="1036034" y="0"/>
                  </a:moveTo>
                  <a:lnTo>
                    <a:pt x="0" y="0"/>
                  </a:lnTo>
                  <a:lnTo>
                    <a:pt x="0" y="656448"/>
                  </a:lnTo>
                  <a:lnTo>
                    <a:pt x="157480" y="656448"/>
                  </a:lnTo>
                  <a:lnTo>
                    <a:pt x="157480" y="844408"/>
                  </a:lnTo>
                  <a:lnTo>
                    <a:pt x="463550" y="656448"/>
                  </a:lnTo>
                  <a:lnTo>
                    <a:pt x="1036034" y="656448"/>
                  </a:lnTo>
                  <a:lnTo>
                    <a:pt x="1036034" y="0"/>
                  </a:lnTo>
                  <a:close/>
                </a:path>
              </a:pathLst>
            </a:custGeom>
            <a:solidFill>
              <a:srgbClr val="F4900C"/>
            </a:solidFill>
          </p:spPr>
        </p:sp>
        <p:sp>
          <p:nvSpPr>
            <p:cNvPr id="11" name="TextBox 11"/>
            <p:cNvSpPr txBox="1"/>
            <p:nvPr/>
          </p:nvSpPr>
          <p:spPr>
            <a:xfrm>
              <a:off x="0" y="-38100"/>
              <a:ext cx="1036034" cy="692008"/>
            </a:xfrm>
            <a:prstGeom prst="rect">
              <a:avLst/>
            </a:prstGeom>
          </p:spPr>
          <p:txBody>
            <a:bodyPr lIns="50800" tIns="50800" rIns="50800" bIns="50800" rtlCol="0" anchor="ctr"/>
            <a:lstStyle/>
            <a:p>
              <a:pPr algn="ctr">
                <a:lnSpc>
                  <a:spcPts val="2665"/>
                </a:lnSpc>
              </a:pPr>
              <a:endParaRPr/>
            </a:p>
          </p:txBody>
        </p:sp>
      </p:grpSp>
      <p:sp>
        <p:nvSpPr>
          <p:cNvPr id="12" name="Freeform 12"/>
          <p:cNvSpPr/>
          <p:nvPr/>
        </p:nvSpPr>
        <p:spPr>
          <a:xfrm>
            <a:off x="4921951" y="1985387"/>
            <a:ext cx="1095225" cy="1100713"/>
          </a:xfrm>
          <a:custGeom>
            <a:avLst/>
            <a:gdLst/>
            <a:ahLst/>
            <a:cxnLst/>
            <a:rect l="l" t="t" r="r" b="b"/>
            <a:pathLst>
              <a:path w="1095225" h="1100713">
                <a:moveTo>
                  <a:pt x="0" y="0"/>
                </a:moveTo>
                <a:lnTo>
                  <a:pt x="1095225" y="0"/>
                </a:lnTo>
                <a:lnTo>
                  <a:pt x="1095225" y="1100713"/>
                </a:lnTo>
                <a:lnTo>
                  <a:pt x="0" y="11007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0944299" y="2170803"/>
            <a:ext cx="1214563" cy="788362"/>
          </a:xfrm>
          <a:custGeom>
            <a:avLst/>
            <a:gdLst/>
            <a:ahLst/>
            <a:cxnLst/>
            <a:rect l="l" t="t" r="r" b="b"/>
            <a:pathLst>
              <a:path w="1214563" h="788362">
                <a:moveTo>
                  <a:pt x="0" y="0"/>
                </a:moveTo>
                <a:lnTo>
                  <a:pt x="1214563" y="0"/>
                </a:lnTo>
                <a:lnTo>
                  <a:pt x="1214563" y="788362"/>
                </a:lnTo>
                <a:lnTo>
                  <a:pt x="0" y="7883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TextBox 14"/>
          <p:cNvSpPr txBox="1"/>
          <p:nvPr/>
        </p:nvSpPr>
        <p:spPr>
          <a:xfrm>
            <a:off x="739631" y="1708971"/>
            <a:ext cx="3537204" cy="1673925"/>
          </a:xfrm>
          <a:prstGeom prst="rect">
            <a:avLst/>
          </a:prstGeom>
        </p:spPr>
        <p:txBody>
          <a:bodyPr lIns="0" tIns="0" rIns="0" bIns="0" rtlCol="0" anchor="t">
            <a:spAutoFit/>
          </a:bodyPr>
          <a:lstStyle/>
          <a:p>
            <a:pPr algn="just">
              <a:lnSpc>
                <a:spcPts val="2665"/>
              </a:lnSpc>
            </a:pPr>
            <a:r>
              <a:rPr lang="en-US" sz="1904">
                <a:solidFill>
                  <a:srgbClr val="BE1931"/>
                </a:solidFill>
                <a:latin typeface="Open Sans Bold"/>
              </a:rPr>
              <a:t>домінування угод сторін про юрисдикцію розгляду майнових спорів боржника над принципом концентрації</a:t>
            </a:r>
          </a:p>
        </p:txBody>
      </p:sp>
      <p:sp>
        <p:nvSpPr>
          <p:cNvPr id="15" name="TextBox 15"/>
          <p:cNvSpPr txBox="1"/>
          <p:nvPr/>
        </p:nvSpPr>
        <p:spPr>
          <a:xfrm>
            <a:off x="5927832" y="1947287"/>
            <a:ext cx="5016467" cy="1093629"/>
          </a:xfrm>
          <a:prstGeom prst="rect">
            <a:avLst/>
          </a:prstGeom>
        </p:spPr>
        <p:txBody>
          <a:bodyPr lIns="0" tIns="0" rIns="0" bIns="0" rtlCol="0" anchor="t">
            <a:spAutoFit/>
          </a:bodyPr>
          <a:lstStyle/>
          <a:p>
            <a:pPr algn="ctr">
              <a:lnSpc>
                <a:spcPts val="2949"/>
              </a:lnSpc>
            </a:pPr>
            <a:r>
              <a:rPr lang="en-US" sz="2106">
                <a:solidFill>
                  <a:srgbClr val="244C76"/>
                </a:solidFill>
                <a:latin typeface="Open Sans Bold"/>
              </a:rPr>
              <a:t>телеологічне та аксіологічне тлумачення КУзПБ в редакції Закону №2971-IX від 20.03.2023 </a:t>
            </a:r>
          </a:p>
        </p:txBody>
      </p:sp>
      <p:sp>
        <p:nvSpPr>
          <p:cNvPr id="16" name="TextBox 16"/>
          <p:cNvSpPr txBox="1"/>
          <p:nvPr/>
        </p:nvSpPr>
        <p:spPr>
          <a:xfrm>
            <a:off x="12236933" y="971550"/>
            <a:ext cx="5022367" cy="3181350"/>
          </a:xfrm>
          <a:prstGeom prst="rect">
            <a:avLst/>
          </a:prstGeom>
        </p:spPr>
        <p:txBody>
          <a:bodyPr lIns="0" tIns="0" rIns="0" bIns="0" rtlCol="0" anchor="t">
            <a:spAutoFit/>
          </a:bodyPr>
          <a:lstStyle/>
          <a:p>
            <a:pPr algn="ctr">
              <a:lnSpc>
                <a:spcPts val="4200"/>
              </a:lnSpc>
            </a:pPr>
            <a:r>
              <a:rPr lang="en-US" sz="3000">
                <a:solidFill>
                  <a:srgbClr val="000000"/>
                </a:solidFill>
                <a:latin typeface="Open Sans Bold"/>
              </a:rPr>
              <a:t>домінування принципу концентрації над угодами сторін про юрисдикцію розгляду майнових спорів боржника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EB1DB"/>
        </a:solidFill>
        <a:effectLst/>
      </p:bgPr>
    </p:bg>
    <p:spTree>
      <p:nvGrpSpPr>
        <p:cNvPr id="1" name=""/>
        <p:cNvGrpSpPr/>
        <p:nvPr/>
      </p:nvGrpSpPr>
      <p:grpSpPr>
        <a:xfrm>
          <a:off x="0" y="0"/>
          <a:ext cx="0" cy="0"/>
          <a:chOff x="0" y="0"/>
          <a:chExt cx="0" cy="0"/>
        </a:xfrm>
      </p:grpSpPr>
      <p:grpSp>
        <p:nvGrpSpPr>
          <p:cNvPr id="2" name="Group 2"/>
          <p:cNvGrpSpPr/>
          <p:nvPr/>
        </p:nvGrpSpPr>
        <p:grpSpPr>
          <a:xfrm>
            <a:off x="12634754" y="-1856759"/>
            <a:ext cx="14349450" cy="14349450"/>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BEFF4"/>
            </a:solidFill>
          </p:spPr>
        </p:sp>
      </p:grpSp>
      <p:sp>
        <p:nvSpPr>
          <p:cNvPr id="4" name="Freeform 4"/>
          <p:cNvSpPr/>
          <p:nvPr/>
        </p:nvSpPr>
        <p:spPr>
          <a:xfrm>
            <a:off x="670034" y="713407"/>
            <a:ext cx="1638178" cy="2044528"/>
          </a:xfrm>
          <a:custGeom>
            <a:avLst/>
            <a:gdLst/>
            <a:ahLst/>
            <a:cxnLst/>
            <a:rect l="l" t="t" r="r" b="b"/>
            <a:pathLst>
              <a:path w="1638178" h="2044528">
                <a:moveTo>
                  <a:pt x="0" y="0"/>
                </a:moveTo>
                <a:lnTo>
                  <a:pt x="1638178" y="0"/>
                </a:lnTo>
                <a:lnTo>
                  <a:pt x="1638178" y="2044527"/>
                </a:lnTo>
                <a:lnTo>
                  <a:pt x="0" y="2044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2946015" y="675307"/>
            <a:ext cx="15026675" cy="1961114"/>
          </a:xfrm>
          <a:prstGeom prst="rect">
            <a:avLst/>
          </a:prstGeom>
        </p:spPr>
        <p:txBody>
          <a:bodyPr lIns="0" tIns="0" rIns="0" bIns="0" rtlCol="0" anchor="t">
            <a:spAutoFit/>
          </a:bodyPr>
          <a:lstStyle/>
          <a:p>
            <a:pPr algn="just">
              <a:lnSpc>
                <a:spcPts val="3079"/>
              </a:lnSpc>
            </a:pPr>
            <a:r>
              <a:rPr lang="en-US" sz="2199" dirty="0" err="1">
                <a:solidFill>
                  <a:srgbClr val="000000"/>
                </a:solidFill>
                <a:latin typeface="Open Sans Bold Italics"/>
              </a:rPr>
              <a:t>закладена</a:t>
            </a:r>
            <a:r>
              <a:rPr lang="en-US" sz="2199" dirty="0">
                <a:solidFill>
                  <a:srgbClr val="000000"/>
                </a:solidFill>
                <a:latin typeface="Open Sans Bold Italics"/>
              </a:rPr>
              <a:t> </a:t>
            </a:r>
            <a:r>
              <a:rPr lang="en-US" sz="2199" dirty="0" err="1">
                <a:solidFill>
                  <a:srgbClr val="000000"/>
                </a:solidFill>
                <a:latin typeface="Open Sans Bold Italics"/>
              </a:rPr>
              <a:t>законодавцем</a:t>
            </a:r>
            <a:r>
              <a:rPr lang="en-US" sz="2199" dirty="0">
                <a:solidFill>
                  <a:srgbClr val="000000"/>
                </a:solidFill>
                <a:latin typeface="Open Sans Bold Italics"/>
              </a:rPr>
              <a:t> </a:t>
            </a:r>
            <a:r>
              <a:rPr lang="en-US" sz="2199" dirty="0" err="1">
                <a:solidFill>
                  <a:srgbClr val="000000"/>
                </a:solidFill>
                <a:latin typeface="Open Sans Bold Italics"/>
              </a:rPr>
              <a:t>у</a:t>
            </a:r>
            <a:r>
              <a:rPr lang="en-US" sz="2199" dirty="0">
                <a:solidFill>
                  <a:srgbClr val="000000"/>
                </a:solidFill>
                <a:latin typeface="Open Sans Bold Italics"/>
              </a:rPr>
              <a:t> ст.7 </a:t>
            </a:r>
            <a:r>
              <a:rPr lang="en-US" sz="2199" dirty="0" err="1">
                <a:solidFill>
                  <a:srgbClr val="000000"/>
                </a:solidFill>
                <a:latin typeface="Open Sans Bold Italics"/>
              </a:rPr>
              <a:t>КУзПБ</a:t>
            </a:r>
            <a:r>
              <a:rPr lang="en-US" sz="2199" dirty="0">
                <a:solidFill>
                  <a:srgbClr val="000000"/>
                </a:solidFill>
                <a:latin typeface="Open Sans Bold Italics"/>
              </a:rPr>
              <a:t> </a:t>
            </a:r>
            <a:r>
              <a:rPr lang="en-US" sz="2199" dirty="0" err="1">
                <a:solidFill>
                  <a:srgbClr val="000000"/>
                </a:solidFill>
                <a:latin typeface="Open Sans Bold Italics"/>
              </a:rPr>
              <a:t>імперативність</a:t>
            </a:r>
            <a:r>
              <a:rPr lang="en-US" sz="2199" dirty="0">
                <a:solidFill>
                  <a:srgbClr val="000000"/>
                </a:solidFill>
                <a:latin typeface="Open Sans Bold Italics"/>
              </a:rPr>
              <a:t> </a:t>
            </a:r>
            <a:r>
              <a:rPr lang="en-US" sz="2199" dirty="0" err="1">
                <a:solidFill>
                  <a:srgbClr val="000000"/>
                </a:solidFill>
                <a:latin typeface="Open Sans Bold Italics"/>
              </a:rPr>
              <a:t>правила</a:t>
            </a:r>
            <a:r>
              <a:rPr lang="en-US" sz="2199" dirty="0">
                <a:solidFill>
                  <a:srgbClr val="000000"/>
                </a:solidFill>
                <a:latin typeface="Open Sans Bold Italics"/>
              </a:rPr>
              <a:t> </a:t>
            </a:r>
            <a:r>
              <a:rPr lang="en-US" sz="2199" dirty="0" err="1">
                <a:solidFill>
                  <a:srgbClr val="000000"/>
                </a:solidFill>
                <a:latin typeface="Open Sans Bold Italics"/>
              </a:rPr>
              <a:t>юрисдикції</a:t>
            </a:r>
            <a:r>
              <a:rPr lang="en-US" sz="2199" dirty="0">
                <a:solidFill>
                  <a:srgbClr val="000000"/>
                </a:solidFill>
                <a:latin typeface="Open Sans Bold Italics"/>
              </a:rPr>
              <a:t> </a:t>
            </a:r>
            <a:r>
              <a:rPr lang="en-US" sz="2199" dirty="0" err="1">
                <a:solidFill>
                  <a:srgbClr val="000000"/>
                </a:solidFill>
                <a:latin typeface="Open Sans Bold Italics"/>
              </a:rPr>
              <a:t>вирішення</a:t>
            </a:r>
            <a:r>
              <a:rPr lang="en-US" sz="2199" dirty="0">
                <a:solidFill>
                  <a:srgbClr val="000000"/>
                </a:solidFill>
                <a:latin typeface="Open Sans Bold Italics"/>
              </a:rPr>
              <a:t> </a:t>
            </a:r>
            <a:r>
              <a:rPr lang="en-US" sz="2199" dirty="0" err="1">
                <a:solidFill>
                  <a:srgbClr val="000000"/>
                </a:solidFill>
                <a:latin typeface="Open Sans Bold Italics"/>
              </a:rPr>
              <a:t>майнових</a:t>
            </a:r>
            <a:r>
              <a:rPr lang="en-US" sz="2199" dirty="0">
                <a:solidFill>
                  <a:srgbClr val="000000"/>
                </a:solidFill>
                <a:latin typeface="Open Sans Bold Italics"/>
              </a:rPr>
              <a:t> </a:t>
            </a:r>
            <a:r>
              <a:rPr lang="en-US" sz="2199" dirty="0" err="1">
                <a:solidFill>
                  <a:srgbClr val="000000"/>
                </a:solidFill>
                <a:latin typeface="Open Sans Bold Italics"/>
              </a:rPr>
              <a:t>спорів</a:t>
            </a:r>
            <a:r>
              <a:rPr lang="en-US" sz="2199" dirty="0">
                <a:solidFill>
                  <a:srgbClr val="000000"/>
                </a:solidFill>
                <a:latin typeface="Open Sans Bold Italics"/>
              </a:rPr>
              <a:t> </a:t>
            </a:r>
            <a:r>
              <a:rPr lang="en-US" sz="2199" dirty="0" err="1">
                <a:solidFill>
                  <a:srgbClr val="000000"/>
                </a:solidFill>
                <a:latin typeface="Open Sans Bold Italics"/>
              </a:rPr>
              <a:t>боржника</a:t>
            </a:r>
            <a:r>
              <a:rPr lang="en-US" sz="2199" dirty="0">
                <a:solidFill>
                  <a:srgbClr val="000000"/>
                </a:solidFill>
                <a:latin typeface="Open Sans Bold Italics"/>
              </a:rPr>
              <a:t>  </a:t>
            </a:r>
            <a:r>
              <a:rPr lang="en-US" sz="2199" dirty="0" err="1">
                <a:solidFill>
                  <a:srgbClr val="000000"/>
                </a:solidFill>
                <a:latin typeface="Open Sans Bold Italics"/>
              </a:rPr>
              <a:t>узгоджується</a:t>
            </a:r>
            <a:r>
              <a:rPr lang="en-US" sz="2199" dirty="0">
                <a:solidFill>
                  <a:srgbClr val="000000"/>
                </a:solidFill>
                <a:latin typeface="Open Sans Bold Italics"/>
              </a:rPr>
              <a:t> </a:t>
            </a:r>
            <a:r>
              <a:rPr lang="en-US" sz="2199" dirty="0" err="1">
                <a:solidFill>
                  <a:srgbClr val="000000"/>
                </a:solidFill>
                <a:latin typeface="Open Sans Bold Italics"/>
              </a:rPr>
              <a:t>із</a:t>
            </a:r>
            <a:r>
              <a:rPr lang="en-US" sz="2199" dirty="0">
                <a:solidFill>
                  <a:srgbClr val="000000"/>
                </a:solidFill>
                <a:latin typeface="Open Sans Bold Italics"/>
              </a:rPr>
              <a:t> п.2 ч.1 ст.22 ГПК, </a:t>
            </a:r>
            <a:r>
              <a:rPr lang="en-US" sz="2199" dirty="0" err="1">
                <a:solidFill>
                  <a:srgbClr val="000000"/>
                </a:solidFill>
                <a:latin typeface="Open Sans Bold Italics"/>
              </a:rPr>
              <a:t>яка</a:t>
            </a:r>
            <a:r>
              <a:rPr lang="en-US" sz="2199" dirty="0">
                <a:solidFill>
                  <a:srgbClr val="000000"/>
                </a:solidFill>
                <a:latin typeface="Open Sans Bold Italics"/>
              </a:rPr>
              <a:t> </a:t>
            </a:r>
            <a:r>
              <a:rPr lang="en-US" sz="2199" dirty="0" err="1">
                <a:solidFill>
                  <a:srgbClr val="000000"/>
                </a:solidFill>
                <a:latin typeface="Open Sans Bold Italics"/>
              </a:rPr>
              <a:t>забороняє</a:t>
            </a:r>
            <a:r>
              <a:rPr lang="en-US" sz="2199" dirty="0">
                <a:solidFill>
                  <a:srgbClr val="000000"/>
                </a:solidFill>
                <a:latin typeface="Open Sans Bold Italics"/>
              </a:rPr>
              <a:t> </a:t>
            </a:r>
            <a:r>
              <a:rPr lang="en-US" sz="2199" dirty="0" err="1">
                <a:solidFill>
                  <a:srgbClr val="000000"/>
                </a:solidFill>
                <a:latin typeface="Open Sans Bold Italics"/>
              </a:rPr>
              <a:t>передачу</a:t>
            </a:r>
            <a:r>
              <a:rPr lang="en-US" sz="2199" dirty="0">
                <a:solidFill>
                  <a:srgbClr val="000000"/>
                </a:solidFill>
                <a:latin typeface="Open Sans Bold Italics"/>
              </a:rPr>
              <a:t> </a:t>
            </a:r>
            <a:r>
              <a:rPr lang="en-US" sz="2199" dirty="0" err="1">
                <a:solidFill>
                  <a:srgbClr val="000000"/>
                </a:solidFill>
                <a:latin typeface="Open Sans Bold Italics"/>
              </a:rPr>
              <a:t>на</a:t>
            </a:r>
            <a:r>
              <a:rPr lang="en-US" sz="2199" dirty="0">
                <a:solidFill>
                  <a:srgbClr val="000000"/>
                </a:solidFill>
                <a:latin typeface="Open Sans Bold Italics"/>
              </a:rPr>
              <a:t> </a:t>
            </a:r>
            <a:r>
              <a:rPr lang="en-US" sz="2199" dirty="0" err="1">
                <a:solidFill>
                  <a:srgbClr val="000000"/>
                </a:solidFill>
                <a:latin typeface="Open Sans Bold Italics"/>
              </a:rPr>
              <a:t>вирішення</a:t>
            </a:r>
            <a:r>
              <a:rPr lang="en-US" sz="2199" dirty="0">
                <a:solidFill>
                  <a:srgbClr val="000000"/>
                </a:solidFill>
                <a:latin typeface="Open Sans Bold Italics"/>
              </a:rPr>
              <a:t> </a:t>
            </a:r>
            <a:r>
              <a:rPr lang="en-US" sz="2199" dirty="0" err="1">
                <a:solidFill>
                  <a:srgbClr val="000000"/>
                </a:solidFill>
                <a:latin typeface="Open Sans Bold Italics"/>
              </a:rPr>
              <a:t>третейського</a:t>
            </a:r>
            <a:r>
              <a:rPr lang="en-US" sz="2199" dirty="0">
                <a:solidFill>
                  <a:srgbClr val="000000"/>
                </a:solidFill>
                <a:latin typeface="Open Sans Bold Italics"/>
              </a:rPr>
              <a:t> </a:t>
            </a:r>
            <a:r>
              <a:rPr lang="en-US" sz="2199" dirty="0" err="1">
                <a:solidFill>
                  <a:srgbClr val="000000"/>
                </a:solidFill>
                <a:latin typeface="Open Sans Bold Italics"/>
              </a:rPr>
              <a:t>суду</a:t>
            </a:r>
            <a:r>
              <a:rPr lang="en-US" sz="2199" dirty="0">
                <a:solidFill>
                  <a:srgbClr val="000000"/>
                </a:solidFill>
                <a:latin typeface="Open Sans Bold Italics"/>
              </a:rPr>
              <a:t> </a:t>
            </a:r>
            <a:r>
              <a:rPr lang="en-US" sz="2199" dirty="0" err="1">
                <a:solidFill>
                  <a:srgbClr val="000000"/>
                </a:solidFill>
                <a:latin typeface="Open Sans Bold Italics"/>
              </a:rPr>
              <a:t>або</a:t>
            </a:r>
            <a:r>
              <a:rPr lang="en-US" sz="2199" dirty="0">
                <a:solidFill>
                  <a:srgbClr val="000000"/>
                </a:solidFill>
                <a:latin typeface="Open Sans Bold Italics"/>
              </a:rPr>
              <a:t> </a:t>
            </a:r>
            <a:r>
              <a:rPr lang="en-US" sz="2199" dirty="0" err="1">
                <a:solidFill>
                  <a:srgbClr val="000000"/>
                </a:solidFill>
                <a:latin typeface="Open Sans Bold Italics"/>
              </a:rPr>
              <a:t>міжнародного</a:t>
            </a:r>
            <a:r>
              <a:rPr lang="en-US" sz="2199" dirty="0">
                <a:solidFill>
                  <a:srgbClr val="000000"/>
                </a:solidFill>
                <a:latin typeface="Open Sans Bold Italics"/>
              </a:rPr>
              <a:t> </a:t>
            </a:r>
            <a:r>
              <a:rPr lang="en-US" sz="2199" dirty="0" err="1">
                <a:solidFill>
                  <a:srgbClr val="000000"/>
                </a:solidFill>
                <a:latin typeface="Open Sans Bold Italics"/>
              </a:rPr>
              <a:t>комерційного</a:t>
            </a:r>
            <a:r>
              <a:rPr lang="en-US" sz="2199" dirty="0">
                <a:solidFill>
                  <a:srgbClr val="000000"/>
                </a:solidFill>
                <a:latin typeface="Open Sans Bold Italics"/>
              </a:rPr>
              <a:t> </a:t>
            </a:r>
            <a:r>
              <a:rPr lang="en-US" sz="2199" dirty="0" err="1">
                <a:solidFill>
                  <a:srgbClr val="000000"/>
                </a:solidFill>
                <a:latin typeface="Open Sans Bold Italics"/>
              </a:rPr>
              <a:t>арбітражу</a:t>
            </a:r>
            <a:r>
              <a:rPr lang="en-US" sz="2199" dirty="0">
                <a:solidFill>
                  <a:srgbClr val="000000"/>
                </a:solidFill>
                <a:latin typeface="Open Sans Bold Italics"/>
              </a:rPr>
              <a:t> </a:t>
            </a:r>
            <a:r>
              <a:rPr lang="en-US" sz="2199" dirty="0" err="1">
                <a:solidFill>
                  <a:srgbClr val="000000"/>
                </a:solidFill>
                <a:latin typeface="Open Sans Bold Italics"/>
              </a:rPr>
              <a:t>спорів</a:t>
            </a:r>
            <a:r>
              <a:rPr lang="en-US" sz="2199" dirty="0">
                <a:solidFill>
                  <a:srgbClr val="000000"/>
                </a:solidFill>
                <a:latin typeface="Open Sans Bold Italics"/>
              </a:rPr>
              <a:t>, </a:t>
            </a:r>
            <a:r>
              <a:rPr lang="en-US" sz="2199" dirty="0" err="1">
                <a:solidFill>
                  <a:srgbClr val="000000"/>
                </a:solidFill>
                <a:latin typeface="Open Sans Bold Italics"/>
              </a:rPr>
              <a:t>передбачених</a:t>
            </a:r>
            <a:r>
              <a:rPr lang="en-US" sz="2199" dirty="0">
                <a:solidFill>
                  <a:srgbClr val="000000"/>
                </a:solidFill>
                <a:latin typeface="Open Sans Bold Italics"/>
              </a:rPr>
              <a:t> </a:t>
            </a:r>
            <a:r>
              <a:rPr lang="en-US" sz="2199" dirty="0" err="1">
                <a:solidFill>
                  <a:srgbClr val="000000"/>
                </a:solidFill>
                <a:latin typeface="Open Sans Bold Italics"/>
              </a:rPr>
              <a:t>у</a:t>
            </a:r>
            <a:r>
              <a:rPr lang="en-US" sz="2199" dirty="0">
                <a:solidFill>
                  <a:srgbClr val="000000"/>
                </a:solidFill>
                <a:latin typeface="Open Sans Bold Italics"/>
              </a:rPr>
              <a:t> </a:t>
            </a:r>
            <a:r>
              <a:rPr lang="en-US" sz="2199" dirty="0" err="1">
                <a:solidFill>
                  <a:srgbClr val="000000"/>
                </a:solidFill>
                <a:latin typeface="Open Sans Bold Italics"/>
              </a:rPr>
              <a:t>тому</a:t>
            </a:r>
            <a:r>
              <a:rPr lang="en-US" sz="2199" dirty="0">
                <a:solidFill>
                  <a:srgbClr val="000000"/>
                </a:solidFill>
                <a:latin typeface="Open Sans Bold Italics"/>
              </a:rPr>
              <a:t> </a:t>
            </a:r>
            <a:r>
              <a:rPr lang="en-US" sz="2199" dirty="0" err="1">
                <a:solidFill>
                  <a:srgbClr val="000000"/>
                </a:solidFill>
                <a:latin typeface="Open Sans Bold Italics"/>
              </a:rPr>
              <a:t>числі</a:t>
            </a:r>
            <a:r>
              <a:rPr lang="en-US" sz="2199" dirty="0">
                <a:solidFill>
                  <a:srgbClr val="000000"/>
                </a:solidFill>
                <a:latin typeface="Open Sans Bold Italics"/>
              </a:rPr>
              <a:t> </a:t>
            </a:r>
            <a:r>
              <a:rPr lang="en-US" sz="2199" dirty="0" err="1">
                <a:solidFill>
                  <a:srgbClr val="000000"/>
                </a:solidFill>
                <a:latin typeface="Open Sans Bold Italics"/>
              </a:rPr>
              <a:t>і</a:t>
            </a:r>
            <a:r>
              <a:rPr lang="en-US" sz="2199" dirty="0">
                <a:solidFill>
                  <a:srgbClr val="000000"/>
                </a:solidFill>
                <a:latin typeface="Open Sans Bold Italics"/>
              </a:rPr>
              <a:t> п.8 ч.1 ст.20 ГПК – </a:t>
            </a:r>
            <a:r>
              <a:rPr lang="en-US" sz="2199" dirty="0" err="1">
                <a:solidFill>
                  <a:srgbClr val="000000"/>
                </a:solidFill>
                <a:latin typeface="Open Sans Bold Italics"/>
              </a:rPr>
              <a:t>а</a:t>
            </a:r>
            <a:r>
              <a:rPr lang="en-US" sz="2199" dirty="0">
                <a:solidFill>
                  <a:srgbClr val="000000"/>
                </a:solidFill>
                <a:latin typeface="Open Sans Bold Italics"/>
              </a:rPr>
              <a:t> </a:t>
            </a:r>
            <a:r>
              <a:rPr lang="en-US" sz="2199" dirty="0" err="1">
                <a:solidFill>
                  <a:srgbClr val="000000"/>
                </a:solidFill>
                <a:latin typeface="Open Sans Bold Italics"/>
              </a:rPr>
              <a:t>це</a:t>
            </a:r>
            <a:r>
              <a:rPr lang="en-US" sz="2199" dirty="0">
                <a:solidFill>
                  <a:srgbClr val="000000"/>
                </a:solidFill>
                <a:latin typeface="Open Sans Bold Italics"/>
              </a:rPr>
              <a:t> </a:t>
            </a:r>
            <a:r>
              <a:rPr lang="en-US" sz="2199" dirty="0" err="1">
                <a:solidFill>
                  <a:srgbClr val="000000"/>
                </a:solidFill>
                <a:latin typeface="Open Sans Bold Italics"/>
              </a:rPr>
              <a:t>не</a:t>
            </a:r>
            <a:r>
              <a:rPr lang="en-US" sz="2199" dirty="0">
                <a:solidFill>
                  <a:srgbClr val="000000"/>
                </a:solidFill>
                <a:latin typeface="Open Sans Bold Italics"/>
              </a:rPr>
              <a:t> </a:t>
            </a:r>
            <a:r>
              <a:rPr lang="en-US" sz="2199" dirty="0" err="1">
                <a:solidFill>
                  <a:srgbClr val="000000"/>
                </a:solidFill>
                <a:latin typeface="Open Sans Bold Italics"/>
              </a:rPr>
              <a:t>тільки</a:t>
            </a:r>
            <a:r>
              <a:rPr lang="en-US" sz="2199" dirty="0">
                <a:solidFill>
                  <a:srgbClr val="000000"/>
                </a:solidFill>
                <a:latin typeface="Open Sans Bold Italics"/>
              </a:rPr>
              <a:t> </a:t>
            </a:r>
            <a:r>
              <a:rPr lang="en-US" sz="2199" dirty="0" err="1">
                <a:solidFill>
                  <a:srgbClr val="000000"/>
                </a:solidFill>
                <a:latin typeface="Open Sans Bold Italics"/>
              </a:rPr>
              <a:t>справи</a:t>
            </a:r>
            <a:r>
              <a:rPr lang="en-US" sz="2199" dirty="0">
                <a:solidFill>
                  <a:srgbClr val="000000"/>
                </a:solidFill>
                <a:latin typeface="Open Sans Bold Italics"/>
              </a:rPr>
              <a:t> </a:t>
            </a:r>
            <a:r>
              <a:rPr lang="en-US" sz="2199" dirty="0" err="1">
                <a:solidFill>
                  <a:srgbClr val="000000"/>
                </a:solidFill>
                <a:latin typeface="Open Sans Bold Italics"/>
              </a:rPr>
              <a:t>про</a:t>
            </a:r>
            <a:r>
              <a:rPr lang="en-US" sz="2199" dirty="0">
                <a:solidFill>
                  <a:srgbClr val="000000"/>
                </a:solidFill>
                <a:latin typeface="Open Sans Bold Italics"/>
              </a:rPr>
              <a:t> </a:t>
            </a:r>
            <a:r>
              <a:rPr lang="en-US" sz="2199" dirty="0" err="1">
                <a:solidFill>
                  <a:srgbClr val="000000"/>
                </a:solidFill>
                <a:latin typeface="Open Sans Bold Italics"/>
              </a:rPr>
              <a:t>банкрутство</a:t>
            </a:r>
            <a:r>
              <a:rPr lang="en-US" sz="2199" dirty="0">
                <a:solidFill>
                  <a:srgbClr val="000000"/>
                </a:solidFill>
                <a:latin typeface="Open Sans Bold Italics"/>
              </a:rPr>
              <a:t>, </a:t>
            </a:r>
            <a:r>
              <a:rPr lang="en-US" sz="2199" dirty="0" err="1">
                <a:solidFill>
                  <a:srgbClr val="000000"/>
                </a:solidFill>
                <a:latin typeface="Open Sans Bold Italics"/>
              </a:rPr>
              <a:t>але</a:t>
            </a:r>
            <a:r>
              <a:rPr lang="en-US" sz="2199" dirty="0">
                <a:solidFill>
                  <a:srgbClr val="000000"/>
                </a:solidFill>
                <a:latin typeface="Open Sans Bold Italics"/>
              </a:rPr>
              <a:t> </a:t>
            </a:r>
            <a:r>
              <a:rPr lang="en-US" sz="2199" dirty="0" err="1">
                <a:solidFill>
                  <a:srgbClr val="000000"/>
                </a:solidFill>
                <a:latin typeface="Open Sans Bold Italics"/>
              </a:rPr>
              <a:t>й</a:t>
            </a:r>
            <a:r>
              <a:rPr lang="en-US" sz="2199" dirty="0">
                <a:solidFill>
                  <a:srgbClr val="000000"/>
                </a:solidFill>
                <a:latin typeface="Open Sans Bold Italics"/>
              </a:rPr>
              <a:t> </a:t>
            </a:r>
            <a:r>
              <a:rPr lang="en-US" sz="2199" dirty="0" err="1">
                <a:solidFill>
                  <a:srgbClr val="000000"/>
                </a:solidFill>
                <a:latin typeface="Open Sans Bold Italics"/>
              </a:rPr>
              <a:t>справи</a:t>
            </a:r>
            <a:r>
              <a:rPr lang="en-US" sz="2199" dirty="0">
                <a:solidFill>
                  <a:srgbClr val="000000"/>
                </a:solidFill>
                <a:latin typeface="Open Sans Bold Italics"/>
              </a:rPr>
              <a:t> </a:t>
            </a:r>
            <a:r>
              <a:rPr lang="en-US" sz="2199" dirty="0" err="1">
                <a:solidFill>
                  <a:srgbClr val="000000"/>
                </a:solidFill>
                <a:latin typeface="Open Sans Bold Italics"/>
              </a:rPr>
              <a:t>позовного</a:t>
            </a:r>
            <a:r>
              <a:rPr lang="en-US" sz="2199" dirty="0">
                <a:solidFill>
                  <a:srgbClr val="000000"/>
                </a:solidFill>
                <a:latin typeface="Open Sans Bold Italics"/>
              </a:rPr>
              <a:t> </a:t>
            </a:r>
            <a:r>
              <a:rPr lang="en-US" sz="2199" dirty="0" err="1">
                <a:solidFill>
                  <a:srgbClr val="000000"/>
                </a:solidFill>
                <a:latin typeface="Open Sans Bold Italics"/>
              </a:rPr>
              <a:t>провадження</a:t>
            </a:r>
            <a:r>
              <a:rPr lang="en-US" sz="2199" dirty="0">
                <a:solidFill>
                  <a:srgbClr val="000000"/>
                </a:solidFill>
                <a:latin typeface="Open Sans Bold Italics"/>
              </a:rPr>
              <a:t>, </a:t>
            </a:r>
            <a:r>
              <a:rPr lang="en-US" sz="2199" dirty="0" err="1">
                <a:solidFill>
                  <a:srgbClr val="000000"/>
                </a:solidFill>
                <a:latin typeface="Open Sans Bold Italics"/>
              </a:rPr>
              <a:t>які</a:t>
            </a:r>
            <a:r>
              <a:rPr lang="en-US" sz="2199" dirty="0">
                <a:solidFill>
                  <a:srgbClr val="000000"/>
                </a:solidFill>
                <a:latin typeface="Open Sans Bold Italics"/>
              </a:rPr>
              <a:t> </a:t>
            </a:r>
            <a:r>
              <a:rPr lang="en-US" sz="2199" dirty="0" err="1">
                <a:solidFill>
                  <a:srgbClr val="000000"/>
                </a:solidFill>
                <a:latin typeface="Open Sans Bold Italics"/>
              </a:rPr>
              <a:t>у</a:t>
            </a:r>
            <a:r>
              <a:rPr lang="en-US" sz="2199" dirty="0">
                <a:solidFill>
                  <a:srgbClr val="000000"/>
                </a:solidFill>
                <a:latin typeface="Open Sans Bold Italics"/>
              </a:rPr>
              <a:t> </a:t>
            </a:r>
            <a:r>
              <a:rPr lang="en-US" sz="2199" dirty="0" err="1">
                <a:solidFill>
                  <a:srgbClr val="000000"/>
                </a:solidFill>
                <a:latin typeface="Open Sans Bold Italics"/>
              </a:rPr>
              <a:t>порядку</a:t>
            </a:r>
            <a:r>
              <a:rPr lang="en-US" sz="2199" dirty="0">
                <a:solidFill>
                  <a:srgbClr val="000000"/>
                </a:solidFill>
                <a:latin typeface="Open Sans Bold Italics"/>
              </a:rPr>
              <a:t> </a:t>
            </a:r>
            <a:r>
              <a:rPr lang="en-US" sz="2199" dirty="0" err="1">
                <a:solidFill>
                  <a:srgbClr val="000000"/>
                </a:solidFill>
                <a:latin typeface="Open Sans Bold Italics"/>
              </a:rPr>
              <a:t>концентрації</a:t>
            </a:r>
            <a:r>
              <a:rPr lang="en-US" sz="2199" dirty="0">
                <a:solidFill>
                  <a:srgbClr val="000000"/>
                </a:solidFill>
                <a:latin typeface="Open Sans Bold Italics"/>
              </a:rPr>
              <a:t> </a:t>
            </a:r>
            <a:r>
              <a:rPr lang="en-US" sz="2199" dirty="0" err="1">
                <a:solidFill>
                  <a:srgbClr val="000000"/>
                </a:solidFill>
                <a:latin typeface="Open Sans Bold Italics"/>
              </a:rPr>
              <a:t>вирішуються</a:t>
            </a:r>
            <a:r>
              <a:rPr lang="en-US" sz="2199" dirty="0">
                <a:solidFill>
                  <a:srgbClr val="000000"/>
                </a:solidFill>
                <a:latin typeface="Open Sans Bold Italics"/>
              </a:rPr>
              <a:t> </a:t>
            </a:r>
            <a:r>
              <a:rPr lang="en-US" sz="2199" dirty="0" err="1">
                <a:solidFill>
                  <a:srgbClr val="000000"/>
                </a:solidFill>
                <a:latin typeface="Open Sans Bold Italics"/>
              </a:rPr>
              <a:t>саме</a:t>
            </a:r>
            <a:r>
              <a:rPr lang="en-US" sz="2199" dirty="0">
                <a:solidFill>
                  <a:srgbClr val="000000"/>
                </a:solidFill>
                <a:latin typeface="Open Sans Bold Italics"/>
              </a:rPr>
              <a:t> </a:t>
            </a:r>
            <a:r>
              <a:rPr lang="en-US" sz="2199" dirty="0" err="1">
                <a:solidFill>
                  <a:srgbClr val="000000"/>
                </a:solidFill>
                <a:latin typeface="Open Sans Bold Italics"/>
              </a:rPr>
              <a:t>судом</a:t>
            </a:r>
            <a:r>
              <a:rPr lang="en-US" sz="2199" dirty="0">
                <a:solidFill>
                  <a:srgbClr val="000000"/>
                </a:solidFill>
                <a:latin typeface="Open Sans Bold Italics"/>
              </a:rPr>
              <a:t>, </a:t>
            </a:r>
            <a:r>
              <a:rPr lang="en-US" sz="2199" dirty="0" err="1">
                <a:solidFill>
                  <a:srgbClr val="000000"/>
                </a:solidFill>
                <a:latin typeface="Open Sans Bold Italics"/>
              </a:rPr>
              <a:t>у</a:t>
            </a:r>
            <a:r>
              <a:rPr lang="en-US" sz="2199" dirty="0">
                <a:solidFill>
                  <a:srgbClr val="000000"/>
                </a:solidFill>
                <a:latin typeface="Open Sans Bold Italics"/>
              </a:rPr>
              <a:t> </a:t>
            </a:r>
            <a:r>
              <a:rPr lang="en-US" sz="2199" dirty="0" err="1">
                <a:solidFill>
                  <a:srgbClr val="000000"/>
                </a:solidFill>
                <a:latin typeface="Open Sans Bold Italics"/>
              </a:rPr>
              <a:t>провадженні</a:t>
            </a:r>
            <a:r>
              <a:rPr lang="en-US" sz="2199" dirty="0">
                <a:solidFill>
                  <a:srgbClr val="000000"/>
                </a:solidFill>
                <a:latin typeface="Open Sans Bold Italics"/>
              </a:rPr>
              <a:t> </a:t>
            </a:r>
            <a:r>
              <a:rPr lang="en-US" sz="2199" dirty="0" err="1">
                <a:solidFill>
                  <a:srgbClr val="000000"/>
                </a:solidFill>
                <a:latin typeface="Open Sans Bold Italics"/>
              </a:rPr>
              <a:t>якого</a:t>
            </a:r>
            <a:r>
              <a:rPr lang="en-US" sz="2199" dirty="0">
                <a:solidFill>
                  <a:srgbClr val="000000"/>
                </a:solidFill>
                <a:latin typeface="Open Sans Bold Italics"/>
              </a:rPr>
              <a:t> </a:t>
            </a:r>
            <a:r>
              <a:rPr lang="en-US" sz="2199" dirty="0" err="1">
                <a:solidFill>
                  <a:srgbClr val="000000"/>
                </a:solidFill>
                <a:latin typeface="Open Sans Bold Italics"/>
              </a:rPr>
              <a:t>перебуває</a:t>
            </a:r>
            <a:r>
              <a:rPr lang="en-US" sz="2199" dirty="0">
                <a:solidFill>
                  <a:srgbClr val="000000"/>
                </a:solidFill>
                <a:latin typeface="Open Sans Bold Italics"/>
              </a:rPr>
              <a:t> </a:t>
            </a:r>
            <a:r>
              <a:rPr lang="en-US" sz="2199" dirty="0" err="1">
                <a:solidFill>
                  <a:srgbClr val="000000"/>
                </a:solidFill>
                <a:latin typeface="Open Sans Bold Italics"/>
              </a:rPr>
              <a:t>справа</a:t>
            </a:r>
            <a:r>
              <a:rPr lang="en-US" sz="2199" dirty="0">
                <a:solidFill>
                  <a:srgbClr val="000000"/>
                </a:solidFill>
                <a:latin typeface="Open Sans Bold Italics"/>
              </a:rPr>
              <a:t> </a:t>
            </a:r>
            <a:r>
              <a:rPr lang="en-US" sz="2199" dirty="0" err="1">
                <a:solidFill>
                  <a:srgbClr val="000000"/>
                </a:solidFill>
                <a:latin typeface="Open Sans Bold Italics"/>
              </a:rPr>
              <a:t>про</a:t>
            </a:r>
            <a:r>
              <a:rPr lang="en-US" sz="2199" dirty="0">
                <a:solidFill>
                  <a:srgbClr val="000000"/>
                </a:solidFill>
                <a:latin typeface="Open Sans Bold Italics"/>
              </a:rPr>
              <a:t> </a:t>
            </a:r>
            <a:r>
              <a:rPr lang="en-US" sz="2199" dirty="0" err="1">
                <a:solidFill>
                  <a:srgbClr val="000000"/>
                </a:solidFill>
                <a:latin typeface="Open Sans Bold Italics"/>
              </a:rPr>
              <a:t>банкрутство</a:t>
            </a:r>
            <a:r>
              <a:rPr lang="en-US" sz="2199" dirty="0">
                <a:solidFill>
                  <a:srgbClr val="000000"/>
                </a:solidFill>
                <a:latin typeface="Open Sans Bold Italics"/>
              </a:rPr>
              <a:t> </a:t>
            </a:r>
            <a:r>
              <a:rPr lang="en-US" sz="2199" dirty="0" err="1">
                <a:solidFill>
                  <a:srgbClr val="000000"/>
                </a:solidFill>
                <a:latin typeface="Open Sans Bold Italics"/>
              </a:rPr>
              <a:t>текст</a:t>
            </a:r>
            <a:endParaRPr lang="en-US" sz="2199" dirty="0">
              <a:solidFill>
                <a:srgbClr val="000000"/>
              </a:solidFill>
              <a:latin typeface="Open Sans Bold Italics"/>
            </a:endParaRPr>
          </a:p>
        </p:txBody>
      </p:sp>
      <p:sp>
        <p:nvSpPr>
          <p:cNvPr id="6" name="Freeform 6"/>
          <p:cNvSpPr/>
          <p:nvPr/>
        </p:nvSpPr>
        <p:spPr>
          <a:xfrm>
            <a:off x="670034" y="3766521"/>
            <a:ext cx="1638178" cy="2044528"/>
          </a:xfrm>
          <a:custGeom>
            <a:avLst/>
            <a:gdLst/>
            <a:ahLst/>
            <a:cxnLst/>
            <a:rect l="l" t="t" r="r" b="b"/>
            <a:pathLst>
              <a:path w="1638178" h="2044528">
                <a:moveTo>
                  <a:pt x="0" y="0"/>
                </a:moveTo>
                <a:lnTo>
                  <a:pt x="1638178" y="0"/>
                </a:lnTo>
                <a:lnTo>
                  <a:pt x="1638178" y="2044527"/>
                </a:lnTo>
                <a:lnTo>
                  <a:pt x="0" y="2044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2946015" y="3477516"/>
            <a:ext cx="15026675" cy="2746586"/>
          </a:xfrm>
          <a:prstGeom prst="rect">
            <a:avLst/>
          </a:prstGeom>
        </p:spPr>
        <p:txBody>
          <a:bodyPr lIns="0" tIns="0" rIns="0" bIns="0" rtlCol="0" anchor="t">
            <a:spAutoFit/>
          </a:bodyPr>
          <a:lstStyle/>
          <a:p>
            <a:pPr algn="just">
              <a:lnSpc>
                <a:spcPts val="3079"/>
              </a:lnSpc>
            </a:pPr>
            <a:r>
              <a:rPr lang="en-US" sz="2199" dirty="0">
                <a:solidFill>
                  <a:srgbClr val="000000"/>
                </a:solidFill>
                <a:latin typeface="Open Sans Bold"/>
              </a:rPr>
              <a:t> ст</a:t>
            </a:r>
            <a:r>
              <a:rPr lang="en-US" sz="2199" dirty="0">
                <a:solidFill>
                  <a:srgbClr val="000000"/>
                </a:solidFill>
                <a:latin typeface="Open Sans Bold Italics"/>
              </a:rPr>
              <a:t>.7 </a:t>
            </a:r>
            <a:r>
              <a:rPr lang="en-US" sz="2199" dirty="0" err="1">
                <a:solidFill>
                  <a:srgbClr val="000000"/>
                </a:solidFill>
                <a:latin typeface="Open Sans Bold Italics"/>
              </a:rPr>
              <a:t>КУзПБ</a:t>
            </a:r>
            <a:r>
              <a:rPr lang="en-US" sz="2199" dirty="0">
                <a:solidFill>
                  <a:srgbClr val="000000"/>
                </a:solidFill>
                <a:latin typeface="Open Sans Bold Italics"/>
              </a:rPr>
              <a:t> </a:t>
            </a:r>
            <a:r>
              <a:rPr lang="en-US" sz="2199" dirty="0" err="1">
                <a:solidFill>
                  <a:srgbClr val="000000"/>
                </a:solidFill>
                <a:latin typeface="Open Sans Bold Italics"/>
              </a:rPr>
              <a:t>не</a:t>
            </a:r>
            <a:r>
              <a:rPr lang="en-US" sz="2199" dirty="0">
                <a:solidFill>
                  <a:srgbClr val="000000"/>
                </a:solidFill>
                <a:latin typeface="Open Sans Bold Italics"/>
              </a:rPr>
              <a:t> </a:t>
            </a:r>
            <a:r>
              <a:rPr lang="en-US" sz="2199" dirty="0" err="1">
                <a:solidFill>
                  <a:srgbClr val="000000"/>
                </a:solidFill>
                <a:latin typeface="Open Sans Bold Italics"/>
              </a:rPr>
              <a:t>містить</a:t>
            </a:r>
            <a:r>
              <a:rPr lang="en-US" sz="2199" dirty="0">
                <a:solidFill>
                  <a:srgbClr val="000000"/>
                </a:solidFill>
                <a:latin typeface="Open Sans Bold Italics"/>
              </a:rPr>
              <a:t> </a:t>
            </a:r>
            <a:r>
              <a:rPr lang="en-US" sz="2199" dirty="0" err="1">
                <a:solidFill>
                  <a:srgbClr val="000000"/>
                </a:solidFill>
                <a:latin typeface="Open Sans Bold Italics"/>
              </a:rPr>
              <a:t>ніяких</a:t>
            </a:r>
            <a:r>
              <a:rPr lang="en-US" sz="2199" dirty="0">
                <a:solidFill>
                  <a:srgbClr val="000000"/>
                </a:solidFill>
                <a:latin typeface="Open Sans Bold Italics"/>
              </a:rPr>
              <a:t> </a:t>
            </a:r>
            <a:r>
              <a:rPr lang="en-US" sz="2199" dirty="0" err="1">
                <a:solidFill>
                  <a:srgbClr val="000000"/>
                </a:solidFill>
                <a:latin typeface="Open Sans Bold Italics"/>
              </a:rPr>
              <a:t>правил</a:t>
            </a:r>
            <a:r>
              <a:rPr lang="en-US" sz="2199" dirty="0">
                <a:solidFill>
                  <a:srgbClr val="000000"/>
                </a:solidFill>
                <a:latin typeface="Open Sans Bold Italics"/>
              </a:rPr>
              <a:t> </a:t>
            </a:r>
            <a:r>
              <a:rPr lang="en-US" sz="2199" dirty="0" err="1">
                <a:solidFill>
                  <a:srgbClr val="000000"/>
                </a:solidFill>
                <a:latin typeface="Open Sans Bold Italics"/>
              </a:rPr>
              <a:t>щодо</a:t>
            </a:r>
            <a:r>
              <a:rPr lang="en-US" sz="2199" dirty="0">
                <a:solidFill>
                  <a:srgbClr val="000000"/>
                </a:solidFill>
                <a:latin typeface="Open Sans Bold Italics"/>
              </a:rPr>
              <a:t> </a:t>
            </a:r>
            <a:r>
              <a:rPr lang="en-US" sz="2199" dirty="0" err="1">
                <a:solidFill>
                  <a:srgbClr val="000000"/>
                </a:solidFill>
                <a:latin typeface="Open Sans Bold Italics"/>
              </a:rPr>
              <a:t>реалізації</a:t>
            </a:r>
            <a:r>
              <a:rPr lang="en-US" sz="2199" dirty="0">
                <a:solidFill>
                  <a:srgbClr val="000000"/>
                </a:solidFill>
                <a:latin typeface="Open Sans Bold Italics"/>
              </a:rPr>
              <a:t> </a:t>
            </a:r>
            <a:r>
              <a:rPr lang="en-US" sz="2199" dirty="0" err="1">
                <a:solidFill>
                  <a:srgbClr val="000000"/>
                </a:solidFill>
                <a:latin typeface="Open Sans Bold Italics"/>
              </a:rPr>
              <a:t>арбітражного</a:t>
            </a:r>
            <a:r>
              <a:rPr lang="en-US" sz="2199" dirty="0">
                <a:solidFill>
                  <a:srgbClr val="000000"/>
                </a:solidFill>
                <a:latin typeface="Open Sans Bold Italics"/>
              </a:rPr>
              <a:t>/</a:t>
            </a:r>
            <a:r>
              <a:rPr lang="en-US" sz="2199" dirty="0" err="1">
                <a:solidFill>
                  <a:srgbClr val="000000"/>
                </a:solidFill>
                <a:latin typeface="Open Sans Bold Italics"/>
              </a:rPr>
              <a:t>третейського</a:t>
            </a:r>
            <a:r>
              <a:rPr lang="en-US" sz="2199" dirty="0">
                <a:solidFill>
                  <a:srgbClr val="000000"/>
                </a:solidFill>
                <a:latin typeface="Open Sans Bold Italics"/>
              </a:rPr>
              <a:t> </a:t>
            </a:r>
            <a:r>
              <a:rPr lang="en-US" sz="2199" dirty="0" err="1">
                <a:solidFill>
                  <a:srgbClr val="000000"/>
                </a:solidFill>
                <a:latin typeface="Open Sans Bold Italics"/>
              </a:rPr>
              <a:t>застереження</a:t>
            </a:r>
            <a:r>
              <a:rPr lang="en-US" sz="2199" dirty="0">
                <a:solidFill>
                  <a:srgbClr val="000000"/>
                </a:solidFill>
                <a:latin typeface="Open Sans Bold Italics"/>
              </a:rPr>
              <a:t>, </a:t>
            </a:r>
            <a:r>
              <a:rPr lang="en-US" sz="2199" dirty="0" err="1">
                <a:solidFill>
                  <a:srgbClr val="000000"/>
                </a:solidFill>
                <a:latin typeface="Open Sans Bold Italics"/>
              </a:rPr>
              <a:t>але</a:t>
            </a:r>
            <a:r>
              <a:rPr lang="en-US" sz="2199" dirty="0">
                <a:solidFill>
                  <a:srgbClr val="000000"/>
                </a:solidFill>
                <a:latin typeface="Open Sans Bold Italics"/>
              </a:rPr>
              <a:t> </a:t>
            </a:r>
            <a:r>
              <a:rPr lang="en-US" sz="2199" dirty="0" err="1">
                <a:solidFill>
                  <a:srgbClr val="000000"/>
                </a:solidFill>
                <a:latin typeface="Open Sans Bold Italics"/>
              </a:rPr>
              <a:t>вона</a:t>
            </a:r>
            <a:r>
              <a:rPr lang="en-US" sz="2199" dirty="0">
                <a:solidFill>
                  <a:srgbClr val="000000"/>
                </a:solidFill>
                <a:latin typeface="Open Sans Bold Italics"/>
              </a:rPr>
              <a:t> </a:t>
            </a:r>
            <a:r>
              <a:rPr lang="en-US" sz="2199" dirty="0" err="1">
                <a:solidFill>
                  <a:srgbClr val="000000"/>
                </a:solidFill>
                <a:latin typeface="Open Sans Bold Italics"/>
              </a:rPr>
              <a:t>містить</a:t>
            </a:r>
            <a:r>
              <a:rPr lang="en-US" sz="2199" dirty="0">
                <a:solidFill>
                  <a:srgbClr val="000000"/>
                </a:solidFill>
                <a:latin typeface="Open Sans Bold Italics"/>
              </a:rPr>
              <a:t> </a:t>
            </a:r>
            <a:r>
              <a:rPr lang="en-US" sz="2199" dirty="0" err="1">
                <a:solidFill>
                  <a:srgbClr val="000000"/>
                </a:solidFill>
                <a:latin typeface="Open Sans Bold Italics"/>
              </a:rPr>
              <a:t>імперативну</a:t>
            </a:r>
            <a:r>
              <a:rPr lang="en-US" sz="2199" dirty="0">
                <a:solidFill>
                  <a:srgbClr val="000000"/>
                </a:solidFill>
                <a:latin typeface="Open Sans Bold Italics"/>
              </a:rPr>
              <a:t> </a:t>
            </a:r>
            <a:r>
              <a:rPr lang="en-US" sz="2199" dirty="0" err="1">
                <a:solidFill>
                  <a:srgbClr val="000000"/>
                </a:solidFill>
                <a:latin typeface="Open Sans Bold Italics"/>
              </a:rPr>
              <a:t>вказівку</a:t>
            </a:r>
            <a:r>
              <a:rPr lang="en-US" sz="2199" dirty="0">
                <a:solidFill>
                  <a:srgbClr val="000000"/>
                </a:solidFill>
                <a:latin typeface="Open Sans Bold Italics"/>
              </a:rPr>
              <a:t> </a:t>
            </a:r>
            <a:r>
              <a:rPr lang="en-US" sz="2199" dirty="0" err="1">
                <a:solidFill>
                  <a:srgbClr val="000000"/>
                </a:solidFill>
                <a:latin typeface="Open Sans Bold Italics"/>
              </a:rPr>
              <a:t>на</a:t>
            </a:r>
            <a:r>
              <a:rPr lang="en-US" sz="2199" dirty="0">
                <a:solidFill>
                  <a:srgbClr val="000000"/>
                </a:solidFill>
                <a:latin typeface="Open Sans Bold Italics"/>
              </a:rPr>
              <a:t> </a:t>
            </a:r>
            <a:r>
              <a:rPr lang="en-US" sz="2199" dirty="0" err="1">
                <a:solidFill>
                  <a:srgbClr val="000000"/>
                </a:solidFill>
                <a:latin typeface="Open Sans Bold Italics"/>
              </a:rPr>
              <a:t>юрисдикцію</a:t>
            </a:r>
            <a:r>
              <a:rPr lang="en-US" sz="2199" dirty="0">
                <a:solidFill>
                  <a:srgbClr val="000000"/>
                </a:solidFill>
                <a:latin typeface="Open Sans Bold Italics"/>
              </a:rPr>
              <a:t> </a:t>
            </a:r>
            <a:r>
              <a:rPr lang="en-US" sz="2199" dirty="0" err="1">
                <a:solidFill>
                  <a:srgbClr val="000000"/>
                </a:solidFill>
                <a:latin typeface="Open Sans Bold Italics"/>
              </a:rPr>
              <a:t>вирішення</a:t>
            </a:r>
            <a:r>
              <a:rPr lang="en-US" sz="2199" dirty="0">
                <a:solidFill>
                  <a:srgbClr val="000000"/>
                </a:solidFill>
                <a:latin typeface="Open Sans Bold Italics"/>
              </a:rPr>
              <a:t> </a:t>
            </a:r>
            <a:r>
              <a:rPr lang="en-US" sz="2199" dirty="0" err="1">
                <a:solidFill>
                  <a:srgbClr val="000000"/>
                </a:solidFill>
                <a:latin typeface="Open Sans Bold Italics"/>
              </a:rPr>
              <a:t>відповідного</a:t>
            </a:r>
            <a:r>
              <a:rPr lang="en-US" sz="2199" dirty="0">
                <a:solidFill>
                  <a:srgbClr val="000000"/>
                </a:solidFill>
                <a:latin typeface="Open Sans Bold Italics"/>
              </a:rPr>
              <a:t> </a:t>
            </a:r>
            <a:r>
              <a:rPr lang="en-US" sz="2199" dirty="0" err="1">
                <a:solidFill>
                  <a:srgbClr val="000000"/>
                </a:solidFill>
                <a:latin typeface="Open Sans Bold Italics"/>
              </a:rPr>
              <a:t>кола</a:t>
            </a:r>
            <a:r>
              <a:rPr lang="en-US" sz="2199" dirty="0">
                <a:solidFill>
                  <a:srgbClr val="000000"/>
                </a:solidFill>
                <a:latin typeface="Open Sans Bold Italics"/>
              </a:rPr>
              <a:t> </a:t>
            </a:r>
            <a:r>
              <a:rPr lang="en-US" sz="2199" dirty="0" err="1">
                <a:solidFill>
                  <a:srgbClr val="000000"/>
                </a:solidFill>
                <a:latin typeface="Open Sans Bold Italics"/>
              </a:rPr>
              <a:t>справ</a:t>
            </a:r>
            <a:r>
              <a:rPr lang="en-US" sz="2199" dirty="0">
                <a:solidFill>
                  <a:srgbClr val="000000"/>
                </a:solidFill>
                <a:latin typeface="Open Sans Bold Italics"/>
              </a:rPr>
              <a:t> </a:t>
            </a:r>
            <a:r>
              <a:rPr lang="en-US" sz="2199" dirty="0" err="1">
                <a:solidFill>
                  <a:srgbClr val="000000"/>
                </a:solidFill>
                <a:latin typeface="Open Sans Bold Italics"/>
              </a:rPr>
              <a:t>за</a:t>
            </a:r>
            <a:r>
              <a:rPr lang="en-US" sz="2199" dirty="0">
                <a:solidFill>
                  <a:srgbClr val="000000"/>
                </a:solidFill>
                <a:latin typeface="Open Sans Bold Italics"/>
              </a:rPr>
              <a:t> </a:t>
            </a:r>
            <a:r>
              <a:rPr lang="en-US" sz="2199" dirty="0" err="1">
                <a:solidFill>
                  <a:srgbClr val="000000"/>
                </a:solidFill>
                <a:latin typeface="Open Sans Bold Italics"/>
              </a:rPr>
              <a:t>участю</a:t>
            </a:r>
            <a:r>
              <a:rPr lang="en-US" sz="2199" dirty="0">
                <a:solidFill>
                  <a:srgbClr val="000000"/>
                </a:solidFill>
                <a:latin typeface="Open Sans Bold Italics"/>
              </a:rPr>
              <a:t> </a:t>
            </a:r>
            <a:r>
              <a:rPr lang="en-US" sz="2199" dirty="0" err="1">
                <a:solidFill>
                  <a:srgbClr val="000000"/>
                </a:solidFill>
                <a:latin typeface="Open Sans Bold Italics"/>
              </a:rPr>
              <a:t>боржника</a:t>
            </a:r>
            <a:r>
              <a:rPr lang="en-US" sz="2199" dirty="0">
                <a:solidFill>
                  <a:srgbClr val="000000"/>
                </a:solidFill>
                <a:latin typeface="Open Sans Bold Italics"/>
              </a:rPr>
              <a:t>, </a:t>
            </a:r>
            <a:r>
              <a:rPr lang="en-US" sz="2199" dirty="0" err="1">
                <a:solidFill>
                  <a:srgbClr val="000000"/>
                </a:solidFill>
                <a:latin typeface="Open Sans Bold Italics"/>
              </a:rPr>
              <a:t>яка</a:t>
            </a:r>
            <a:r>
              <a:rPr lang="en-US" sz="2199" dirty="0">
                <a:solidFill>
                  <a:srgbClr val="000000"/>
                </a:solidFill>
                <a:latin typeface="Open Sans Bold Italics"/>
              </a:rPr>
              <a:t> (</a:t>
            </a:r>
            <a:r>
              <a:rPr lang="en-US" sz="2199" dirty="0" err="1">
                <a:solidFill>
                  <a:srgbClr val="000000"/>
                </a:solidFill>
                <a:latin typeface="Open Sans Bold Italics"/>
              </a:rPr>
              <a:t>вказівка</a:t>
            </a:r>
            <a:r>
              <a:rPr lang="en-US" sz="2199" dirty="0">
                <a:solidFill>
                  <a:srgbClr val="000000"/>
                </a:solidFill>
                <a:latin typeface="Open Sans Bold Italics"/>
              </a:rPr>
              <a:t>) </a:t>
            </a:r>
            <a:r>
              <a:rPr lang="en-US" sz="2199" dirty="0" err="1">
                <a:solidFill>
                  <a:srgbClr val="000000"/>
                </a:solidFill>
                <a:latin typeface="Open Sans Bold Italics"/>
              </a:rPr>
              <a:t>через</a:t>
            </a:r>
            <a:r>
              <a:rPr lang="en-US" sz="2199" dirty="0">
                <a:solidFill>
                  <a:srgbClr val="000000"/>
                </a:solidFill>
                <a:latin typeface="Open Sans Bold Italics"/>
              </a:rPr>
              <a:t> </a:t>
            </a:r>
            <a:r>
              <a:rPr lang="en-US" sz="2199" dirty="0" err="1">
                <a:solidFill>
                  <a:srgbClr val="000000"/>
                </a:solidFill>
                <a:latin typeface="Open Sans Bold Italics"/>
              </a:rPr>
              <a:t>встановлений</a:t>
            </a:r>
            <a:r>
              <a:rPr lang="en-US" sz="2199" dirty="0">
                <a:solidFill>
                  <a:srgbClr val="000000"/>
                </a:solidFill>
                <a:latin typeface="Open Sans Bold Italics"/>
              </a:rPr>
              <a:t> </a:t>
            </a:r>
            <a:r>
              <a:rPr lang="en-US" sz="2199" dirty="0" err="1">
                <a:solidFill>
                  <a:srgbClr val="000000"/>
                </a:solidFill>
                <a:latin typeface="Open Sans Bold Italics"/>
              </a:rPr>
              <a:t>в</a:t>
            </a:r>
            <a:r>
              <a:rPr lang="en-US" sz="2199" dirty="0">
                <a:solidFill>
                  <a:srgbClr val="000000"/>
                </a:solidFill>
                <a:latin typeface="Open Sans Bold Italics"/>
              </a:rPr>
              <a:t> абз.2 ч.1 ст.2 </a:t>
            </a:r>
            <a:r>
              <a:rPr lang="en-US" sz="2199" dirty="0" err="1">
                <a:solidFill>
                  <a:srgbClr val="000000"/>
                </a:solidFill>
                <a:latin typeface="Open Sans Bold Italics"/>
              </a:rPr>
              <a:t>КУзПБ</a:t>
            </a:r>
            <a:r>
              <a:rPr lang="en-US" sz="2199" dirty="0">
                <a:solidFill>
                  <a:srgbClr val="000000"/>
                </a:solidFill>
                <a:latin typeface="Open Sans Bold Italics"/>
              </a:rPr>
              <a:t> </a:t>
            </a:r>
            <a:r>
              <a:rPr lang="en-US" sz="2199" dirty="0" err="1">
                <a:solidFill>
                  <a:srgbClr val="000000"/>
                </a:solidFill>
                <a:latin typeface="Open Sans Bold Italics"/>
              </a:rPr>
              <a:t>пріоритет</a:t>
            </a:r>
            <a:r>
              <a:rPr lang="en-US" sz="2199" dirty="0">
                <a:solidFill>
                  <a:srgbClr val="000000"/>
                </a:solidFill>
                <a:latin typeface="Open Sans Bold Italics"/>
              </a:rPr>
              <a:t> </a:t>
            </a:r>
            <a:r>
              <a:rPr lang="en-US" sz="2199" dirty="0" err="1">
                <a:solidFill>
                  <a:srgbClr val="000000"/>
                </a:solidFill>
                <a:latin typeface="Open Sans Bold Italics"/>
              </a:rPr>
              <a:t>останнього</a:t>
            </a:r>
            <a:r>
              <a:rPr lang="en-US" sz="2199" dirty="0">
                <a:solidFill>
                  <a:srgbClr val="000000"/>
                </a:solidFill>
                <a:latin typeface="Open Sans Bold Italics"/>
              </a:rPr>
              <a:t> </a:t>
            </a:r>
            <a:r>
              <a:rPr lang="en-US" sz="2199" dirty="0" err="1">
                <a:solidFill>
                  <a:srgbClr val="000000"/>
                </a:solidFill>
                <a:latin typeface="Open Sans Bold Italics"/>
              </a:rPr>
              <a:t>у</a:t>
            </a:r>
            <a:r>
              <a:rPr lang="en-US" sz="2199" dirty="0">
                <a:solidFill>
                  <a:srgbClr val="000000"/>
                </a:solidFill>
                <a:latin typeface="Open Sans Bold Italics"/>
              </a:rPr>
              <a:t> </a:t>
            </a:r>
            <a:r>
              <a:rPr lang="en-US" sz="2199" dirty="0" err="1">
                <a:solidFill>
                  <a:srgbClr val="000000"/>
                </a:solidFill>
                <a:latin typeface="Open Sans Bold Italics"/>
              </a:rPr>
              <a:t>відповідній</a:t>
            </a:r>
            <a:r>
              <a:rPr lang="en-US" sz="2199" dirty="0">
                <a:solidFill>
                  <a:srgbClr val="000000"/>
                </a:solidFill>
                <a:latin typeface="Open Sans Bold Italics"/>
              </a:rPr>
              <a:t> </a:t>
            </a:r>
            <a:r>
              <a:rPr lang="en-US" sz="2199" dirty="0" err="1">
                <a:solidFill>
                  <a:srgbClr val="000000"/>
                </a:solidFill>
                <a:latin typeface="Open Sans Bold Italics"/>
              </a:rPr>
              <a:t>сфері</a:t>
            </a:r>
            <a:r>
              <a:rPr lang="en-US" sz="2199" dirty="0">
                <a:solidFill>
                  <a:srgbClr val="000000"/>
                </a:solidFill>
                <a:latin typeface="Open Sans Bold Italics"/>
              </a:rPr>
              <a:t> </a:t>
            </a:r>
            <a:r>
              <a:rPr lang="en-US" sz="2199" dirty="0" err="1">
                <a:solidFill>
                  <a:srgbClr val="000000"/>
                </a:solidFill>
                <a:latin typeface="Open Sans Bold Italics"/>
              </a:rPr>
              <a:t>перед</a:t>
            </a:r>
            <a:r>
              <a:rPr lang="en-US" sz="2199" dirty="0">
                <a:solidFill>
                  <a:srgbClr val="000000"/>
                </a:solidFill>
                <a:latin typeface="Open Sans Bold Italics"/>
              </a:rPr>
              <a:t> </a:t>
            </a:r>
            <a:r>
              <a:rPr lang="en-US" sz="2199" dirty="0" err="1">
                <a:solidFill>
                  <a:srgbClr val="000000"/>
                </a:solidFill>
                <a:latin typeface="Open Sans Bold Italics"/>
              </a:rPr>
              <a:t>іншими</a:t>
            </a:r>
            <a:r>
              <a:rPr lang="en-US" sz="2199" dirty="0">
                <a:solidFill>
                  <a:srgbClr val="000000"/>
                </a:solidFill>
                <a:latin typeface="Open Sans Bold Italics"/>
              </a:rPr>
              <a:t> </a:t>
            </a:r>
            <a:r>
              <a:rPr lang="en-US" sz="2199" dirty="0" err="1">
                <a:solidFill>
                  <a:srgbClr val="000000"/>
                </a:solidFill>
                <a:latin typeface="Open Sans Bold Italics"/>
              </a:rPr>
              <a:t>актами</a:t>
            </a:r>
            <a:r>
              <a:rPr lang="en-US" sz="2199" dirty="0">
                <a:solidFill>
                  <a:srgbClr val="000000"/>
                </a:solidFill>
                <a:latin typeface="Open Sans Bold Italics"/>
              </a:rPr>
              <a:t> </a:t>
            </a:r>
            <a:r>
              <a:rPr lang="en-US" sz="2199" dirty="0" err="1">
                <a:solidFill>
                  <a:srgbClr val="000000"/>
                </a:solidFill>
                <a:latin typeface="Open Sans Bold Italics"/>
              </a:rPr>
              <a:t>законодавства</a:t>
            </a:r>
            <a:r>
              <a:rPr lang="en-US" sz="2199" dirty="0">
                <a:solidFill>
                  <a:srgbClr val="000000"/>
                </a:solidFill>
                <a:latin typeface="Open Sans Bold Italics"/>
              </a:rPr>
              <a:t> </a:t>
            </a:r>
            <a:r>
              <a:rPr lang="en-US" sz="2199" dirty="0" err="1">
                <a:solidFill>
                  <a:srgbClr val="000000"/>
                </a:solidFill>
                <a:latin typeface="Open Sans Bold Italics"/>
              </a:rPr>
              <a:t>дозволяє</a:t>
            </a:r>
            <a:r>
              <a:rPr lang="en-US" sz="2199" dirty="0">
                <a:solidFill>
                  <a:srgbClr val="000000"/>
                </a:solidFill>
                <a:latin typeface="Open Sans Bold Italics"/>
              </a:rPr>
              <a:t> </a:t>
            </a:r>
            <a:r>
              <a:rPr lang="en-US" sz="2199" dirty="0" err="1">
                <a:solidFill>
                  <a:srgbClr val="000000"/>
                </a:solidFill>
                <a:latin typeface="Open Sans Bold Italics"/>
              </a:rPr>
              <a:t>з</a:t>
            </a:r>
            <a:r>
              <a:rPr lang="en-US" sz="2199" dirty="0">
                <a:solidFill>
                  <a:srgbClr val="000000"/>
                </a:solidFill>
                <a:latin typeface="Open Sans Bold Italics"/>
              </a:rPr>
              <a:t> </a:t>
            </a:r>
            <a:r>
              <a:rPr lang="en-US" sz="2199" dirty="0" err="1">
                <a:solidFill>
                  <a:srgbClr val="000000"/>
                </a:solidFill>
                <a:latin typeface="Open Sans Bold Italics"/>
              </a:rPr>
              <a:t>позиції</a:t>
            </a:r>
            <a:r>
              <a:rPr lang="en-US" sz="2199" dirty="0">
                <a:solidFill>
                  <a:srgbClr val="000000"/>
                </a:solidFill>
                <a:latin typeface="Open Sans Bold Italics"/>
              </a:rPr>
              <a:t> «Lex </a:t>
            </a:r>
            <a:r>
              <a:rPr lang="en-US" sz="2199" dirty="0" err="1">
                <a:solidFill>
                  <a:srgbClr val="000000"/>
                </a:solidFill>
                <a:latin typeface="Open Sans Bold Italics"/>
              </a:rPr>
              <a:t>specialis</a:t>
            </a:r>
            <a:r>
              <a:rPr lang="en-US" sz="2199" dirty="0">
                <a:solidFill>
                  <a:srgbClr val="000000"/>
                </a:solidFill>
                <a:latin typeface="Open Sans Bold Italics"/>
              </a:rPr>
              <a:t> </a:t>
            </a:r>
            <a:r>
              <a:rPr lang="en-US" sz="2199" dirty="0" err="1">
                <a:solidFill>
                  <a:srgbClr val="000000"/>
                </a:solidFill>
                <a:latin typeface="Open Sans Bold Italics"/>
              </a:rPr>
              <a:t>derogat</a:t>
            </a:r>
            <a:r>
              <a:rPr lang="en-US" sz="2199" dirty="0">
                <a:solidFill>
                  <a:srgbClr val="000000"/>
                </a:solidFill>
                <a:latin typeface="Open Sans Bold Italics"/>
              </a:rPr>
              <a:t> </a:t>
            </a:r>
            <a:r>
              <a:rPr lang="en-US" sz="2199" dirty="0" err="1">
                <a:solidFill>
                  <a:srgbClr val="000000"/>
                </a:solidFill>
                <a:latin typeface="Open Sans Bold Italics"/>
              </a:rPr>
              <a:t>generali</a:t>
            </a:r>
            <a:r>
              <a:rPr lang="en-US" sz="2199" dirty="0">
                <a:solidFill>
                  <a:srgbClr val="000000"/>
                </a:solidFill>
                <a:latin typeface="Open Sans Bold Italics"/>
              </a:rPr>
              <a:t>» </a:t>
            </a:r>
            <a:r>
              <a:rPr lang="en-US" sz="2199" dirty="0" err="1">
                <a:solidFill>
                  <a:srgbClr val="000000"/>
                </a:solidFill>
                <a:latin typeface="Open Sans Bold Italics"/>
              </a:rPr>
              <a:t>вирішувати</a:t>
            </a:r>
            <a:r>
              <a:rPr lang="en-US" sz="2199" dirty="0">
                <a:solidFill>
                  <a:srgbClr val="000000"/>
                </a:solidFill>
                <a:latin typeface="Open Sans Bold Italics"/>
              </a:rPr>
              <a:t> </a:t>
            </a:r>
            <a:r>
              <a:rPr lang="en-US" sz="2199" dirty="0" err="1">
                <a:solidFill>
                  <a:srgbClr val="000000"/>
                </a:solidFill>
                <a:latin typeface="Open Sans Bold Italics"/>
              </a:rPr>
              <a:t>проблему</a:t>
            </a:r>
            <a:r>
              <a:rPr lang="en-US" sz="2199" dirty="0">
                <a:solidFill>
                  <a:srgbClr val="000000"/>
                </a:solidFill>
                <a:latin typeface="Open Sans Bold Italics"/>
              </a:rPr>
              <a:t> </a:t>
            </a:r>
            <a:r>
              <a:rPr lang="en-US" sz="2199" dirty="0" err="1">
                <a:solidFill>
                  <a:srgbClr val="000000"/>
                </a:solidFill>
                <a:latin typeface="Open Sans Bold Italics"/>
              </a:rPr>
              <a:t>співвідношення</a:t>
            </a:r>
            <a:r>
              <a:rPr lang="en-US" sz="2199" dirty="0">
                <a:solidFill>
                  <a:srgbClr val="000000"/>
                </a:solidFill>
                <a:latin typeface="Open Sans Bold Italics"/>
              </a:rPr>
              <a:t> </a:t>
            </a:r>
            <a:r>
              <a:rPr lang="en-US" sz="2199" dirty="0" err="1">
                <a:solidFill>
                  <a:srgbClr val="000000"/>
                </a:solidFill>
                <a:latin typeface="Open Sans Bold Italics"/>
              </a:rPr>
              <a:t>принципу</a:t>
            </a:r>
            <a:r>
              <a:rPr lang="en-US" sz="2199" dirty="0">
                <a:solidFill>
                  <a:srgbClr val="000000"/>
                </a:solidFill>
                <a:latin typeface="Open Sans Bold Italics"/>
              </a:rPr>
              <a:t> </a:t>
            </a:r>
            <a:r>
              <a:rPr lang="en-US" sz="2199" dirty="0" err="1">
                <a:solidFill>
                  <a:srgbClr val="000000"/>
                </a:solidFill>
                <a:latin typeface="Open Sans Bold Italics"/>
              </a:rPr>
              <a:t>концентрації</a:t>
            </a:r>
            <a:r>
              <a:rPr lang="en-US" sz="2199" dirty="0">
                <a:solidFill>
                  <a:srgbClr val="000000"/>
                </a:solidFill>
                <a:latin typeface="Open Sans Bold Italics"/>
              </a:rPr>
              <a:t> </a:t>
            </a:r>
            <a:r>
              <a:rPr lang="en-US" sz="2199" dirty="0" err="1">
                <a:solidFill>
                  <a:srgbClr val="000000"/>
                </a:solidFill>
                <a:latin typeface="Open Sans Bold Italics"/>
              </a:rPr>
              <a:t>та</a:t>
            </a:r>
            <a:r>
              <a:rPr lang="en-US" sz="2199" dirty="0">
                <a:solidFill>
                  <a:srgbClr val="000000"/>
                </a:solidFill>
                <a:latin typeface="Open Sans Bold Italics"/>
              </a:rPr>
              <a:t> </a:t>
            </a:r>
            <a:r>
              <a:rPr lang="en-US" sz="2199" dirty="0" err="1">
                <a:solidFill>
                  <a:srgbClr val="000000"/>
                </a:solidFill>
                <a:latin typeface="Open Sans Bold Italics"/>
              </a:rPr>
              <a:t>відповідних</a:t>
            </a:r>
            <a:r>
              <a:rPr lang="en-US" sz="2199" dirty="0">
                <a:solidFill>
                  <a:srgbClr val="000000"/>
                </a:solidFill>
                <a:latin typeface="Open Sans Bold Italics"/>
              </a:rPr>
              <a:t> </a:t>
            </a:r>
            <a:r>
              <a:rPr lang="en-US" sz="2199" dirty="0" err="1">
                <a:solidFill>
                  <a:srgbClr val="000000"/>
                </a:solidFill>
                <a:latin typeface="Open Sans Bold Italics"/>
              </a:rPr>
              <a:t>положень</a:t>
            </a:r>
            <a:r>
              <a:rPr lang="en-US" sz="2199" dirty="0">
                <a:solidFill>
                  <a:srgbClr val="000000"/>
                </a:solidFill>
                <a:latin typeface="Open Sans Bold Italics"/>
              </a:rPr>
              <a:t> ЗУ «</a:t>
            </a:r>
            <a:r>
              <a:rPr lang="en-US" sz="2199" dirty="0" err="1">
                <a:solidFill>
                  <a:srgbClr val="000000"/>
                </a:solidFill>
                <a:latin typeface="Open Sans Bold Italics"/>
              </a:rPr>
              <a:t>Про</a:t>
            </a:r>
            <a:r>
              <a:rPr lang="en-US" sz="2199" dirty="0">
                <a:solidFill>
                  <a:srgbClr val="000000"/>
                </a:solidFill>
                <a:latin typeface="Open Sans Bold Italics"/>
              </a:rPr>
              <a:t> </a:t>
            </a:r>
            <a:r>
              <a:rPr lang="en-US" sz="2199" dirty="0" err="1">
                <a:solidFill>
                  <a:srgbClr val="000000"/>
                </a:solidFill>
                <a:latin typeface="Open Sans Bold Italics"/>
              </a:rPr>
              <a:t>міжнародний</a:t>
            </a:r>
            <a:r>
              <a:rPr lang="en-US" sz="2199" dirty="0">
                <a:solidFill>
                  <a:srgbClr val="000000"/>
                </a:solidFill>
                <a:latin typeface="Open Sans Bold Italics"/>
              </a:rPr>
              <a:t> </a:t>
            </a:r>
            <a:r>
              <a:rPr lang="en-US" sz="2199" dirty="0" err="1">
                <a:solidFill>
                  <a:srgbClr val="000000"/>
                </a:solidFill>
                <a:latin typeface="Open Sans Bold Italics"/>
              </a:rPr>
              <a:t>комерційний</a:t>
            </a:r>
            <a:r>
              <a:rPr lang="en-US" sz="2199" dirty="0">
                <a:solidFill>
                  <a:srgbClr val="000000"/>
                </a:solidFill>
                <a:latin typeface="Open Sans Bold Italics"/>
              </a:rPr>
              <a:t> </a:t>
            </a:r>
            <a:r>
              <a:rPr lang="en-US" sz="2199" dirty="0" err="1">
                <a:solidFill>
                  <a:srgbClr val="000000"/>
                </a:solidFill>
                <a:latin typeface="Open Sans Bold Italics"/>
              </a:rPr>
              <a:t>арбітраж</a:t>
            </a:r>
            <a:r>
              <a:rPr lang="en-US" sz="2199" dirty="0">
                <a:solidFill>
                  <a:srgbClr val="000000"/>
                </a:solidFill>
                <a:latin typeface="Open Sans Bold Italics"/>
              </a:rPr>
              <a:t>» </a:t>
            </a:r>
            <a:r>
              <a:rPr lang="en-US" sz="2199" dirty="0" err="1">
                <a:solidFill>
                  <a:srgbClr val="000000"/>
                </a:solidFill>
                <a:latin typeface="Open Sans Bold Italics"/>
              </a:rPr>
              <a:t>і</a:t>
            </a:r>
            <a:r>
              <a:rPr lang="en-US" sz="2199" dirty="0">
                <a:solidFill>
                  <a:srgbClr val="000000"/>
                </a:solidFill>
                <a:latin typeface="Open Sans Bold Italics"/>
              </a:rPr>
              <a:t> «</a:t>
            </a:r>
            <a:r>
              <a:rPr lang="en-US" sz="2199" dirty="0" err="1">
                <a:solidFill>
                  <a:srgbClr val="000000"/>
                </a:solidFill>
                <a:latin typeface="Open Sans Bold Italics"/>
              </a:rPr>
              <a:t>Про</a:t>
            </a:r>
            <a:r>
              <a:rPr lang="en-US" sz="2199" dirty="0">
                <a:solidFill>
                  <a:srgbClr val="000000"/>
                </a:solidFill>
                <a:latin typeface="Open Sans Bold Italics"/>
              </a:rPr>
              <a:t> </a:t>
            </a:r>
            <a:r>
              <a:rPr lang="en-US" sz="2199" dirty="0" err="1">
                <a:solidFill>
                  <a:srgbClr val="000000"/>
                </a:solidFill>
                <a:latin typeface="Open Sans Bold Italics"/>
              </a:rPr>
              <a:t>третейські</a:t>
            </a:r>
            <a:r>
              <a:rPr lang="en-US" sz="2199" dirty="0">
                <a:solidFill>
                  <a:srgbClr val="000000"/>
                </a:solidFill>
                <a:latin typeface="Open Sans Bold Italics"/>
              </a:rPr>
              <a:t> </a:t>
            </a:r>
            <a:r>
              <a:rPr lang="en-US" sz="2199" dirty="0" err="1">
                <a:solidFill>
                  <a:srgbClr val="000000"/>
                </a:solidFill>
                <a:latin typeface="Open Sans Bold Italics"/>
              </a:rPr>
              <a:t>суди</a:t>
            </a:r>
            <a:r>
              <a:rPr lang="en-US" sz="2199" dirty="0">
                <a:solidFill>
                  <a:srgbClr val="000000"/>
                </a:solidFill>
                <a:latin typeface="Open Sans Bold Italics"/>
              </a:rPr>
              <a:t>».</a:t>
            </a:r>
          </a:p>
          <a:p>
            <a:pPr>
              <a:lnSpc>
                <a:spcPts val="2975"/>
              </a:lnSpc>
              <a:spcBef>
                <a:spcPct val="0"/>
              </a:spcBef>
            </a:pPr>
            <a:endParaRPr lang="en-US" sz="2199" dirty="0">
              <a:solidFill>
                <a:srgbClr val="000000"/>
              </a:solidFill>
              <a:latin typeface="Open Sans Bold Italics"/>
            </a:endParaRPr>
          </a:p>
        </p:txBody>
      </p:sp>
      <p:sp>
        <p:nvSpPr>
          <p:cNvPr id="8" name="Freeform 8"/>
          <p:cNvSpPr/>
          <p:nvPr/>
        </p:nvSpPr>
        <p:spPr>
          <a:xfrm>
            <a:off x="670034" y="7213772"/>
            <a:ext cx="1638178" cy="2044528"/>
          </a:xfrm>
          <a:custGeom>
            <a:avLst/>
            <a:gdLst/>
            <a:ahLst/>
            <a:cxnLst/>
            <a:rect l="l" t="t" r="r" b="b"/>
            <a:pathLst>
              <a:path w="1638178" h="2044528">
                <a:moveTo>
                  <a:pt x="0" y="0"/>
                </a:moveTo>
                <a:lnTo>
                  <a:pt x="1638178" y="0"/>
                </a:lnTo>
                <a:lnTo>
                  <a:pt x="1638178" y="2044528"/>
                </a:lnTo>
                <a:lnTo>
                  <a:pt x="0" y="20445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2946015" y="6924444"/>
            <a:ext cx="15026675" cy="2715895"/>
          </a:xfrm>
          <a:prstGeom prst="rect">
            <a:avLst/>
          </a:prstGeom>
        </p:spPr>
        <p:txBody>
          <a:bodyPr lIns="0" tIns="0" rIns="0" bIns="0" rtlCol="0" anchor="t">
            <a:spAutoFit/>
          </a:bodyPr>
          <a:lstStyle/>
          <a:p>
            <a:pPr algn="just">
              <a:lnSpc>
                <a:spcPts val="3079"/>
              </a:lnSpc>
            </a:pPr>
            <a:r>
              <a:rPr lang="en-US" sz="2199">
                <a:solidFill>
                  <a:srgbClr val="000000"/>
                </a:solidFill>
                <a:latin typeface="Open Sans Bold Italics"/>
              </a:rPr>
              <a:t> підпорядкованість всіх процедурних аспектів провадження у справі про банкрутство (неплатоспроможність) легітимній меті, визначеній у преамбулі КУзПБ, та конкурсна  природа провадження значно звужує у сфері спеціального правого режиму, у якому опиняється після відкриття провадження у справі боржник, функціонування «звичайних» диспозитивних правил можливості визначення юрисдикції за угодою сторін.   «Усезагальність та універсальність» принципу концентрації (п.8.19. Постанови ВП ВС у справі №910/6355/20 від 16.11.2022) несумісна із виключенням юрисдикції суду за волею окремих учасників провадження у справі про банкрутство.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EB1DB"/>
        </a:solidFill>
        <a:effectLst/>
      </p:bgPr>
    </p:bg>
    <p:spTree>
      <p:nvGrpSpPr>
        <p:cNvPr id="1" name=""/>
        <p:cNvGrpSpPr/>
        <p:nvPr/>
      </p:nvGrpSpPr>
      <p:grpSpPr>
        <a:xfrm>
          <a:off x="0" y="0"/>
          <a:ext cx="0" cy="0"/>
          <a:chOff x="0" y="0"/>
          <a:chExt cx="0" cy="0"/>
        </a:xfrm>
      </p:grpSpPr>
      <p:sp>
        <p:nvSpPr>
          <p:cNvPr id="2" name="Freeform 2"/>
          <p:cNvSpPr/>
          <p:nvPr/>
        </p:nvSpPr>
        <p:spPr>
          <a:xfrm>
            <a:off x="2510604" y="3099203"/>
            <a:ext cx="518936" cy="777697"/>
          </a:xfrm>
          <a:custGeom>
            <a:avLst/>
            <a:gdLst/>
            <a:ahLst/>
            <a:cxnLst/>
            <a:rect l="l" t="t" r="r" b="b"/>
            <a:pathLst>
              <a:path w="518936" h="777697">
                <a:moveTo>
                  <a:pt x="0" y="0"/>
                </a:moveTo>
                <a:lnTo>
                  <a:pt x="518936" y="0"/>
                </a:lnTo>
                <a:lnTo>
                  <a:pt x="518936" y="777697"/>
                </a:lnTo>
                <a:lnTo>
                  <a:pt x="0" y="77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861340" y="928685"/>
            <a:ext cx="15028581" cy="1153795"/>
          </a:xfrm>
          <a:prstGeom prst="rect">
            <a:avLst/>
          </a:prstGeom>
        </p:spPr>
        <p:txBody>
          <a:bodyPr lIns="0" tIns="0" rIns="0" bIns="0" rtlCol="0" anchor="t">
            <a:spAutoFit/>
          </a:bodyPr>
          <a:lstStyle/>
          <a:p>
            <a:pPr algn="just">
              <a:lnSpc>
                <a:spcPts val="3079"/>
              </a:lnSpc>
            </a:pPr>
            <a:r>
              <a:rPr lang="en-US" sz="2199" dirty="0" err="1">
                <a:solidFill>
                  <a:srgbClr val="000000"/>
                </a:solidFill>
                <a:latin typeface="Open Sans Bold Italics"/>
              </a:rPr>
              <a:t>позиціонування</a:t>
            </a:r>
            <a:r>
              <a:rPr lang="en-US" sz="2199" dirty="0">
                <a:solidFill>
                  <a:srgbClr val="000000"/>
                </a:solidFill>
                <a:latin typeface="Open Sans Bold Italics"/>
              </a:rPr>
              <a:t> </a:t>
            </a:r>
            <a:r>
              <a:rPr lang="en-US" sz="2199" dirty="0" err="1">
                <a:solidFill>
                  <a:srgbClr val="000000"/>
                </a:solidFill>
                <a:latin typeface="Open Sans Bold Italics"/>
              </a:rPr>
              <a:t>арбітражних</a:t>
            </a:r>
            <a:r>
              <a:rPr lang="en-US" sz="2199" dirty="0">
                <a:solidFill>
                  <a:srgbClr val="000000"/>
                </a:solidFill>
                <a:latin typeface="Open Sans Bold Italics"/>
              </a:rPr>
              <a:t> </a:t>
            </a:r>
            <a:r>
              <a:rPr lang="en-US" sz="2199" dirty="0" err="1">
                <a:solidFill>
                  <a:srgbClr val="000000"/>
                </a:solidFill>
                <a:latin typeface="Open Sans Bold Italics"/>
              </a:rPr>
              <a:t>і</a:t>
            </a:r>
            <a:r>
              <a:rPr lang="en-US" sz="2199" dirty="0">
                <a:solidFill>
                  <a:srgbClr val="000000"/>
                </a:solidFill>
                <a:latin typeface="Open Sans Bold Italics"/>
              </a:rPr>
              <a:t> </a:t>
            </a:r>
            <a:r>
              <a:rPr lang="en-US" sz="2199" dirty="0" err="1">
                <a:solidFill>
                  <a:srgbClr val="000000"/>
                </a:solidFill>
                <a:latin typeface="Open Sans Bold Italics"/>
              </a:rPr>
              <a:t>третейський</a:t>
            </a:r>
            <a:r>
              <a:rPr lang="en-US" sz="2199" dirty="0">
                <a:solidFill>
                  <a:srgbClr val="000000"/>
                </a:solidFill>
                <a:latin typeface="Open Sans Bold Italics"/>
              </a:rPr>
              <a:t> </a:t>
            </a:r>
            <a:r>
              <a:rPr lang="en-US" sz="2199" dirty="0" err="1">
                <a:solidFill>
                  <a:srgbClr val="000000"/>
                </a:solidFill>
                <a:latin typeface="Open Sans Bold Italics"/>
              </a:rPr>
              <a:t>угод</a:t>
            </a:r>
            <a:r>
              <a:rPr lang="en-US" sz="2199" dirty="0">
                <a:solidFill>
                  <a:srgbClr val="000000"/>
                </a:solidFill>
                <a:latin typeface="Open Sans Bold Italics"/>
              </a:rPr>
              <a:t> </a:t>
            </a:r>
            <a:r>
              <a:rPr lang="en-US" sz="2199" dirty="0" err="1">
                <a:solidFill>
                  <a:srgbClr val="000000"/>
                </a:solidFill>
                <a:latin typeface="Open Sans Bold Italics"/>
              </a:rPr>
              <a:t>у</a:t>
            </a:r>
            <a:r>
              <a:rPr lang="en-US" sz="2199" dirty="0">
                <a:solidFill>
                  <a:srgbClr val="000000"/>
                </a:solidFill>
                <a:latin typeface="Open Sans Bold Italics"/>
              </a:rPr>
              <a:t> </a:t>
            </a:r>
            <a:r>
              <a:rPr lang="en-US" sz="2199" dirty="0" err="1">
                <a:solidFill>
                  <a:srgbClr val="000000"/>
                </a:solidFill>
                <a:latin typeface="Open Sans Bold Italics"/>
              </a:rPr>
              <a:t>якості</a:t>
            </a:r>
            <a:r>
              <a:rPr lang="en-US" sz="2199" dirty="0">
                <a:solidFill>
                  <a:srgbClr val="000000"/>
                </a:solidFill>
                <a:latin typeface="Open Sans Bold Italics"/>
              </a:rPr>
              <a:t> </a:t>
            </a:r>
            <a:r>
              <a:rPr lang="en-US" sz="2199" dirty="0" err="1">
                <a:solidFill>
                  <a:srgbClr val="000000"/>
                </a:solidFill>
                <a:latin typeface="Open Sans Bold Italics"/>
              </a:rPr>
              <a:t>легальних</a:t>
            </a:r>
            <a:r>
              <a:rPr lang="en-US" sz="2199" dirty="0">
                <a:solidFill>
                  <a:srgbClr val="000000"/>
                </a:solidFill>
                <a:latin typeface="Open Sans Bold Italics"/>
              </a:rPr>
              <a:t> </a:t>
            </a:r>
            <a:r>
              <a:rPr lang="en-US" sz="2199" dirty="0" err="1">
                <a:solidFill>
                  <a:srgbClr val="000000"/>
                </a:solidFill>
                <a:latin typeface="Open Sans Bold Italics"/>
              </a:rPr>
              <a:t>способів</a:t>
            </a:r>
            <a:r>
              <a:rPr lang="en-US" sz="2199" dirty="0">
                <a:solidFill>
                  <a:srgbClr val="000000"/>
                </a:solidFill>
                <a:latin typeface="Open Sans Bold Italics"/>
              </a:rPr>
              <a:t> </a:t>
            </a:r>
            <a:r>
              <a:rPr lang="en-US" sz="2199" dirty="0" err="1">
                <a:solidFill>
                  <a:srgbClr val="000000"/>
                </a:solidFill>
                <a:latin typeface="Open Sans Bold Italics"/>
              </a:rPr>
              <a:t>виведення</a:t>
            </a:r>
            <a:r>
              <a:rPr lang="en-US" sz="2199" dirty="0">
                <a:solidFill>
                  <a:srgbClr val="000000"/>
                </a:solidFill>
                <a:latin typeface="Open Sans Bold Italics"/>
              </a:rPr>
              <a:t> </a:t>
            </a:r>
            <a:r>
              <a:rPr lang="en-US" sz="2199" dirty="0" err="1">
                <a:solidFill>
                  <a:srgbClr val="000000"/>
                </a:solidFill>
                <a:latin typeface="Open Sans Bold Italics"/>
              </a:rPr>
              <a:t>з-під</a:t>
            </a:r>
            <a:r>
              <a:rPr lang="en-US" sz="2199" dirty="0">
                <a:solidFill>
                  <a:srgbClr val="000000"/>
                </a:solidFill>
                <a:latin typeface="Open Sans Bold Italics"/>
              </a:rPr>
              <a:t> </a:t>
            </a:r>
            <a:r>
              <a:rPr lang="en-US" sz="2199" dirty="0" err="1">
                <a:solidFill>
                  <a:srgbClr val="000000"/>
                </a:solidFill>
                <a:latin typeface="Open Sans Bold Italics"/>
              </a:rPr>
              <a:t>юрисдикції</a:t>
            </a:r>
            <a:r>
              <a:rPr lang="en-US" sz="2199" dirty="0">
                <a:solidFill>
                  <a:srgbClr val="000000"/>
                </a:solidFill>
                <a:latin typeface="Open Sans Bold Italics"/>
              </a:rPr>
              <a:t> </a:t>
            </a:r>
            <a:r>
              <a:rPr lang="en-US" sz="2199" dirty="0" err="1">
                <a:solidFill>
                  <a:srgbClr val="000000"/>
                </a:solidFill>
                <a:latin typeface="Open Sans Bold Italics"/>
              </a:rPr>
              <a:t>відповідного</a:t>
            </a:r>
            <a:r>
              <a:rPr lang="en-US" sz="2199" dirty="0">
                <a:solidFill>
                  <a:srgbClr val="000000"/>
                </a:solidFill>
                <a:latin typeface="Open Sans Bold Italics"/>
              </a:rPr>
              <a:t> </a:t>
            </a:r>
            <a:r>
              <a:rPr lang="en-US" sz="2199" dirty="0" err="1">
                <a:solidFill>
                  <a:srgbClr val="000000"/>
                </a:solidFill>
                <a:latin typeface="Open Sans Bold Italics"/>
              </a:rPr>
              <a:t>господарського</a:t>
            </a:r>
            <a:r>
              <a:rPr lang="en-US" sz="2199" dirty="0">
                <a:solidFill>
                  <a:srgbClr val="000000"/>
                </a:solidFill>
                <a:latin typeface="Open Sans Bold Italics"/>
              </a:rPr>
              <a:t> </a:t>
            </a:r>
            <a:r>
              <a:rPr lang="en-US" sz="2199" dirty="0" err="1">
                <a:solidFill>
                  <a:srgbClr val="000000"/>
                </a:solidFill>
                <a:latin typeface="Open Sans Bold Italics"/>
              </a:rPr>
              <a:t>суду</a:t>
            </a:r>
            <a:r>
              <a:rPr lang="en-US" sz="2199" dirty="0">
                <a:solidFill>
                  <a:srgbClr val="000000"/>
                </a:solidFill>
                <a:latin typeface="Open Sans Bold Italics"/>
              </a:rPr>
              <a:t> </a:t>
            </a:r>
            <a:r>
              <a:rPr lang="en-US" sz="2199" dirty="0" err="1">
                <a:solidFill>
                  <a:srgbClr val="000000"/>
                </a:solidFill>
                <a:latin typeface="Open Sans Bold Italics"/>
              </a:rPr>
              <a:t>майнових</a:t>
            </a:r>
            <a:r>
              <a:rPr lang="en-US" sz="2199" dirty="0">
                <a:solidFill>
                  <a:srgbClr val="000000"/>
                </a:solidFill>
                <a:latin typeface="Open Sans Bold Italics"/>
              </a:rPr>
              <a:t> </a:t>
            </a:r>
            <a:r>
              <a:rPr lang="en-US" sz="2199" dirty="0" err="1">
                <a:solidFill>
                  <a:srgbClr val="000000"/>
                </a:solidFill>
                <a:latin typeface="Open Sans Bold Italics"/>
              </a:rPr>
              <a:t>спорів</a:t>
            </a:r>
            <a:r>
              <a:rPr lang="en-US" sz="2199" dirty="0">
                <a:solidFill>
                  <a:srgbClr val="000000"/>
                </a:solidFill>
                <a:latin typeface="Open Sans Bold Italics"/>
              </a:rPr>
              <a:t> </a:t>
            </a:r>
            <a:r>
              <a:rPr lang="en-US" sz="2199" dirty="0" err="1">
                <a:solidFill>
                  <a:srgbClr val="000000"/>
                </a:solidFill>
                <a:latin typeface="Open Sans Bold Italics"/>
              </a:rPr>
              <a:t>за</a:t>
            </a:r>
            <a:r>
              <a:rPr lang="en-US" sz="2199" dirty="0">
                <a:solidFill>
                  <a:srgbClr val="000000"/>
                </a:solidFill>
                <a:latin typeface="Open Sans Bold Italics"/>
              </a:rPr>
              <a:t> </a:t>
            </a:r>
            <a:r>
              <a:rPr lang="en-US" sz="2199" dirty="0" err="1">
                <a:solidFill>
                  <a:srgbClr val="000000"/>
                </a:solidFill>
                <a:latin typeface="Open Sans Bold Italics"/>
              </a:rPr>
              <a:t>участю</a:t>
            </a:r>
            <a:r>
              <a:rPr lang="en-US" sz="2199" dirty="0">
                <a:solidFill>
                  <a:srgbClr val="000000"/>
                </a:solidFill>
                <a:latin typeface="Open Sans Bold Italics"/>
              </a:rPr>
              <a:t> </a:t>
            </a:r>
            <a:r>
              <a:rPr lang="en-US" sz="2199" dirty="0" err="1">
                <a:solidFill>
                  <a:srgbClr val="000000"/>
                </a:solidFill>
                <a:latin typeface="Open Sans Bold Italics"/>
              </a:rPr>
              <a:t>боржника</a:t>
            </a:r>
            <a:r>
              <a:rPr lang="en-US" sz="2199" dirty="0">
                <a:solidFill>
                  <a:srgbClr val="000000"/>
                </a:solidFill>
                <a:latin typeface="Open Sans Bold Italics"/>
              </a:rPr>
              <a:t> </a:t>
            </a:r>
            <a:r>
              <a:rPr lang="en-US" sz="2199" dirty="0" err="1">
                <a:solidFill>
                  <a:srgbClr val="000000"/>
                </a:solidFill>
                <a:latin typeface="Open Sans Bold Italics"/>
              </a:rPr>
              <a:t>є</a:t>
            </a:r>
            <a:r>
              <a:rPr lang="en-US" sz="2199" dirty="0">
                <a:solidFill>
                  <a:srgbClr val="000000"/>
                </a:solidFill>
                <a:latin typeface="Open Sans Bold Italics"/>
              </a:rPr>
              <a:t> </a:t>
            </a:r>
            <a:r>
              <a:rPr lang="en-US" sz="2199" dirty="0" err="1">
                <a:solidFill>
                  <a:srgbClr val="000000"/>
                </a:solidFill>
                <a:latin typeface="Open Sans Bold Italics"/>
              </a:rPr>
              <a:t>несумісним</a:t>
            </a:r>
            <a:r>
              <a:rPr lang="en-US" sz="2199" dirty="0">
                <a:solidFill>
                  <a:srgbClr val="000000"/>
                </a:solidFill>
                <a:latin typeface="Open Sans Bold Italics"/>
              </a:rPr>
              <a:t> </a:t>
            </a:r>
            <a:r>
              <a:rPr lang="en-US" sz="2199" dirty="0" err="1">
                <a:solidFill>
                  <a:srgbClr val="000000"/>
                </a:solidFill>
                <a:latin typeface="Open Sans Bold Italics"/>
              </a:rPr>
              <a:t>із</a:t>
            </a:r>
            <a:r>
              <a:rPr lang="en-US" sz="2199" dirty="0">
                <a:solidFill>
                  <a:srgbClr val="000000"/>
                </a:solidFill>
                <a:latin typeface="Open Sans Bold Italics"/>
              </a:rPr>
              <a:t> </a:t>
            </a:r>
            <a:r>
              <a:rPr lang="en-US" sz="2199" dirty="0" err="1">
                <a:solidFill>
                  <a:srgbClr val="000000"/>
                </a:solidFill>
                <a:latin typeface="Open Sans Bold Italics"/>
              </a:rPr>
              <a:t>принципом</a:t>
            </a:r>
            <a:r>
              <a:rPr lang="en-US" sz="2199" dirty="0">
                <a:solidFill>
                  <a:srgbClr val="000000"/>
                </a:solidFill>
                <a:latin typeface="Open Sans Bold Italics"/>
              </a:rPr>
              <a:t> </a:t>
            </a:r>
            <a:r>
              <a:rPr lang="en-US" sz="2199" dirty="0" err="1">
                <a:solidFill>
                  <a:srgbClr val="000000"/>
                </a:solidFill>
                <a:latin typeface="Open Sans Bold Italics"/>
              </a:rPr>
              <a:t>процесуальної</a:t>
            </a:r>
            <a:r>
              <a:rPr lang="en-US" sz="2199" dirty="0">
                <a:solidFill>
                  <a:srgbClr val="000000"/>
                </a:solidFill>
                <a:latin typeface="Open Sans Bold Italics"/>
              </a:rPr>
              <a:t> </a:t>
            </a:r>
            <a:r>
              <a:rPr lang="en-US" sz="2199" dirty="0" err="1">
                <a:solidFill>
                  <a:srgbClr val="000000"/>
                </a:solidFill>
                <a:latin typeface="Open Sans Bold Italics"/>
              </a:rPr>
              <a:t>економії</a:t>
            </a:r>
            <a:r>
              <a:rPr lang="en-US" sz="2199" dirty="0">
                <a:solidFill>
                  <a:srgbClr val="000000"/>
                </a:solidFill>
                <a:latin typeface="Open Sans Bold Italics"/>
              </a:rPr>
              <a:t> (ч.4 ст.6 </a:t>
            </a:r>
            <a:r>
              <a:rPr lang="en-US" sz="2199" dirty="0" err="1">
                <a:solidFill>
                  <a:srgbClr val="000000"/>
                </a:solidFill>
                <a:latin typeface="Open Sans Bold Italics"/>
              </a:rPr>
              <a:t>КУзПБ</a:t>
            </a:r>
            <a:r>
              <a:rPr lang="en-US" sz="2199" dirty="0">
                <a:solidFill>
                  <a:srgbClr val="000000"/>
                </a:solidFill>
                <a:latin typeface="Open Sans Bold Italics"/>
              </a:rPr>
              <a:t>), </a:t>
            </a:r>
            <a:r>
              <a:rPr lang="en-US" sz="2199" dirty="0" err="1">
                <a:solidFill>
                  <a:srgbClr val="000000"/>
                </a:solidFill>
                <a:latin typeface="Open Sans Bold Italics"/>
              </a:rPr>
              <a:t>адже</a:t>
            </a:r>
            <a:r>
              <a:rPr lang="en-US" sz="2199" dirty="0">
                <a:solidFill>
                  <a:srgbClr val="000000"/>
                </a:solidFill>
                <a:latin typeface="Open Sans Bold Italics"/>
              </a:rPr>
              <a:t>:</a:t>
            </a:r>
          </a:p>
        </p:txBody>
      </p:sp>
      <p:sp>
        <p:nvSpPr>
          <p:cNvPr id="4" name="Freeform 4"/>
          <p:cNvSpPr/>
          <p:nvPr/>
        </p:nvSpPr>
        <p:spPr>
          <a:xfrm>
            <a:off x="670034" y="665827"/>
            <a:ext cx="1638178" cy="2044528"/>
          </a:xfrm>
          <a:custGeom>
            <a:avLst/>
            <a:gdLst/>
            <a:ahLst/>
            <a:cxnLst/>
            <a:rect l="l" t="t" r="r" b="b"/>
            <a:pathLst>
              <a:path w="1638178" h="2044528">
                <a:moveTo>
                  <a:pt x="0" y="0"/>
                </a:moveTo>
                <a:lnTo>
                  <a:pt x="1638178" y="0"/>
                </a:lnTo>
                <a:lnTo>
                  <a:pt x="1638178" y="2044528"/>
                </a:lnTo>
                <a:lnTo>
                  <a:pt x="0" y="20445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3231931" y="2501580"/>
            <a:ext cx="14657990" cy="1934844"/>
          </a:xfrm>
          <a:prstGeom prst="rect">
            <a:avLst/>
          </a:prstGeom>
        </p:spPr>
        <p:txBody>
          <a:bodyPr lIns="0" tIns="0" rIns="0" bIns="0" rtlCol="0" anchor="t">
            <a:spAutoFit/>
          </a:bodyPr>
          <a:lstStyle/>
          <a:p>
            <a:pPr algn="just">
              <a:lnSpc>
                <a:spcPts val="3080"/>
              </a:lnSpc>
            </a:pPr>
            <a:r>
              <a:rPr lang="en-US" sz="2200">
                <a:solidFill>
                  <a:srgbClr val="000000"/>
                </a:solidFill>
                <a:latin typeface="Open Sans"/>
              </a:rPr>
              <a:t> </a:t>
            </a:r>
            <a:r>
              <a:rPr lang="en-US" sz="2200">
                <a:solidFill>
                  <a:srgbClr val="000000"/>
                </a:solidFill>
                <a:latin typeface="Open Sans Italics"/>
              </a:rPr>
              <a:t>встановлені строки провадження майже в усіх найбільш популярних для українських резидентів іноземних арбітражних інституціях не тільки значно  перевищують процесуальні строки вирішення спору за ГПК, але й арбітражні та інші супутні витрати часто значно дорожчі за вітчизняні ставки судового збору, а набуття рішенням  примусового статусу вимагає його подальшого визнання (видачу документу на примусове виконання) цього рішення у відповідному державному суді.</a:t>
            </a:r>
          </a:p>
        </p:txBody>
      </p:sp>
      <p:sp>
        <p:nvSpPr>
          <p:cNvPr id="6" name="Freeform 6"/>
          <p:cNvSpPr/>
          <p:nvPr/>
        </p:nvSpPr>
        <p:spPr>
          <a:xfrm>
            <a:off x="2510604" y="5143500"/>
            <a:ext cx="518936" cy="777697"/>
          </a:xfrm>
          <a:custGeom>
            <a:avLst/>
            <a:gdLst/>
            <a:ahLst/>
            <a:cxnLst/>
            <a:rect l="l" t="t" r="r" b="b"/>
            <a:pathLst>
              <a:path w="518936" h="777697">
                <a:moveTo>
                  <a:pt x="0" y="0"/>
                </a:moveTo>
                <a:lnTo>
                  <a:pt x="518936" y="0"/>
                </a:lnTo>
                <a:lnTo>
                  <a:pt x="518936" y="777697"/>
                </a:lnTo>
                <a:lnTo>
                  <a:pt x="0" y="77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3231931" y="4854298"/>
            <a:ext cx="14657990" cy="1544319"/>
          </a:xfrm>
          <a:prstGeom prst="rect">
            <a:avLst/>
          </a:prstGeom>
        </p:spPr>
        <p:txBody>
          <a:bodyPr lIns="0" tIns="0" rIns="0" bIns="0" rtlCol="0" anchor="t">
            <a:spAutoFit/>
          </a:bodyPr>
          <a:lstStyle/>
          <a:p>
            <a:pPr algn="just">
              <a:lnSpc>
                <a:spcPts val="3080"/>
              </a:lnSpc>
            </a:pPr>
            <a:r>
              <a:rPr lang="en-US" sz="2200">
                <a:solidFill>
                  <a:srgbClr val="000000"/>
                </a:solidFill>
                <a:latin typeface="Open Sans"/>
              </a:rPr>
              <a:t>ар</a:t>
            </a:r>
            <a:r>
              <a:rPr lang="en-US" sz="2200">
                <a:solidFill>
                  <a:srgbClr val="000000"/>
                </a:solidFill>
                <a:latin typeface="Open Sans Italics"/>
              </a:rPr>
              <a:t>бітражне чи третейське рішення згідно ч.8 ст.75 ГПК не встановлює преюдиції як само по собі, так і після визнання (надання дозволу на виконання) його відповідним державним судом України, оскільки у перебігу  такого визнання (надання дозволу на виконання) компетентний суд України не розглядає і не вирішує по суті матеріально-правовий спір </a:t>
            </a:r>
          </a:p>
        </p:txBody>
      </p:sp>
      <p:sp>
        <p:nvSpPr>
          <p:cNvPr id="8" name="TextBox 8"/>
          <p:cNvSpPr txBox="1"/>
          <p:nvPr/>
        </p:nvSpPr>
        <p:spPr>
          <a:xfrm>
            <a:off x="3231931" y="7205340"/>
            <a:ext cx="14657990" cy="1153794"/>
          </a:xfrm>
          <a:prstGeom prst="rect">
            <a:avLst/>
          </a:prstGeom>
        </p:spPr>
        <p:txBody>
          <a:bodyPr lIns="0" tIns="0" rIns="0" bIns="0" rtlCol="0" anchor="t">
            <a:spAutoFit/>
          </a:bodyPr>
          <a:lstStyle/>
          <a:p>
            <a:pPr algn="just">
              <a:lnSpc>
                <a:spcPts val="3080"/>
              </a:lnSpc>
            </a:pPr>
            <a:r>
              <a:rPr lang="en-US" sz="2200">
                <a:solidFill>
                  <a:srgbClr val="000000"/>
                </a:solidFill>
                <a:latin typeface="Open Sans"/>
              </a:rPr>
              <a:t>як</a:t>
            </a:r>
            <a:r>
              <a:rPr lang="en-US" sz="2200">
                <a:solidFill>
                  <a:srgbClr val="000000"/>
                </a:solidFill>
                <a:latin typeface="Open Sans Italics"/>
              </a:rPr>
              <a:t>що арбітражне чи третейське рішення опосередковує майнові вимоги до боржника, то його фактична реалізація все одно передбачає необхідність для кредитора подання заяви про конкурсні чи поточні вимоги у визначеному КУзПБ порядку</a:t>
            </a:r>
          </a:p>
        </p:txBody>
      </p:sp>
      <p:sp>
        <p:nvSpPr>
          <p:cNvPr id="9" name="Freeform 9"/>
          <p:cNvSpPr/>
          <p:nvPr/>
        </p:nvSpPr>
        <p:spPr>
          <a:xfrm>
            <a:off x="2510604" y="7412439"/>
            <a:ext cx="518936" cy="777697"/>
          </a:xfrm>
          <a:custGeom>
            <a:avLst/>
            <a:gdLst/>
            <a:ahLst/>
            <a:cxnLst/>
            <a:rect l="l" t="t" r="r" b="b"/>
            <a:pathLst>
              <a:path w="518936" h="777697">
                <a:moveTo>
                  <a:pt x="0" y="0"/>
                </a:moveTo>
                <a:lnTo>
                  <a:pt x="518936" y="0"/>
                </a:lnTo>
                <a:lnTo>
                  <a:pt x="518936" y="777697"/>
                </a:lnTo>
                <a:lnTo>
                  <a:pt x="0" y="77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4C76"/>
        </a:solidFill>
        <a:effectLst/>
      </p:bgPr>
    </p:bg>
    <p:spTree>
      <p:nvGrpSpPr>
        <p:cNvPr id="1" name=""/>
        <p:cNvGrpSpPr/>
        <p:nvPr/>
      </p:nvGrpSpPr>
      <p:grpSpPr>
        <a:xfrm>
          <a:off x="0" y="0"/>
          <a:ext cx="0" cy="0"/>
          <a:chOff x="0" y="0"/>
          <a:chExt cx="0" cy="0"/>
        </a:xfrm>
      </p:grpSpPr>
      <p:grpSp>
        <p:nvGrpSpPr>
          <p:cNvPr id="2" name="Group 2"/>
          <p:cNvGrpSpPr/>
          <p:nvPr/>
        </p:nvGrpSpPr>
        <p:grpSpPr>
          <a:xfrm>
            <a:off x="-5274775" y="-629159"/>
            <a:ext cx="11545318" cy="11545318"/>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EB1DB"/>
            </a:solidFill>
          </p:spPr>
        </p:sp>
      </p:grpSp>
      <p:sp>
        <p:nvSpPr>
          <p:cNvPr id="4" name="TextBox 4"/>
          <p:cNvSpPr txBox="1"/>
          <p:nvPr/>
        </p:nvSpPr>
        <p:spPr>
          <a:xfrm>
            <a:off x="2680138" y="1016610"/>
            <a:ext cx="15253138" cy="1544319"/>
          </a:xfrm>
          <a:prstGeom prst="rect">
            <a:avLst/>
          </a:prstGeom>
        </p:spPr>
        <p:txBody>
          <a:bodyPr lIns="0" tIns="0" rIns="0" bIns="0" rtlCol="0" anchor="t">
            <a:spAutoFit/>
          </a:bodyPr>
          <a:lstStyle/>
          <a:p>
            <a:pPr algn="just">
              <a:lnSpc>
                <a:spcPts val="3080"/>
              </a:lnSpc>
            </a:pPr>
            <a:r>
              <a:rPr lang="en-US" sz="2200">
                <a:solidFill>
                  <a:srgbClr val="FFFFFF"/>
                </a:solidFill>
                <a:latin typeface="Open Sans Bold Italics"/>
              </a:rPr>
              <a:t> допущення ймовірності «виведення» вирішення певного майнового спору з-під дії принципу концентрації через наявність  арбітражної/третейської угоди призведе до несумісних із принципом рівності сторін дискримінаційних практик, адже:</a:t>
            </a:r>
          </a:p>
          <a:p>
            <a:pPr algn="just">
              <a:lnSpc>
                <a:spcPts val="3080"/>
              </a:lnSpc>
            </a:pPr>
            <a:r>
              <a:rPr lang="en-US" sz="2200">
                <a:solidFill>
                  <a:srgbClr val="FFFFFF"/>
                </a:solidFill>
                <a:latin typeface="Open Sans Bold Italics"/>
              </a:rPr>
              <a:t> </a:t>
            </a:r>
          </a:p>
        </p:txBody>
      </p:sp>
      <p:sp>
        <p:nvSpPr>
          <p:cNvPr id="5" name="Freeform 5"/>
          <p:cNvSpPr/>
          <p:nvPr/>
        </p:nvSpPr>
        <p:spPr>
          <a:xfrm>
            <a:off x="670034" y="1054710"/>
            <a:ext cx="1638178" cy="2044528"/>
          </a:xfrm>
          <a:custGeom>
            <a:avLst/>
            <a:gdLst/>
            <a:ahLst/>
            <a:cxnLst/>
            <a:rect l="l" t="t" r="r" b="b"/>
            <a:pathLst>
              <a:path w="1638178" h="2044528">
                <a:moveTo>
                  <a:pt x="0" y="0"/>
                </a:moveTo>
                <a:lnTo>
                  <a:pt x="1638178" y="0"/>
                </a:lnTo>
                <a:lnTo>
                  <a:pt x="1638178" y="2044528"/>
                </a:lnTo>
                <a:lnTo>
                  <a:pt x="0" y="20445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3429000" y="2522830"/>
            <a:ext cx="14504276" cy="1961178"/>
          </a:xfrm>
          <a:prstGeom prst="rect">
            <a:avLst/>
          </a:prstGeom>
        </p:spPr>
        <p:txBody>
          <a:bodyPr lIns="0" tIns="0" rIns="0" bIns="0" rtlCol="0" anchor="t">
            <a:spAutoFit/>
          </a:bodyPr>
          <a:lstStyle/>
          <a:p>
            <a:pPr algn="just">
              <a:lnSpc>
                <a:spcPts val="3080"/>
              </a:lnSpc>
            </a:pPr>
            <a:r>
              <a:rPr lang="en-US" sz="2200" dirty="0" err="1">
                <a:solidFill>
                  <a:srgbClr val="FFFFFF"/>
                </a:solidFill>
                <a:latin typeface="Open Sans Italics"/>
              </a:rPr>
              <a:t>вирішення</a:t>
            </a:r>
            <a:r>
              <a:rPr lang="en-US" sz="2200" dirty="0">
                <a:solidFill>
                  <a:srgbClr val="FFFFFF"/>
                </a:solidFill>
                <a:latin typeface="Open Sans Italics"/>
              </a:rPr>
              <a:t> </a:t>
            </a:r>
            <a:r>
              <a:rPr lang="en-US" sz="2200" dirty="0" err="1">
                <a:solidFill>
                  <a:srgbClr val="FFFFFF"/>
                </a:solidFill>
                <a:latin typeface="Open Sans Italics"/>
              </a:rPr>
              <a:t>певного</a:t>
            </a:r>
            <a:r>
              <a:rPr lang="en-US" sz="2200" dirty="0">
                <a:solidFill>
                  <a:srgbClr val="FFFFFF"/>
                </a:solidFill>
                <a:latin typeface="Open Sans Italics"/>
              </a:rPr>
              <a:t> </a:t>
            </a:r>
            <a:r>
              <a:rPr lang="en-US" sz="2200" dirty="0" err="1">
                <a:solidFill>
                  <a:srgbClr val="FFFFFF"/>
                </a:solidFill>
                <a:latin typeface="Open Sans Italics"/>
              </a:rPr>
              <a:t>майнового</a:t>
            </a:r>
            <a:r>
              <a:rPr lang="en-US" sz="2200" dirty="0">
                <a:solidFill>
                  <a:srgbClr val="FFFFFF"/>
                </a:solidFill>
                <a:latin typeface="Open Sans Italics"/>
              </a:rPr>
              <a:t> </a:t>
            </a:r>
            <a:r>
              <a:rPr lang="en-US" sz="2200" dirty="0" err="1">
                <a:solidFill>
                  <a:srgbClr val="FFFFFF"/>
                </a:solidFill>
                <a:latin typeface="Open Sans Italics"/>
              </a:rPr>
              <a:t>спору</a:t>
            </a:r>
            <a:r>
              <a:rPr lang="en-US" sz="2200" dirty="0">
                <a:solidFill>
                  <a:srgbClr val="FFFFFF"/>
                </a:solidFill>
                <a:latin typeface="Open Sans Italics"/>
              </a:rPr>
              <a:t> </a:t>
            </a:r>
            <a:r>
              <a:rPr lang="en-US" sz="2200" dirty="0" err="1">
                <a:solidFill>
                  <a:srgbClr val="FFFFFF"/>
                </a:solidFill>
                <a:latin typeface="Open Sans Italics"/>
              </a:rPr>
              <a:t>за</a:t>
            </a:r>
            <a:r>
              <a:rPr lang="en-US" sz="2200" dirty="0">
                <a:solidFill>
                  <a:srgbClr val="FFFFFF"/>
                </a:solidFill>
                <a:latin typeface="Open Sans Italics"/>
              </a:rPr>
              <a:t> </a:t>
            </a:r>
            <a:r>
              <a:rPr lang="en-US" sz="2200" dirty="0" err="1">
                <a:solidFill>
                  <a:srgbClr val="FFFFFF"/>
                </a:solidFill>
                <a:latin typeface="Open Sans Italics"/>
              </a:rPr>
              <a:t>участю</a:t>
            </a:r>
            <a:r>
              <a:rPr lang="en-US" sz="2200" dirty="0">
                <a:solidFill>
                  <a:srgbClr val="FFFFFF"/>
                </a:solidFill>
                <a:latin typeface="Open Sans Italics"/>
              </a:rPr>
              <a:t> </a:t>
            </a:r>
            <a:r>
              <a:rPr lang="en-US" sz="2200" dirty="0" err="1">
                <a:solidFill>
                  <a:srgbClr val="FFFFFF"/>
                </a:solidFill>
                <a:latin typeface="Open Sans Italics"/>
              </a:rPr>
              <a:t>боржника</a:t>
            </a:r>
            <a:r>
              <a:rPr lang="en-US" sz="2200" dirty="0">
                <a:solidFill>
                  <a:srgbClr val="FFFFFF"/>
                </a:solidFill>
                <a:latin typeface="Open Sans Italics"/>
              </a:rPr>
              <a:t> </a:t>
            </a:r>
            <a:r>
              <a:rPr lang="en-US" sz="2200" dirty="0" err="1">
                <a:solidFill>
                  <a:srgbClr val="FFFFFF"/>
                </a:solidFill>
                <a:latin typeface="Open Sans Italics"/>
              </a:rPr>
              <a:t>третейським</a:t>
            </a:r>
            <a:r>
              <a:rPr lang="en-US" sz="2200" dirty="0">
                <a:solidFill>
                  <a:srgbClr val="FFFFFF"/>
                </a:solidFill>
                <a:latin typeface="Open Sans Italics"/>
              </a:rPr>
              <a:t> </a:t>
            </a:r>
            <a:r>
              <a:rPr lang="en-US" sz="2200" dirty="0" err="1">
                <a:solidFill>
                  <a:srgbClr val="FFFFFF"/>
                </a:solidFill>
                <a:latin typeface="Open Sans Italics"/>
              </a:rPr>
              <a:t>або</a:t>
            </a:r>
            <a:r>
              <a:rPr lang="en-US" sz="2200" dirty="0">
                <a:solidFill>
                  <a:srgbClr val="FFFFFF"/>
                </a:solidFill>
                <a:latin typeface="Open Sans Italics"/>
              </a:rPr>
              <a:t> </a:t>
            </a:r>
            <a:r>
              <a:rPr lang="en-US" sz="2200" dirty="0" err="1">
                <a:solidFill>
                  <a:srgbClr val="FFFFFF"/>
                </a:solidFill>
                <a:latin typeface="Open Sans Italics"/>
              </a:rPr>
              <a:t>арбітражним</a:t>
            </a:r>
            <a:r>
              <a:rPr lang="en-US" sz="2200" dirty="0">
                <a:solidFill>
                  <a:srgbClr val="FFFFFF"/>
                </a:solidFill>
                <a:latin typeface="Open Sans Italics"/>
              </a:rPr>
              <a:t> </a:t>
            </a:r>
            <a:r>
              <a:rPr lang="en-US" sz="2200" dirty="0" err="1">
                <a:solidFill>
                  <a:srgbClr val="FFFFFF"/>
                </a:solidFill>
                <a:latin typeface="Open Sans Italics"/>
              </a:rPr>
              <a:t>судом</a:t>
            </a:r>
            <a:r>
              <a:rPr lang="en-US" sz="2200" dirty="0">
                <a:solidFill>
                  <a:srgbClr val="FFFFFF"/>
                </a:solidFill>
                <a:latin typeface="Open Sans Italics"/>
              </a:rPr>
              <a:t> </a:t>
            </a:r>
            <a:r>
              <a:rPr lang="en-US" sz="2200" dirty="0" err="1">
                <a:solidFill>
                  <a:srgbClr val="FFFFFF"/>
                </a:solidFill>
                <a:latin typeface="Open Sans Italics"/>
              </a:rPr>
              <a:t>унеможливить</a:t>
            </a:r>
            <a:r>
              <a:rPr lang="en-US" sz="2200" dirty="0">
                <a:solidFill>
                  <a:srgbClr val="FFFFFF"/>
                </a:solidFill>
                <a:latin typeface="Open Sans Italics"/>
              </a:rPr>
              <a:t>  </a:t>
            </a:r>
            <a:r>
              <a:rPr lang="en-US" sz="2200" dirty="0" err="1">
                <a:solidFill>
                  <a:srgbClr val="FFFFFF"/>
                </a:solidFill>
                <a:latin typeface="Open Sans Italics"/>
              </a:rPr>
              <a:t>дослідження</a:t>
            </a:r>
            <a:r>
              <a:rPr lang="en-US" sz="2200" dirty="0">
                <a:solidFill>
                  <a:srgbClr val="FFFFFF"/>
                </a:solidFill>
                <a:latin typeface="Open Sans Italics"/>
              </a:rPr>
              <a:t> </a:t>
            </a:r>
            <a:r>
              <a:rPr lang="en-US" sz="2200" dirty="0" err="1">
                <a:solidFill>
                  <a:srgbClr val="FFFFFF"/>
                </a:solidFill>
                <a:latin typeface="Open Sans Italics"/>
              </a:rPr>
              <a:t>всього</a:t>
            </a:r>
            <a:r>
              <a:rPr lang="en-US" sz="2200" dirty="0">
                <a:solidFill>
                  <a:srgbClr val="FFFFFF"/>
                </a:solidFill>
                <a:latin typeface="Open Sans Italics"/>
              </a:rPr>
              <a:t> </a:t>
            </a:r>
            <a:r>
              <a:rPr lang="en-US" sz="2200" dirty="0" err="1">
                <a:solidFill>
                  <a:srgbClr val="FFFFFF"/>
                </a:solidFill>
                <a:latin typeface="Open Sans Italics"/>
              </a:rPr>
              <a:t>обсягу</a:t>
            </a:r>
            <a:r>
              <a:rPr lang="en-US" sz="2200" dirty="0">
                <a:solidFill>
                  <a:srgbClr val="FFFFFF"/>
                </a:solidFill>
                <a:latin typeface="Open Sans Italics"/>
              </a:rPr>
              <a:t> </a:t>
            </a:r>
            <a:r>
              <a:rPr lang="en-US" sz="2200" dirty="0" err="1">
                <a:solidFill>
                  <a:srgbClr val="FFFFFF"/>
                </a:solidFill>
                <a:latin typeface="Open Sans Italics"/>
              </a:rPr>
              <a:t>доказів</a:t>
            </a:r>
            <a:r>
              <a:rPr lang="en-US" sz="2200" dirty="0">
                <a:solidFill>
                  <a:srgbClr val="FFFFFF"/>
                </a:solidFill>
                <a:latin typeface="Open Sans Italics"/>
              </a:rPr>
              <a:t> (</a:t>
            </a:r>
            <a:r>
              <a:rPr lang="en-US" sz="2200" dirty="0" err="1">
                <a:solidFill>
                  <a:srgbClr val="FFFFFF"/>
                </a:solidFill>
                <a:latin typeface="Open Sans Italics"/>
              </a:rPr>
              <a:t>обов’язкового</a:t>
            </a:r>
            <a:r>
              <a:rPr lang="en-US" sz="2200" dirty="0">
                <a:solidFill>
                  <a:srgbClr val="FFFFFF"/>
                </a:solidFill>
                <a:latin typeface="Open Sans Italics"/>
              </a:rPr>
              <a:t> </a:t>
            </a:r>
            <a:r>
              <a:rPr lang="en-US" sz="2200" dirty="0" err="1">
                <a:solidFill>
                  <a:srgbClr val="FFFFFF"/>
                </a:solidFill>
                <a:latin typeface="Open Sans Italics"/>
              </a:rPr>
              <a:t>врахування</a:t>
            </a:r>
            <a:r>
              <a:rPr lang="en-US" sz="2200" dirty="0">
                <a:solidFill>
                  <a:srgbClr val="FFFFFF"/>
                </a:solidFill>
                <a:latin typeface="Open Sans Italics"/>
              </a:rPr>
              <a:t> </a:t>
            </a:r>
            <a:r>
              <a:rPr lang="en-US" sz="2200" dirty="0" err="1">
                <a:solidFill>
                  <a:srgbClr val="FFFFFF"/>
                </a:solidFill>
                <a:latin typeface="Open Sans Italics"/>
              </a:rPr>
              <a:t>усієї</a:t>
            </a:r>
            <a:r>
              <a:rPr lang="en-US" sz="2200" dirty="0">
                <a:solidFill>
                  <a:srgbClr val="FFFFFF"/>
                </a:solidFill>
                <a:latin typeface="Open Sans Italics"/>
              </a:rPr>
              <a:t> </a:t>
            </a:r>
            <a:r>
              <a:rPr lang="en-US" sz="2200" dirty="0" err="1">
                <a:solidFill>
                  <a:srgbClr val="FFFFFF"/>
                </a:solidFill>
                <a:latin typeface="Open Sans Italics"/>
              </a:rPr>
              <a:t>сукупності</a:t>
            </a:r>
            <a:r>
              <a:rPr lang="en-US" sz="2200" dirty="0">
                <a:solidFill>
                  <a:srgbClr val="FFFFFF"/>
                </a:solidFill>
                <a:latin typeface="Open Sans Italics"/>
              </a:rPr>
              <a:t>, </a:t>
            </a:r>
            <a:r>
              <a:rPr lang="en-US" sz="2200" dirty="0" err="1">
                <a:solidFill>
                  <a:srgbClr val="FFFFFF"/>
                </a:solidFill>
                <a:latin typeface="Open Sans Italics"/>
              </a:rPr>
              <a:t>що</a:t>
            </a:r>
            <a:r>
              <a:rPr lang="en-US" sz="2200" dirty="0">
                <a:solidFill>
                  <a:srgbClr val="FFFFFF"/>
                </a:solidFill>
                <a:latin typeface="Open Sans Italics"/>
              </a:rPr>
              <a:t> </a:t>
            </a:r>
            <a:r>
              <a:rPr lang="en-US" sz="2200" dirty="0" err="1">
                <a:solidFill>
                  <a:srgbClr val="FFFFFF"/>
                </a:solidFill>
                <a:latin typeface="Open Sans Italics"/>
              </a:rPr>
              <a:t>містяться</a:t>
            </a:r>
            <a:r>
              <a:rPr lang="en-US" sz="2200" dirty="0">
                <a:solidFill>
                  <a:srgbClr val="FFFFFF"/>
                </a:solidFill>
                <a:latin typeface="Open Sans Italics"/>
              </a:rPr>
              <a:t> </a:t>
            </a:r>
            <a:r>
              <a:rPr lang="en-US" sz="2200" dirty="0" err="1">
                <a:solidFill>
                  <a:srgbClr val="FFFFFF"/>
                </a:solidFill>
                <a:latin typeface="Open Sans Italics"/>
              </a:rPr>
              <a:t>у</a:t>
            </a:r>
            <a:r>
              <a:rPr lang="en-US" sz="2200" dirty="0">
                <a:solidFill>
                  <a:srgbClr val="FFFFFF"/>
                </a:solidFill>
                <a:latin typeface="Open Sans Italics"/>
              </a:rPr>
              <a:t> </a:t>
            </a:r>
            <a:r>
              <a:rPr lang="en-US" sz="2200" dirty="0" err="1">
                <a:solidFill>
                  <a:srgbClr val="FFFFFF"/>
                </a:solidFill>
                <a:latin typeface="Open Sans Italics"/>
              </a:rPr>
              <a:t>матеріалах</a:t>
            </a:r>
            <a:r>
              <a:rPr lang="en-US" sz="2200" dirty="0">
                <a:solidFill>
                  <a:srgbClr val="FFFFFF"/>
                </a:solidFill>
                <a:latin typeface="Open Sans Italics"/>
              </a:rPr>
              <a:t> </a:t>
            </a:r>
            <a:r>
              <a:rPr lang="en-US" sz="2200" dirty="0" err="1">
                <a:solidFill>
                  <a:srgbClr val="FFFFFF"/>
                </a:solidFill>
                <a:latin typeface="Open Sans Italics"/>
              </a:rPr>
              <a:t>справи</a:t>
            </a:r>
            <a:r>
              <a:rPr lang="en-US" sz="2200" dirty="0">
                <a:solidFill>
                  <a:srgbClr val="FFFFFF"/>
                </a:solidFill>
                <a:latin typeface="Open Sans Italics"/>
              </a:rPr>
              <a:t> </a:t>
            </a:r>
            <a:r>
              <a:rPr lang="en-US" sz="2200" dirty="0" err="1">
                <a:solidFill>
                  <a:srgbClr val="FFFFFF"/>
                </a:solidFill>
                <a:latin typeface="Open Sans Italics"/>
              </a:rPr>
              <a:t>про</a:t>
            </a:r>
            <a:r>
              <a:rPr lang="en-US" sz="2200" dirty="0">
                <a:solidFill>
                  <a:srgbClr val="FFFFFF"/>
                </a:solidFill>
                <a:latin typeface="Open Sans Italics"/>
              </a:rPr>
              <a:t> </a:t>
            </a:r>
            <a:r>
              <a:rPr lang="en-US" sz="2200" dirty="0" err="1">
                <a:solidFill>
                  <a:srgbClr val="FFFFFF"/>
                </a:solidFill>
                <a:latin typeface="Open Sans Italics"/>
              </a:rPr>
              <a:t>банкрутство</a:t>
            </a:r>
            <a:r>
              <a:rPr lang="en-US" sz="2200" dirty="0">
                <a:solidFill>
                  <a:srgbClr val="FFFFFF"/>
                </a:solidFill>
                <a:latin typeface="Open Sans Italics"/>
              </a:rPr>
              <a:t> – </a:t>
            </a:r>
            <a:r>
              <a:rPr lang="en-US" sz="2200" dirty="0" err="1">
                <a:solidFill>
                  <a:srgbClr val="FFFFFF"/>
                </a:solidFill>
                <a:latin typeface="Open Sans Italics"/>
              </a:rPr>
              <a:t>див</a:t>
            </a:r>
            <a:r>
              <a:rPr lang="en-US" sz="2200" dirty="0">
                <a:solidFill>
                  <a:srgbClr val="FFFFFF"/>
                </a:solidFill>
                <a:latin typeface="Open Sans Italics"/>
              </a:rPr>
              <a:t>. </a:t>
            </a:r>
            <a:r>
              <a:rPr lang="en-US" sz="2200" dirty="0" err="1">
                <a:solidFill>
                  <a:srgbClr val="FFFFFF"/>
                </a:solidFill>
                <a:latin typeface="Open Sans Italics"/>
              </a:rPr>
              <a:t>постанову</a:t>
            </a:r>
            <a:r>
              <a:rPr lang="en-US" sz="2200" dirty="0">
                <a:solidFill>
                  <a:srgbClr val="FFFFFF"/>
                </a:solidFill>
                <a:latin typeface="Open Sans Italics"/>
              </a:rPr>
              <a:t> ВС </a:t>
            </a:r>
            <a:r>
              <a:rPr lang="en-US" sz="2200" dirty="0" err="1">
                <a:solidFill>
                  <a:srgbClr val="FFFFFF"/>
                </a:solidFill>
                <a:latin typeface="Open Sans Italics"/>
              </a:rPr>
              <a:t>у</a:t>
            </a:r>
            <a:r>
              <a:rPr lang="en-US" sz="2200" dirty="0">
                <a:solidFill>
                  <a:srgbClr val="FFFFFF"/>
                </a:solidFill>
                <a:latin typeface="Open Sans Italics"/>
              </a:rPr>
              <a:t> </a:t>
            </a:r>
            <a:r>
              <a:rPr lang="en-US" sz="2200" dirty="0" err="1">
                <a:solidFill>
                  <a:srgbClr val="FFFFFF"/>
                </a:solidFill>
                <a:latin typeface="Open Sans Italics"/>
              </a:rPr>
              <a:t>справі</a:t>
            </a:r>
            <a:r>
              <a:rPr lang="en-US" sz="2200" dirty="0">
                <a:solidFill>
                  <a:srgbClr val="FFFFFF"/>
                </a:solidFill>
                <a:latin typeface="Open Sans Italics"/>
              </a:rPr>
              <a:t> №916/329/21(916/3073/21) </a:t>
            </a:r>
            <a:r>
              <a:rPr lang="en-US" sz="2200" dirty="0" err="1">
                <a:solidFill>
                  <a:srgbClr val="FFFFFF"/>
                </a:solidFill>
                <a:latin typeface="Open Sans Italics"/>
              </a:rPr>
              <a:t>від</a:t>
            </a:r>
            <a:r>
              <a:rPr lang="en-US" sz="2200" dirty="0">
                <a:solidFill>
                  <a:srgbClr val="FFFFFF"/>
                </a:solidFill>
                <a:latin typeface="Open Sans Italics"/>
              </a:rPr>
              <a:t> 08.12.2022) - </a:t>
            </a:r>
            <a:r>
              <a:rPr lang="en-US" sz="2200" dirty="0" err="1">
                <a:solidFill>
                  <a:srgbClr val="FFFFFF"/>
                </a:solidFill>
                <a:latin typeface="Open Sans Italics"/>
              </a:rPr>
              <a:t>порівняно</a:t>
            </a:r>
            <a:r>
              <a:rPr lang="en-US" sz="2200" dirty="0">
                <a:solidFill>
                  <a:srgbClr val="FFFFFF"/>
                </a:solidFill>
                <a:latin typeface="Open Sans Italics"/>
              </a:rPr>
              <a:t> </a:t>
            </a:r>
            <a:r>
              <a:rPr lang="en-US" sz="2200" dirty="0" err="1">
                <a:solidFill>
                  <a:srgbClr val="FFFFFF"/>
                </a:solidFill>
                <a:latin typeface="Open Sans Italics"/>
              </a:rPr>
              <a:t>із</a:t>
            </a:r>
            <a:r>
              <a:rPr lang="en-US" sz="2200" dirty="0">
                <a:solidFill>
                  <a:srgbClr val="FFFFFF"/>
                </a:solidFill>
                <a:latin typeface="Open Sans Italics"/>
              </a:rPr>
              <a:t> </a:t>
            </a:r>
            <a:r>
              <a:rPr lang="en-US" sz="2200" dirty="0" err="1">
                <a:solidFill>
                  <a:srgbClr val="FFFFFF"/>
                </a:solidFill>
                <a:latin typeface="Open Sans Italics"/>
              </a:rPr>
              <a:t>вирішенням</a:t>
            </a:r>
            <a:r>
              <a:rPr lang="en-US" sz="2200" dirty="0">
                <a:solidFill>
                  <a:srgbClr val="FFFFFF"/>
                </a:solidFill>
                <a:latin typeface="Open Sans Italics"/>
              </a:rPr>
              <a:t> </a:t>
            </a:r>
            <a:r>
              <a:rPr lang="en-US" sz="2200" dirty="0" err="1">
                <a:solidFill>
                  <a:srgbClr val="FFFFFF"/>
                </a:solidFill>
                <a:latin typeface="Open Sans Italics"/>
              </a:rPr>
              <a:t>майнових</a:t>
            </a:r>
            <a:r>
              <a:rPr lang="en-US" sz="2200" dirty="0">
                <a:solidFill>
                  <a:srgbClr val="FFFFFF"/>
                </a:solidFill>
                <a:latin typeface="Open Sans Italics"/>
              </a:rPr>
              <a:t> </a:t>
            </a:r>
            <a:r>
              <a:rPr lang="en-US" sz="2200" dirty="0" err="1">
                <a:solidFill>
                  <a:srgbClr val="FFFFFF"/>
                </a:solidFill>
                <a:latin typeface="Open Sans Italics"/>
              </a:rPr>
              <a:t>спорів</a:t>
            </a:r>
            <a:r>
              <a:rPr lang="en-US" sz="2200" dirty="0">
                <a:solidFill>
                  <a:srgbClr val="FFFFFF"/>
                </a:solidFill>
                <a:latin typeface="Open Sans Italics"/>
              </a:rPr>
              <a:t> </a:t>
            </a:r>
            <a:r>
              <a:rPr lang="en-US" sz="2200" dirty="0" err="1">
                <a:solidFill>
                  <a:srgbClr val="FFFFFF"/>
                </a:solidFill>
                <a:latin typeface="Open Sans Italics"/>
              </a:rPr>
              <a:t>боржника</a:t>
            </a:r>
            <a:r>
              <a:rPr lang="en-US" sz="2200" dirty="0">
                <a:solidFill>
                  <a:srgbClr val="FFFFFF"/>
                </a:solidFill>
                <a:latin typeface="Open Sans Italics"/>
              </a:rPr>
              <a:t> </a:t>
            </a:r>
            <a:r>
              <a:rPr lang="en-US" sz="2200" dirty="0" err="1">
                <a:solidFill>
                  <a:srgbClr val="FFFFFF"/>
                </a:solidFill>
                <a:latin typeface="Open Sans Italics"/>
              </a:rPr>
              <a:t>з</a:t>
            </a:r>
            <a:r>
              <a:rPr lang="en-US" sz="2200" dirty="0">
                <a:solidFill>
                  <a:srgbClr val="FFFFFF"/>
                </a:solidFill>
                <a:latin typeface="Open Sans Italics"/>
              </a:rPr>
              <a:t> </a:t>
            </a:r>
            <a:r>
              <a:rPr lang="en-US" sz="2200" dirty="0" err="1">
                <a:solidFill>
                  <a:srgbClr val="FFFFFF"/>
                </a:solidFill>
                <a:latin typeface="Open Sans Italics"/>
              </a:rPr>
              <a:t>іншими</a:t>
            </a:r>
            <a:r>
              <a:rPr lang="en-US" sz="2200" dirty="0">
                <a:solidFill>
                  <a:srgbClr val="FFFFFF"/>
                </a:solidFill>
                <a:latin typeface="Open Sans Italics"/>
              </a:rPr>
              <a:t> </a:t>
            </a:r>
            <a:r>
              <a:rPr lang="en-US" sz="2200" dirty="0" err="1">
                <a:solidFill>
                  <a:srgbClr val="FFFFFF"/>
                </a:solidFill>
                <a:latin typeface="Open Sans Italics"/>
              </a:rPr>
              <a:t>кредиторами</a:t>
            </a:r>
            <a:r>
              <a:rPr lang="en-US" sz="2200" dirty="0">
                <a:solidFill>
                  <a:srgbClr val="FFFFFF"/>
                </a:solidFill>
                <a:latin typeface="Open Sans Italics"/>
              </a:rPr>
              <a:t>, </a:t>
            </a:r>
            <a:r>
              <a:rPr lang="en-US" sz="2200" dirty="0" err="1">
                <a:solidFill>
                  <a:srgbClr val="FFFFFF"/>
                </a:solidFill>
                <a:latin typeface="Open Sans Italics"/>
              </a:rPr>
              <a:t>у</a:t>
            </a:r>
            <a:r>
              <a:rPr lang="en-US" sz="2200" dirty="0">
                <a:solidFill>
                  <a:srgbClr val="FFFFFF"/>
                </a:solidFill>
                <a:latin typeface="Open Sans Italics"/>
              </a:rPr>
              <a:t> </a:t>
            </a:r>
            <a:r>
              <a:rPr lang="en-US" sz="2200" dirty="0" err="1">
                <a:solidFill>
                  <a:srgbClr val="FFFFFF"/>
                </a:solidFill>
                <a:latin typeface="Open Sans Italics"/>
              </a:rPr>
              <a:t>правовідносин</a:t>
            </a:r>
            <a:r>
              <a:rPr lang="uk-UA" sz="2200" dirty="0">
                <a:solidFill>
                  <a:srgbClr val="FFFFFF"/>
                </a:solidFill>
                <a:latin typeface="Open Sans Italics"/>
              </a:rPr>
              <a:t>ах</a:t>
            </a:r>
            <a:r>
              <a:rPr lang="en-US" sz="2200" dirty="0">
                <a:solidFill>
                  <a:srgbClr val="FFFFFF"/>
                </a:solidFill>
                <a:latin typeface="Open Sans Italics"/>
              </a:rPr>
              <a:t> </a:t>
            </a:r>
            <a:r>
              <a:rPr lang="en-US" sz="2200" dirty="0" err="1">
                <a:solidFill>
                  <a:srgbClr val="FFFFFF"/>
                </a:solidFill>
                <a:latin typeface="Open Sans Italics"/>
              </a:rPr>
              <a:t>яких</a:t>
            </a:r>
            <a:r>
              <a:rPr lang="en-US" sz="2200" dirty="0">
                <a:solidFill>
                  <a:srgbClr val="FFFFFF"/>
                </a:solidFill>
                <a:latin typeface="Open Sans Italics"/>
              </a:rPr>
              <a:t> </a:t>
            </a:r>
            <a:r>
              <a:rPr lang="en-US" sz="2200" dirty="0" err="1">
                <a:solidFill>
                  <a:srgbClr val="FFFFFF"/>
                </a:solidFill>
                <a:latin typeface="Open Sans Italics"/>
              </a:rPr>
              <a:t>не</a:t>
            </a:r>
            <a:r>
              <a:rPr lang="en-US" sz="2200" dirty="0">
                <a:solidFill>
                  <a:srgbClr val="FFFFFF"/>
                </a:solidFill>
                <a:latin typeface="Open Sans Italics"/>
              </a:rPr>
              <a:t> </a:t>
            </a:r>
            <a:r>
              <a:rPr lang="en-US" sz="2200" dirty="0" err="1">
                <a:solidFill>
                  <a:srgbClr val="FFFFFF"/>
                </a:solidFill>
                <a:latin typeface="Open Sans Italics"/>
              </a:rPr>
              <a:t>має</a:t>
            </a:r>
            <a:r>
              <a:rPr lang="en-US" sz="2200" dirty="0">
                <a:solidFill>
                  <a:srgbClr val="FFFFFF"/>
                </a:solidFill>
                <a:latin typeface="Open Sans Italics"/>
              </a:rPr>
              <a:t> </a:t>
            </a:r>
            <a:r>
              <a:rPr lang="en-US" sz="2200" dirty="0" err="1">
                <a:solidFill>
                  <a:srgbClr val="FFFFFF"/>
                </a:solidFill>
                <a:latin typeface="Open Sans Italics"/>
              </a:rPr>
              <a:t>третейської</a:t>
            </a:r>
            <a:r>
              <a:rPr lang="en-US" sz="2200" dirty="0">
                <a:solidFill>
                  <a:srgbClr val="FFFFFF"/>
                </a:solidFill>
                <a:latin typeface="Open Sans Italics"/>
              </a:rPr>
              <a:t> </a:t>
            </a:r>
            <a:r>
              <a:rPr lang="en-US" sz="2200" dirty="0" err="1">
                <a:solidFill>
                  <a:srgbClr val="FFFFFF"/>
                </a:solidFill>
                <a:latin typeface="Open Sans Italics"/>
              </a:rPr>
              <a:t>чи</a:t>
            </a:r>
            <a:r>
              <a:rPr lang="en-US" sz="2200" dirty="0">
                <a:solidFill>
                  <a:srgbClr val="FFFFFF"/>
                </a:solidFill>
                <a:latin typeface="Open Sans Italics"/>
              </a:rPr>
              <a:t> </a:t>
            </a:r>
            <a:r>
              <a:rPr lang="en-US" sz="2200" dirty="0" err="1">
                <a:solidFill>
                  <a:srgbClr val="FFFFFF"/>
                </a:solidFill>
                <a:latin typeface="Open Sans Italics"/>
              </a:rPr>
              <a:t>арбітражної</a:t>
            </a:r>
            <a:r>
              <a:rPr lang="en-US" sz="2200" dirty="0">
                <a:solidFill>
                  <a:srgbClr val="FFFFFF"/>
                </a:solidFill>
                <a:latin typeface="Open Sans Italics"/>
              </a:rPr>
              <a:t> </a:t>
            </a:r>
            <a:r>
              <a:rPr lang="en-US" sz="2200" dirty="0" err="1">
                <a:solidFill>
                  <a:srgbClr val="FFFFFF"/>
                </a:solidFill>
                <a:latin typeface="Open Sans Italics"/>
              </a:rPr>
              <a:t>угоди</a:t>
            </a:r>
            <a:r>
              <a:rPr lang="en-US" sz="2200" dirty="0">
                <a:solidFill>
                  <a:srgbClr val="FFFFFF"/>
                </a:solidFill>
                <a:latin typeface="Open Sans Italics"/>
              </a:rPr>
              <a:t> </a:t>
            </a:r>
          </a:p>
        </p:txBody>
      </p:sp>
      <p:sp>
        <p:nvSpPr>
          <p:cNvPr id="7" name="Freeform 7"/>
          <p:cNvSpPr/>
          <p:nvPr/>
        </p:nvSpPr>
        <p:spPr>
          <a:xfrm>
            <a:off x="2601872" y="3032253"/>
            <a:ext cx="518936" cy="777697"/>
          </a:xfrm>
          <a:custGeom>
            <a:avLst/>
            <a:gdLst/>
            <a:ahLst/>
            <a:cxnLst/>
            <a:rect l="l" t="t" r="r" b="b"/>
            <a:pathLst>
              <a:path w="518936" h="777697">
                <a:moveTo>
                  <a:pt x="0" y="0"/>
                </a:moveTo>
                <a:lnTo>
                  <a:pt x="518936" y="0"/>
                </a:lnTo>
                <a:lnTo>
                  <a:pt x="518936" y="777697"/>
                </a:lnTo>
                <a:lnTo>
                  <a:pt x="0" y="777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680138" y="6484074"/>
            <a:ext cx="518936" cy="777697"/>
          </a:xfrm>
          <a:custGeom>
            <a:avLst/>
            <a:gdLst/>
            <a:ahLst/>
            <a:cxnLst/>
            <a:rect l="l" t="t" r="r" b="b"/>
            <a:pathLst>
              <a:path w="518936" h="777697">
                <a:moveTo>
                  <a:pt x="0" y="0"/>
                </a:moveTo>
                <a:lnTo>
                  <a:pt x="518936" y="0"/>
                </a:lnTo>
                <a:lnTo>
                  <a:pt x="518936" y="777696"/>
                </a:lnTo>
                <a:lnTo>
                  <a:pt x="0" y="7776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3429000" y="5105400"/>
            <a:ext cx="14504276" cy="3106419"/>
          </a:xfrm>
          <a:prstGeom prst="rect">
            <a:avLst/>
          </a:prstGeom>
        </p:spPr>
        <p:txBody>
          <a:bodyPr lIns="0" tIns="0" rIns="0" bIns="0" rtlCol="0" anchor="t">
            <a:spAutoFit/>
          </a:bodyPr>
          <a:lstStyle/>
          <a:p>
            <a:pPr algn="just">
              <a:lnSpc>
                <a:spcPts val="3080"/>
              </a:lnSpc>
            </a:pPr>
            <a:r>
              <a:rPr lang="en-US" sz="2200" dirty="0" err="1">
                <a:solidFill>
                  <a:srgbClr val="FFFFFF"/>
                </a:solidFill>
                <a:latin typeface="Open Sans"/>
              </a:rPr>
              <a:t>у</a:t>
            </a:r>
            <a:r>
              <a:rPr lang="en-US" sz="2200" dirty="0">
                <a:solidFill>
                  <a:srgbClr val="FFFFFF"/>
                </a:solidFill>
                <a:latin typeface="Open Sans Italics"/>
              </a:rPr>
              <a:t> </a:t>
            </a:r>
            <a:r>
              <a:rPr lang="en-US" sz="2200" dirty="0" err="1">
                <a:solidFill>
                  <a:srgbClr val="FFFFFF"/>
                </a:solidFill>
                <a:latin typeface="Open Sans Italics"/>
              </a:rPr>
              <a:t>разі</a:t>
            </a:r>
            <a:r>
              <a:rPr lang="en-US" sz="2200" dirty="0">
                <a:solidFill>
                  <a:srgbClr val="FFFFFF"/>
                </a:solidFill>
                <a:latin typeface="Open Sans Italics"/>
              </a:rPr>
              <a:t> </a:t>
            </a:r>
            <a:r>
              <a:rPr lang="en-US" sz="2200" dirty="0" err="1">
                <a:solidFill>
                  <a:srgbClr val="FFFFFF"/>
                </a:solidFill>
                <a:latin typeface="Open Sans Italics"/>
              </a:rPr>
              <a:t>необхідність</a:t>
            </a:r>
            <a:r>
              <a:rPr lang="en-US" sz="2200" dirty="0">
                <a:solidFill>
                  <a:srgbClr val="FFFFFF"/>
                </a:solidFill>
                <a:latin typeface="Open Sans Italics"/>
              </a:rPr>
              <a:t> </a:t>
            </a:r>
            <a:r>
              <a:rPr lang="en-US" sz="2200" dirty="0" err="1">
                <a:solidFill>
                  <a:srgbClr val="FFFFFF"/>
                </a:solidFill>
                <a:latin typeface="Open Sans Italics"/>
              </a:rPr>
              <a:t>оспорювання</a:t>
            </a:r>
            <a:r>
              <a:rPr lang="en-US" sz="2200" dirty="0">
                <a:solidFill>
                  <a:srgbClr val="FFFFFF"/>
                </a:solidFill>
                <a:latin typeface="Open Sans Italics"/>
              </a:rPr>
              <a:t> </a:t>
            </a:r>
            <a:r>
              <a:rPr lang="en-US" sz="2200" dirty="0" err="1">
                <a:solidFill>
                  <a:srgbClr val="FFFFFF"/>
                </a:solidFill>
                <a:latin typeface="Open Sans Italics"/>
              </a:rPr>
              <a:t>правочину</a:t>
            </a:r>
            <a:r>
              <a:rPr lang="en-US" sz="2200" dirty="0">
                <a:solidFill>
                  <a:srgbClr val="FFFFFF"/>
                </a:solidFill>
                <a:latin typeface="Open Sans Italics"/>
              </a:rPr>
              <a:t> </a:t>
            </a:r>
            <a:r>
              <a:rPr lang="en-US" sz="2200" dirty="0" err="1">
                <a:solidFill>
                  <a:srgbClr val="FFFFFF"/>
                </a:solidFill>
                <a:latin typeface="Open Sans Italics"/>
              </a:rPr>
              <a:t>боржника</a:t>
            </a:r>
            <a:r>
              <a:rPr lang="en-US" sz="2200" dirty="0">
                <a:solidFill>
                  <a:srgbClr val="FFFFFF"/>
                </a:solidFill>
                <a:latin typeface="Open Sans Italics"/>
              </a:rPr>
              <a:t>, </a:t>
            </a:r>
            <a:r>
              <a:rPr lang="en-US" sz="2200" dirty="0" err="1">
                <a:solidFill>
                  <a:srgbClr val="FFFFFF"/>
                </a:solidFill>
                <a:latin typeface="Open Sans Italics"/>
              </a:rPr>
              <a:t>питання</a:t>
            </a:r>
            <a:r>
              <a:rPr lang="en-US" sz="2200" dirty="0">
                <a:solidFill>
                  <a:srgbClr val="FFFFFF"/>
                </a:solidFill>
                <a:latin typeface="Open Sans Italics"/>
              </a:rPr>
              <a:t> </a:t>
            </a:r>
            <a:r>
              <a:rPr lang="en-US" sz="2200" dirty="0" err="1">
                <a:solidFill>
                  <a:srgbClr val="FFFFFF"/>
                </a:solidFill>
                <a:latin typeface="Open Sans Italics"/>
              </a:rPr>
              <a:t>оцінки</a:t>
            </a:r>
            <a:r>
              <a:rPr lang="en-US" sz="2200" dirty="0">
                <a:solidFill>
                  <a:srgbClr val="FFFFFF"/>
                </a:solidFill>
                <a:latin typeface="Open Sans Italics"/>
              </a:rPr>
              <a:t> </a:t>
            </a:r>
            <a:r>
              <a:rPr lang="en-US" sz="2200" dirty="0" err="1">
                <a:solidFill>
                  <a:srgbClr val="FFFFFF"/>
                </a:solidFill>
                <a:latin typeface="Open Sans Italics"/>
              </a:rPr>
              <a:t>дійсності</a:t>
            </a:r>
            <a:r>
              <a:rPr lang="en-US" sz="2200" dirty="0">
                <a:solidFill>
                  <a:srgbClr val="FFFFFF"/>
                </a:solidFill>
                <a:latin typeface="Open Sans Italics"/>
              </a:rPr>
              <a:t> </a:t>
            </a:r>
            <a:r>
              <a:rPr lang="en-US" sz="2200" dirty="0" err="1">
                <a:solidFill>
                  <a:srgbClr val="FFFFFF"/>
                </a:solidFill>
                <a:latin typeface="Open Sans Italics"/>
              </a:rPr>
              <a:t>якого</a:t>
            </a:r>
            <a:r>
              <a:rPr lang="en-US" sz="2200" dirty="0">
                <a:solidFill>
                  <a:srgbClr val="FFFFFF"/>
                </a:solidFill>
                <a:latin typeface="Open Sans Italics"/>
              </a:rPr>
              <a:t> </a:t>
            </a:r>
            <a:r>
              <a:rPr lang="en-US" sz="2200" dirty="0" err="1">
                <a:solidFill>
                  <a:srgbClr val="FFFFFF"/>
                </a:solidFill>
                <a:latin typeface="Open Sans Italics"/>
              </a:rPr>
              <a:t>охоплено</a:t>
            </a:r>
            <a:r>
              <a:rPr lang="en-US" sz="2200" dirty="0">
                <a:solidFill>
                  <a:srgbClr val="FFFFFF"/>
                </a:solidFill>
                <a:latin typeface="Open Sans Italics"/>
              </a:rPr>
              <a:t> </a:t>
            </a:r>
            <a:r>
              <a:rPr lang="en-US" sz="2200" dirty="0" err="1">
                <a:solidFill>
                  <a:srgbClr val="FFFFFF"/>
                </a:solidFill>
                <a:latin typeface="Open Sans Italics"/>
              </a:rPr>
              <a:t>арбітражною</a:t>
            </a:r>
            <a:r>
              <a:rPr lang="en-US" sz="2200" dirty="0">
                <a:solidFill>
                  <a:srgbClr val="FFFFFF"/>
                </a:solidFill>
                <a:latin typeface="Open Sans Italics"/>
              </a:rPr>
              <a:t>/</a:t>
            </a:r>
            <a:r>
              <a:rPr lang="en-US" sz="2200" dirty="0" err="1">
                <a:solidFill>
                  <a:srgbClr val="FFFFFF"/>
                </a:solidFill>
                <a:latin typeface="Open Sans Italics"/>
              </a:rPr>
              <a:t>третейською</a:t>
            </a:r>
            <a:r>
              <a:rPr lang="en-US" sz="2200" dirty="0">
                <a:solidFill>
                  <a:srgbClr val="FFFFFF"/>
                </a:solidFill>
                <a:latin typeface="Open Sans Italics"/>
              </a:rPr>
              <a:t> </a:t>
            </a:r>
            <a:r>
              <a:rPr lang="en-US" sz="2200" dirty="0" err="1">
                <a:solidFill>
                  <a:srgbClr val="FFFFFF"/>
                </a:solidFill>
                <a:latin typeface="Open Sans Italics"/>
              </a:rPr>
              <a:t>угодою</a:t>
            </a:r>
            <a:r>
              <a:rPr lang="en-US" sz="2200" dirty="0">
                <a:solidFill>
                  <a:srgbClr val="FFFFFF"/>
                </a:solidFill>
                <a:latin typeface="Open Sans Italics"/>
              </a:rPr>
              <a:t>, </a:t>
            </a:r>
            <a:r>
              <a:rPr lang="en-US" sz="2200" dirty="0" err="1">
                <a:solidFill>
                  <a:srgbClr val="FFFFFF"/>
                </a:solidFill>
                <a:latin typeface="Open Sans Italics"/>
              </a:rPr>
              <a:t>процедурно-юрисдикційна</a:t>
            </a:r>
            <a:r>
              <a:rPr lang="en-US" sz="2200" dirty="0">
                <a:solidFill>
                  <a:srgbClr val="FFFFFF"/>
                </a:solidFill>
                <a:latin typeface="Open Sans Italics"/>
              </a:rPr>
              <a:t>  </a:t>
            </a:r>
            <a:r>
              <a:rPr lang="en-US" sz="2200" dirty="0" err="1">
                <a:solidFill>
                  <a:srgbClr val="FFFFFF"/>
                </a:solidFill>
                <a:latin typeface="Open Sans Italics"/>
              </a:rPr>
              <a:t>доля</a:t>
            </a:r>
            <a:r>
              <a:rPr lang="en-US" sz="2200" dirty="0">
                <a:solidFill>
                  <a:srgbClr val="FFFFFF"/>
                </a:solidFill>
                <a:latin typeface="Open Sans Italics"/>
              </a:rPr>
              <a:t> </a:t>
            </a:r>
            <a:r>
              <a:rPr lang="en-US" sz="2200" dirty="0" err="1">
                <a:solidFill>
                  <a:srgbClr val="FFFFFF"/>
                </a:solidFill>
                <a:latin typeface="Open Sans Italics"/>
              </a:rPr>
              <a:t>такого</a:t>
            </a:r>
            <a:r>
              <a:rPr lang="en-US" sz="2200" dirty="0">
                <a:solidFill>
                  <a:srgbClr val="FFFFFF"/>
                </a:solidFill>
                <a:latin typeface="Open Sans Italics"/>
              </a:rPr>
              <a:t> </a:t>
            </a:r>
            <a:r>
              <a:rPr lang="en-US" sz="2200" dirty="0" err="1">
                <a:solidFill>
                  <a:srgbClr val="FFFFFF"/>
                </a:solidFill>
                <a:latin typeface="Open Sans Italics"/>
              </a:rPr>
              <a:t>позову</a:t>
            </a:r>
            <a:r>
              <a:rPr lang="en-US" sz="2200" dirty="0">
                <a:solidFill>
                  <a:srgbClr val="FFFFFF"/>
                </a:solidFill>
                <a:latin typeface="Open Sans Italics"/>
              </a:rPr>
              <a:t> </a:t>
            </a:r>
            <a:r>
              <a:rPr lang="en-US" sz="2200" dirty="0" err="1">
                <a:solidFill>
                  <a:srgbClr val="FFFFFF"/>
                </a:solidFill>
                <a:latin typeface="Open Sans Italics"/>
              </a:rPr>
              <a:t>буде</a:t>
            </a:r>
            <a:r>
              <a:rPr lang="en-US" sz="2200" dirty="0">
                <a:solidFill>
                  <a:srgbClr val="FFFFFF"/>
                </a:solidFill>
                <a:latin typeface="Open Sans Italics"/>
              </a:rPr>
              <a:t> </a:t>
            </a:r>
            <a:r>
              <a:rPr lang="en-US" sz="2200" dirty="0" err="1">
                <a:solidFill>
                  <a:srgbClr val="FFFFFF"/>
                </a:solidFill>
                <a:latin typeface="Open Sans Italics"/>
              </a:rPr>
              <a:t>визначатися</a:t>
            </a:r>
            <a:r>
              <a:rPr lang="en-US" sz="2200" dirty="0">
                <a:solidFill>
                  <a:srgbClr val="FFFFFF"/>
                </a:solidFill>
                <a:latin typeface="Open Sans Italics"/>
              </a:rPr>
              <a:t> </a:t>
            </a:r>
            <a:r>
              <a:rPr lang="en-US" sz="2200" dirty="0" err="1">
                <a:solidFill>
                  <a:srgbClr val="FFFFFF"/>
                </a:solidFill>
                <a:latin typeface="Open Sans Italics"/>
              </a:rPr>
              <a:t>приналежністю</a:t>
            </a:r>
            <a:r>
              <a:rPr lang="en-US" sz="2200" dirty="0">
                <a:solidFill>
                  <a:srgbClr val="FFFFFF"/>
                </a:solidFill>
                <a:latin typeface="Open Sans Italics"/>
              </a:rPr>
              <a:t> </a:t>
            </a:r>
            <a:r>
              <a:rPr lang="en-US" sz="2200" dirty="0" err="1">
                <a:solidFill>
                  <a:srgbClr val="FFFFFF"/>
                </a:solidFill>
                <a:latin typeface="Open Sans Italics"/>
              </a:rPr>
              <a:t>ініціатора</a:t>
            </a:r>
            <a:r>
              <a:rPr lang="en-US" sz="2200" dirty="0">
                <a:solidFill>
                  <a:srgbClr val="FFFFFF"/>
                </a:solidFill>
                <a:latin typeface="Open Sans Italics"/>
              </a:rPr>
              <a:t> </a:t>
            </a:r>
            <a:r>
              <a:rPr lang="en-US" sz="2200" dirty="0" err="1">
                <a:solidFill>
                  <a:srgbClr val="FFFFFF"/>
                </a:solidFill>
                <a:latin typeface="Open Sans Italics"/>
              </a:rPr>
              <a:t>до</a:t>
            </a:r>
            <a:r>
              <a:rPr lang="en-US" sz="2200" dirty="0">
                <a:solidFill>
                  <a:srgbClr val="FFFFFF"/>
                </a:solidFill>
                <a:latin typeface="Open Sans Italics"/>
              </a:rPr>
              <a:t> </a:t>
            </a:r>
            <a:r>
              <a:rPr lang="en-US" sz="2200" dirty="0" err="1">
                <a:solidFill>
                  <a:srgbClr val="FFFFFF"/>
                </a:solidFill>
                <a:latin typeface="Open Sans Italics"/>
              </a:rPr>
              <a:t>сторони</a:t>
            </a:r>
            <a:r>
              <a:rPr lang="en-US" sz="2200" dirty="0">
                <a:solidFill>
                  <a:srgbClr val="FFFFFF"/>
                </a:solidFill>
                <a:latin typeface="Open Sans Italics"/>
              </a:rPr>
              <a:t>   </a:t>
            </a:r>
            <a:r>
              <a:rPr lang="en-US" sz="2200" dirty="0" err="1">
                <a:solidFill>
                  <a:srgbClr val="FFFFFF"/>
                </a:solidFill>
                <a:latin typeface="Open Sans Italics"/>
              </a:rPr>
              <a:t>арбітражної</a:t>
            </a:r>
            <a:r>
              <a:rPr lang="en-US" sz="2200" dirty="0">
                <a:solidFill>
                  <a:srgbClr val="FFFFFF"/>
                </a:solidFill>
                <a:latin typeface="Open Sans Italics"/>
              </a:rPr>
              <a:t>/</a:t>
            </a:r>
            <a:r>
              <a:rPr lang="en-US" sz="2200" dirty="0" err="1">
                <a:solidFill>
                  <a:srgbClr val="FFFFFF"/>
                </a:solidFill>
                <a:latin typeface="Open Sans Italics"/>
              </a:rPr>
              <a:t>третейської</a:t>
            </a:r>
            <a:r>
              <a:rPr lang="en-US" sz="2200" dirty="0">
                <a:solidFill>
                  <a:srgbClr val="FFFFFF"/>
                </a:solidFill>
                <a:latin typeface="Open Sans Italics"/>
              </a:rPr>
              <a:t> </a:t>
            </a:r>
            <a:r>
              <a:rPr lang="en-US" sz="2200" dirty="0" err="1">
                <a:solidFill>
                  <a:srgbClr val="FFFFFF"/>
                </a:solidFill>
                <a:latin typeface="Open Sans Italics"/>
              </a:rPr>
              <a:t>угоди</a:t>
            </a:r>
            <a:r>
              <a:rPr lang="en-US" sz="2200" dirty="0">
                <a:solidFill>
                  <a:srgbClr val="FFFFFF"/>
                </a:solidFill>
                <a:latin typeface="Open Sans Italics"/>
              </a:rPr>
              <a:t>.  </a:t>
            </a:r>
            <a:r>
              <a:rPr lang="en-US" sz="2200" dirty="0" err="1">
                <a:solidFill>
                  <a:srgbClr val="FFFFFF"/>
                </a:solidFill>
                <a:latin typeface="Open Sans Italics"/>
              </a:rPr>
              <a:t>Так</a:t>
            </a:r>
            <a:r>
              <a:rPr lang="en-US" sz="2200" dirty="0">
                <a:solidFill>
                  <a:srgbClr val="FFFFFF"/>
                </a:solidFill>
                <a:latin typeface="Open Sans Italics"/>
              </a:rPr>
              <a:t>, </a:t>
            </a:r>
            <a:r>
              <a:rPr lang="en-US" sz="2200" dirty="0" err="1">
                <a:solidFill>
                  <a:srgbClr val="FFFFFF"/>
                </a:solidFill>
                <a:latin typeface="Open Sans Italics"/>
              </a:rPr>
              <a:t>арбітражний</a:t>
            </a:r>
            <a:r>
              <a:rPr lang="en-US" sz="2200" dirty="0">
                <a:solidFill>
                  <a:srgbClr val="FFFFFF"/>
                </a:solidFill>
                <a:latin typeface="Open Sans Italics"/>
              </a:rPr>
              <a:t> </a:t>
            </a:r>
            <a:r>
              <a:rPr lang="en-US" sz="2200" dirty="0" err="1">
                <a:solidFill>
                  <a:srgbClr val="FFFFFF"/>
                </a:solidFill>
                <a:latin typeface="Open Sans Italics"/>
              </a:rPr>
              <a:t>керуючий</a:t>
            </a:r>
            <a:r>
              <a:rPr lang="en-US" sz="2200" dirty="0">
                <a:solidFill>
                  <a:srgbClr val="FFFFFF"/>
                </a:solidFill>
                <a:latin typeface="Open Sans Italics"/>
              </a:rPr>
              <a:t> </a:t>
            </a:r>
            <a:r>
              <a:rPr lang="en-US" sz="2200" dirty="0" err="1">
                <a:solidFill>
                  <a:srgbClr val="FFFFFF"/>
                </a:solidFill>
                <a:latin typeface="Open Sans Italics"/>
              </a:rPr>
              <a:t>від</a:t>
            </a:r>
            <a:r>
              <a:rPr lang="en-US" sz="2200" dirty="0">
                <a:solidFill>
                  <a:srgbClr val="FFFFFF"/>
                </a:solidFill>
                <a:latin typeface="Open Sans Italics"/>
              </a:rPr>
              <a:t> </a:t>
            </a:r>
            <a:r>
              <a:rPr lang="en-US" sz="2200" dirty="0" err="1">
                <a:solidFill>
                  <a:srgbClr val="FFFFFF"/>
                </a:solidFill>
                <a:latin typeface="Open Sans Italics"/>
              </a:rPr>
              <a:t>імені</a:t>
            </a:r>
            <a:r>
              <a:rPr lang="en-US" sz="2200" dirty="0">
                <a:solidFill>
                  <a:srgbClr val="FFFFFF"/>
                </a:solidFill>
                <a:latin typeface="Open Sans Italics"/>
              </a:rPr>
              <a:t> </a:t>
            </a:r>
            <a:r>
              <a:rPr lang="en-US" sz="2200" dirty="0" err="1">
                <a:solidFill>
                  <a:srgbClr val="FFFFFF"/>
                </a:solidFill>
                <a:latin typeface="Open Sans Italics"/>
              </a:rPr>
              <a:t>боржника</a:t>
            </a:r>
            <a:r>
              <a:rPr lang="en-US" sz="2200" dirty="0">
                <a:solidFill>
                  <a:srgbClr val="FFFFFF"/>
                </a:solidFill>
                <a:latin typeface="Open Sans Italics"/>
              </a:rPr>
              <a:t> </a:t>
            </a:r>
            <a:r>
              <a:rPr lang="en-US" sz="2200" dirty="0" err="1">
                <a:solidFill>
                  <a:srgbClr val="FFFFFF"/>
                </a:solidFill>
                <a:latin typeface="Open Sans Italics"/>
              </a:rPr>
              <a:t>як</a:t>
            </a:r>
            <a:r>
              <a:rPr lang="en-US" sz="2200" dirty="0">
                <a:solidFill>
                  <a:srgbClr val="FFFFFF"/>
                </a:solidFill>
                <a:latin typeface="Open Sans Italics"/>
              </a:rPr>
              <a:t> </a:t>
            </a:r>
            <a:r>
              <a:rPr lang="en-US" sz="2200" dirty="0" err="1">
                <a:solidFill>
                  <a:srgbClr val="FFFFFF"/>
                </a:solidFill>
                <a:latin typeface="Open Sans Italics"/>
              </a:rPr>
              <a:t>сторони</a:t>
            </a:r>
            <a:r>
              <a:rPr lang="en-US" sz="2200" dirty="0">
                <a:solidFill>
                  <a:srgbClr val="FFFFFF"/>
                </a:solidFill>
                <a:latin typeface="Open Sans Italics"/>
              </a:rPr>
              <a:t> </a:t>
            </a:r>
            <a:r>
              <a:rPr lang="en-US" sz="2200" dirty="0" err="1">
                <a:solidFill>
                  <a:srgbClr val="FFFFFF"/>
                </a:solidFill>
                <a:latin typeface="Open Sans Italics"/>
              </a:rPr>
              <a:t>такої</a:t>
            </a:r>
            <a:r>
              <a:rPr lang="en-US" sz="2200" dirty="0">
                <a:solidFill>
                  <a:srgbClr val="FFFFFF"/>
                </a:solidFill>
                <a:latin typeface="Open Sans Italics"/>
              </a:rPr>
              <a:t> </a:t>
            </a:r>
            <a:r>
              <a:rPr lang="en-US" sz="2200" dirty="0" err="1">
                <a:solidFill>
                  <a:srgbClr val="FFFFFF"/>
                </a:solidFill>
                <a:latin typeface="Open Sans Italics"/>
              </a:rPr>
              <a:t>угоди</a:t>
            </a:r>
            <a:r>
              <a:rPr lang="en-US" sz="2200" dirty="0">
                <a:solidFill>
                  <a:srgbClr val="FFFFFF"/>
                </a:solidFill>
                <a:latin typeface="Open Sans Italics"/>
              </a:rPr>
              <a:t> </a:t>
            </a:r>
            <a:r>
              <a:rPr lang="en-US" sz="2200" dirty="0" err="1">
                <a:solidFill>
                  <a:srgbClr val="FFFFFF"/>
                </a:solidFill>
                <a:latin typeface="Open Sans Italics"/>
              </a:rPr>
              <a:t>із</a:t>
            </a:r>
            <a:r>
              <a:rPr lang="en-US" sz="2200" dirty="0">
                <a:solidFill>
                  <a:srgbClr val="FFFFFF"/>
                </a:solidFill>
                <a:latin typeface="Open Sans Italics"/>
              </a:rPr>
              <a:t> </a:t>
            </a:r>
            <a:r>
              <a:rPr lang="en-US" sz="2200" dirty="0" err="1">
                <a:solidFill>
                  <a:srgbClr val="FFFFFF"/>
                </a:solidFill>
                <a:latin typeface="Open Sans Italics"/>
              </a:rPr>
              <a:t>певною</a:t>
            </a:r>
            <a:r>
              <a:rPr lang="en-US" sz="2200" dirty="0">
                <a:solidFill>
                  <a:srgbClr val="FFFFFF"/>
                </a:solidFill>
                <a:latin typeface="Open Sans Italics"/>
              </a:rPr>
              <a:t> </a:t>
            </a:r>
            <a:r>
              <a:rPr lang="en-US" sz="2200" dirty="0" err="1">
                <a:solidFill>
                  <a:srgbClr val="FFFFFF"/>
                </a:solidFill>
                <a:latin typeface="Open Sans Italics"/>
              </a:rPr>
              <a:t>особою</a:t>
            </a:r>
            <a:r>
              <a:rPr lang="en-US" sz="2200" dirty="0">
                <a:solidFill>
                  <a:srgbClr val="FFFFFF"/>
                </a:solidFill>
                <a:latin typeface="Open Sans Italics"/>
              </a:rPr>
              <a:t> </a:t>
            </a:r>
            <a:r>
              <a:rPr lang="en-US" sz="2200" dirty="0" err="1">
                <a:solidFill>
                  <a:srgbClr val="FFFFFF"/>
                </a:solidFill>
                <a:latin typeface="Open Sans Italics"/>
              </a:rPr>
              <a:t>не</a:t>
            </a:r>
            <a:r>
              <a:rPr lang="en-US" sz="2200" dirty="0">
                <a:solidFill>
                  <a:srgbClr val="FFFFFF"/>
                </a:solidFill>
                <a:latin typeface="Open Sans Italics"/>
              </a:rPr>
              <a:t> </a:t>
            </a:r>
            <a:r>
              <a:rPr lang="en-US" sz="2200" dirty="0" err="1">
                <a:solidFill>
                  <a:srgbClr val="FFFFFF"/>
                </a:solidFill>
                <a:latin typeface="Open Sans Italics"/>
              </a:rPr>
              <a:t>зможе</a:t>
            </a:r>
            <a:r>
              <a:rPr lang="en-US" sz="2200" dirty="0">
                <a:solidFill>
                  <a:srgbClr val="FFFFFF"/>
                </a:solidFill>
                <a:latin typeface="Open Sans Italics"/>
              </a:rPr>
              <a:t> </a:t>
            </a:r>
            <a:r>
              <a:rPr lang="en-US" sz="2200" dirty="0" err="1">
                <a:solidFill>
                  <a:srgbClr val="FFFFFF"/>
                </a:solidFill>
                <a:latin typeface="Open Sans Italics"/>
              </a:rPr>
              <a:t>спростувати</a:t>
            </a:r>
            <a:r>
              <a:rPr lang="en-US" sz="2200" dirty="0">
                <a:solidFill>
                  <a:srgbClr val="FFFFFF"/>
                </a:solidFill>
                <a:latin typeface="Open Sans Italics"/>
              </a:rPr>
              <a:t> </a:t>
            </a:r>
            <a:r>
              <a:rPr lang="en-US" sz="2200" dirty="0" err="1">
                <a:solidFill>
                  <a:srgbClr val="FFFFFF"/>
                </a:solidFill>
                <a:latin typeface="Open Sans Italics"/>
              </a:rPr>
              <a:t>законність</a:t>
            </a:r>
            <a:r>
              <a:rPr lang="en-US" sz="2200" dirty="0">
                <a:solidFill>
                  <a:srgbClr val="FFFFFF"/>
                </a:solidFill>
                <a:latin typeface="Open Sans Italics"/>
              </a:rPr>
              <a:t> </a:t>
            </a:r>
            <a:r>
              <a:rPr lang="en-US" sz="2200" dirty="0" err="1">
                <a:solidFill>
                  <a:srgbClr val="FFFFFF"/>
                </a:solidFill>
                <a:latin typeface="Open Sans Italics"/>
              </a:rPr>
              <a:t>правочину</a:t>
            </a:r>
            <a:r>
              <a:rPr lang="en-US" sz="2200" dirty="0">
                <a:solidFill>
                  <a:srgbClr val="FFFFFF"/>
                </a:solidFill>
                <a:latin typeface="Open Sans Italics"/>
              </a:rPr>
              <a:t> </a:t>
            </a:r>
            <a:r>
              <a:rPr lang="en-US" sz="2200" dirty="0" err="1">
                <a:solidFill>
                  <a:srgbClr val="FFFFFF"/>
                </a:solidFill>
                <a:latin typeface="Open Sans Italics"/>
              </a:rPr>
              <a:t>в</a:t>
            </a:r>
            <a:r>
              <a:rPr lang="en-US" sz="2200" dirty="0">
                <a:solidFill>
                  <a:srgbClr val="FFFFFF"/>
                </a:solidFill>
                <a:latin typeface="Open Sans Italics"/>
              </a:rPr>
              <a:t> </a:t>
            </a:r>
            <a:r>
              <a:rPr lang="en-US" sz="2200" dirty="0" err="1">
                <a:solidFill>
                  <a:srgbClr val="FFFFFF"/>
                </a:solidFill>
                <a:latin typeface="Open Sans Italics"/>
              </a:rPr>
              <a:t>межах</a:t>
            </a:r>
            <a:r>
              <a:rPr lang="en-US" sz="2200" dirty="0">
                <a:solidFill>
                  <a:srgbClr val="FFFFFF"/>
                </a:solidFill>
                <a:latin typeface="Open Sans Italics"/>
              </a:rPr>
              <a:t> </a:t>
            </a:r>
            <a:r>
              <a:rPr lang="en-US" sz="2200" dirty="0" err="1">
                <a:solidFill>
                  <a:srgbClr val="FFFFFF"/>
                </a:solidFill>
                <a:latin typeface="Open Sans Italics"/>
              </a:rPr>
              <a:t>справи</a:t>
            </a:r>
            <a:r>
              <a:rPr lang="en-US" sz="2200" dirty="0">
                <a:solidFill>
                  <a:srgbClr val="FFFFFF"/>
                </a:solidFill>
                <a:latin typeface="Open Sans Italics"/>
              </a:rPr>
              <a:t> </a:t>
            </a:r>
            <a:r>
              <a:rPr lang="en-US" sz="2200" dirty="0" err="1">
                <a:solidFill>
                  <a:srgbClr val="FFFFFF"/>
                </a:solidFill>
                <a:latin typeface="Open Sans Italics"/>
              </a:rPr>
              <a:t>про</a:t>
            </a:r>
            <a:r>
              <a:rPr lang="en-US" sz="2200" dirty="0">
                <a:solidFill>
                  <a:srgbClr val="FFFFFF"/>
                </a:solidFill>
                <a:latin typeface="Open Sans Italics"/>
              </a:rPr>
              <a:t> </a:t>
            </a:r>
            <a:r>
              <a:rPr lang="en-US" sz="2200" dirty="0" err="1">
                <a:solidFill>
                  <a:srgbClr val="FFFFFF"/>
                </a:solidFill>
                <a:latin typeface="Open Sans Italics"/>
              </a:rPr>
              <a:t>банкрутство</a:t>
            </a:r>
            <a:r>
              <a:rPr lang="en-US" sz="2200" dirty="0">
                <a:solidFill>
                  <a:srgbClr val="FFFFFF"/>
                </a:solidFill>
                <a:latin typeface="Open Sans Italics"/>
              </a:rPr>
              <a:t> </a:t>
            </a:r>
            <a:r>
              <a:rPr lang="en-US" sz="2200" dirty="0" err="1">
                <a:solidFill>
                  <a:srgbClr val="FFFFFF"/>
                </a:solidFill>
                <a:latin typeface="Open Sans Italics"/>
              </a:rPr>
              <a:t>без</a:t>
            </a:r>
            <a:r>
              <a:rPr lang="en-US" sz="2200" dirty="0">
                <a:solidFill>
                  <a:srgbClr val="FFFFFF"/>
                </a:solidFill>
                <a:latin typeface="Open Sans Italics"/>
              </a:rPr>
              <a:t> </a:t>
            </a:r>
            <a:r>
              <a:rPr lang="en-US" sz="2200" dirty="0" err="1">
                <a:solidFill>
                  <a:srgbClr val="FFFFFF"/>
                </a:solidFill>
                <a:latin typeface="Open Sans Italics"/>
              </a:rPr>
              <a:t>згоди</a:t>
            </a:r>
            <a:r>
              <a:rPr lang="en-US" sz="2200" dirty="0">
                <a:solidFill>
                  <a:srgbClr val="FFFFFF"/>
                </a:solidFill>
                <a:latin typeface="Open Sans Italics"/>
              </a:rPr>
              <a:t> </a:t>
            </a:r>
            <a:r>
              <a:rPr lang="en-US" sz="2200" dirty="0" err="1">
                <a:solidFill>
                  <a:srgbClr val="FFFFFF"/>
                </a:solidFill>
                <a:latin typeface="Open Sans Italics"/>
              </a:rPr>
              <a:t>іншої</a:t>
            </a:r>
            <a:r>
              <a:rPr lang="en-US" sz="2200" dirty="0">
                <a:solidFill>
                  <a:srgbClr val="FFFFFF"/>
                </a:solidFill>
                <a:latin typeface="Open Sans Italics"/>
              </a:rPr>
              <a:t> </a:t>
            </a:r>
            <a:r>
              <a:rPr lang="en-US" sz="2200" dirty="0" err="1">
                <a:solidFill>
                  <a:srgbClr val="FFFFFF"/>
                </a:solidFill>
                <a:latin typeface="Open Sans Italics"/>
              </a:rPr>
              <a:t>сторони</a:t>
            </a:r>
            <a:r>
              <a:rPr lang="en-US" sz="2200" dirty="0">
                <a:solidFill>
                  <a:srgbClr val="FFFFFF"/>
                </a:solidFill>
                <a:latin typeface="Open Sans Italics"/>
              </a:rPr>
              <a:t> </a:t>
            </a:r>
            <a:r>
              <a:rPr lang="en-US" sz="2200" dirty="0" err="1">
                <a:solidFill>
                  <a:srgbClr val="FFFFFF"/>
                </a:solidFill>
                <a:latin typeface="Open Sans Italics"/>
              </a:rPr>
              <a:t>правочину</a:t>
            </a:r>
            <a:r>
              <a:rPr lang="en-US" sz="2200" dirty="0">
                <a:solidFill>
                  <a:srgbClr val="FFFFFF"/>
                </a:solidFill>
                <a:latin typeface="Open Sans Italics"/>
              </a:rPr>
              <a:t>, </a:t>
            </a:r>
            <a:r>
              <a:rPr lang="en-US" sz="2200" dirty="0" err="1">
                <a:solidFill>
                  <a:srgbClr val="FFFFFF"/>
                </a:solidFill>
                <a:latin typeface="Open Sans Italics"/>
              </a:rPr>
              <a:t>тоді</a:t>
            </a:r>
            <a:r>
              <a:rPr lang="en-US" sz="2200" dirty="0">
                <a:solidFill>
                  <a:srgbClr val="FFFFFF"/>
                </a:solidFill>
                <a:latin typeface="Open Sans Italics"/>
              </a:rPr>
              <a:t> </a:t>
            </a:r>
            <a:r>
              <a:rPr lang="en-US" sz="2200" dirty="0" err="1">
                <a:solidFill>
                  <a:srgbClr val="FFFFFF"/>
                </a:solidFill>
                <a:latin typeface="Open Sans Italics"/>
              </a:rPr>
              <a:t>як</a:t>
            </a:r>
            <a:r>
              <a:rPr lang="en-US" sz="2200" dirty="0">
                <a:solidFill>
                  <a:srgbClr val="FFFFFF"/>
                </a:solidFill>
                <a:latin typeface="Open Sans Italics"/>
              </a:rPr>
              <a:t> </a:t>
            </a:r>
            <a:r>
              <a:rPr lang="en-US" sz="2200" dirty="0" err="1">
                <a:solidFill>
                  <a:srgbClr val="FFFFFF"/>
                </a:solidFill>
                <a:latin typeface="Open Sans Italics"/>
              </a:rPr>
              <a:t>інший</a:t>
            </a:r>
            <a:r>
              <a:rPr lang="en-US" sz="2200" dirty="0">
                <a:solidFill>
                  <a:srgbClr val="FFFFFF"/>
                </a:solidFill>
                <a:latin typeface="Open Sans Italics"/>
              </a:rPr>
              <a:t> </a:t>
            </a:r>
            <a:r>
              <a:rPr lang="en-US" sz="2200" dirty="0" err="1">
                <a:solidFill>
                  <a:srgbClr val="FFFFFF"/>
                </a:solidFill>
                <a:latin typeface="Open Sans Italics"/>
              </a:rPr>
              <a:t>кредитор</a:t>
            </a:r>
            <a:r>
              <a:rPr lang="en-US" sz="2200" dirty="0">
                <a:solidFill>
                  <a:srgbClr val="FFFFFF"/>
                </a:solidFill>
                <a:latin typeface="Open Sans Italics"/>
              </a:rPr>
              <a:t> </a:t>
            </a:r>
            <a:r>
              <a:rPr lang="en-US" sz="2200" dirty="0" err="1">
                <a:solidFill>
                  <a:srgbClr val="FFFFFF"/>
                </a:solidFill>
                <a:latin typeface="Open Sans Italics"/>
              </a:rPr>
              <a:t>у</a:t>
            </a:r>
            <a:r>
              <a:rPr lang="en-US" sz="2200" dirty="0">
                <a:solidFill>
                  <a:srgbClr val="FFFFFF"/>
                </a:solidFill>
                <a:latin typeface="Open Sans Italics"/>
              </a:rPr>
              <a:t> </a:t>
            </a:r>
            <a:r>
              <a:rPr lang="en-US" sz="2200" dirty="0" err="1">
                <a:solidFill>
                  <a:srgbClr val="FFFFFF"/>
                </a:solidFill>
                <a:latin typeface="Open Sans Italics"/>
              </a:rPr>
              <a:t>справі</a:t>
            </a:r>
            <a:r>
              <a:rPr lang="en-US" sz="2200" dirty="0">
                <a:solidFill>
                  <a:srgbClr val="FFFFFF"/>
                </a:solidFill>
                <a:latin typeface="Open Sans Italics"/>
              </a:rPr>
              <a:t> </a:t>
            </a:r>
            <a:r>
              <a:rPr lang="en-US" sz="2200" dirty="0" err="1">
                <a:solidFill>
                  <a:srgbClr val="FFFFFF"/>
                </a:solidFill>
                <a:latin typeface="Open Sans Italics"/>
              </a:rPr>
              <a:t>про</a:t>
            </a:r>
            <a:r>
              <a:rPr lang="en-US" sz="2200" dirty="0">
                <a:solidFill>
                  <a:srgbClr val="FFFFFF"/>
                </a:solidFill>
                <a:latin typeface="Open Sans Italics"/>
              </a:rPr>
              <a:t> </a:t>
            </a:r>
            <a:r>
              <a:rPr lang="en-US" sz="2200" dirty="0" err="1">
                <a:solidFill>
                  <a:srgbClr val="FFFFFF"/>
                </a:solidFill>
                <a:latin typeface="Open Sans Italics"/>
              </a:rPr>
              <a:t>банкрутство</a:t>
            </a:r>
            <a:r>
              <a:rPr lang="en-US" sz="2200" dirty="0">
                <a:solidFill>
                  <a:srgbClr val="FFFFFF"/>
                </a:solidFill>
                <a:latin typeface="Open Sans Italics"/>
              </a:rPr>
              <a:t> </a:t>
            </a:r>
            <a:r>
              <a:rPr lang="en-US" sz="2200" dirty="0" err="1">
                <a:solidFill>
                  <a:srgbClr val="FFFFFF"/>
                </a:solidFill>
                <a:latin typeface="Open Sans Italics"/>
              </a:rPr>
              <a:t>боржника</a:t>
            </a:r>
            <a:r>
              <a:rPr lang="en-US" sz="2200" dirty="0">
                <a:solidFill>
                  <a:srgbClr val="FFFFFF"/>
                </a:solidFill>
                <a:latin typeface="Open Sans Italics"/>
              </a:rPr>
              <a:t> </a:t>
            </a:r>
            <a:r>
              <a:rPr lang="en-US" sz="2200" dirty="0" err="1">
                <a:solidFill>
                  <a:srgbClr val="FFFFFF"/>
                </a:solidFill>
                <a:latin typeface="Open Sans Italics"/>
              </a:rPr>
              <a:t>як</a:t>
            </a:r>
            <a:r>
              <a:rPr lang="en-US" sz="2200" dirty="0">
                <a:solidFill>
                  <a:srgbClr val="FFFFFF"/>
                </a:solidFill>
                <a:latin typeface="Open Sans Italics"/>
              </a:rPr>
              <a:t> </a:t>
            </a:r>
            <a:r>
              <a:rPr lang="en-US" sz="2200" dirty="0" err="1">
                <a:solidFill>
                  <a:srgbClr val="FFFFFF"/>
                </a:solidFill>
                <a:latin typeface="Open Sans Italics"/>
              </a:rPr>
              <a:t>зацікавлена</a:t>
            </a:r>
            <a:r>
              <a:rPr lang="en-US" sz="2200" dirty="0">
                <a:solidFill>
                  <a:srgbClr val="FFFFFF"/>
                </a:solidFill>
                <a:latin typeface="Open Sans Italics"/>
              </a:rPr>
              <a:t> </a:t>
            </a:r>
            <a:r>
              <a:rPr lang="en-US" sz="2200" dirty="0" err="1">
                <a:solidFill>
                  <a:srgbClr val="FFFFFF"/>
                </a:solidFill>
                <a:latin typeface="Open Sans Italics"/>
              </a:rPr>
              <a:t>особа</a:t>
            </a:r>
            <a:r>
              <a:rPr lang="en-US" sz="2200" dirty="0">
                <a:solidFill>
                  <a:srgbClr val="FFFFFF"/>
                </a:solidFill>
                <a:latin typeface="Open Sans Italics"/>
              </a:rPr>
              <a:t>, </a:t>
            </a:r>
            <a:r>
              <a:rPr lang="en-US" sz="2200" dirty="0" err="1">
                <a:solidFill>
                  <a:srgbClr val="FFFFFF"/>
                </a:solidFill>
                <a:latin typeface="Open Sans Italics"/>
              </a:rPr>
              <a:t>що</a:t>
            </a:r>
            <a:r>
              <a:rPr lang="en-US" sz="2200" dirty="0">
                <a:solidFill>
                  <a:srgbClr val="FFFFFF"/>
                </a:solidFill>
                <a:latin typeface="Open Sans Italics"/>
              </a:rPr>
              <a:t> </a:t>
            </a:r>
            <a:r>
              <a:rPr lang="en-US" sz="2200" dirty="0" err="1">
                <a:solidFill>
                  <a:srgbClr val="FFFFFF"/>
                </a:solidFill>
                <a:latin typeface="Open Sans Italics"/>
              </a:rPr>
              <a:t>має</a:t>
            </a:r>
            <a:r>
              <a:rPr lang="en-US" sz="2200" dirty="0">
                <a:solidFill>
                  <a:srgbClr val="FFFFFF"/>
                </a:solidFill>
                <a:latin typeface="Open Sans Italics"/>
              </a:rPr>
              <a:t> </a:t>
            </a:r>
            <a:r>
              <a:rPr lang="en-US" sz="2200" dirty="0" err="1">
                <a:solidFill>
                  <a:srgbClr val="FFFFFF"/>
                </a:solidFill>
                <a:latin typeface="Open Sans Italics"/>
              </a:rPr>
              <a:t>право</a:t>
            </a:r>
            <a:r>
              <a:rPr lang="en-US" sz="2200" dirty="0">
                <a:solidFill>
                  <a:srgbClr val="FFFFFF"/>
                </a:solidFill>
                <a:latin typeface="Open Sans Italics"/>
              </a:rPr>
              <a:t> </a:t>
            </a:r>
            <a:r>
              <a:rPr lang="en-US" sz="2200" dirty="0" err="1">
                <a:solidFill>
                  <a:srgbClr val="FFFFFF"/>
                </a:solidFill>
                <a:latin typeface="Open Sans Italics"/>
              </a:rPr>
              <a:t>на</a:t>
            </a:r>
            <a:r>
              <a:rPr lang="en-US" sz="2200" dirty="0">
                <a:solidFill>
                  <a:srgbClr val="FFFFFF"/>
                </a:solidFill>
                <a:latin typeface="Open Sans Italics"/>
              </a:rPr>
              <a:t>  </a:t>
            </a:r>
            <a:r>
              <a:rPr lang="en-US" sz="2200" dirty="0" err="1">
                <a:solidFill>
                  <a:srgbClr val="FFFFFF"/>
                </a:solidFill>
                <a:latin typeface="Open Sans Italics"/>
              </a:rPr>
              <a:t>такий</a:t>
            </a:r>
            <a:r>
              <a:rPr lang="en-US" sz="2200" dirty="0">
                <a:solidFill>
                  <a:srgbClr val="FFFFFF"/>
                </a:solidFill>
                <a:latin typeface="Open Sans Italics"/>
              </a:rPr>
              <a:t> </a:t>
            </a:r>
            <a:r>
              <a:rPr lang="en-US" sz="2200" dirty="0" err="1">
                <a:solidFill>
                  <a:srgbClr val="FFFFFF"/>
                </a:solidFill>
                <a:latin typeface="Open Sans Italics"/>
              </a:rPr>
              <a:t>позов</a:t>
            </a:r>
            <a:r>
              <a:rPr lang="en-US" sz="2200" dirty="0">
                <a:solidFill>
                  <a:srgbClr val="FFFFFF"/>
                </a:solidFill>
                <a:latin typeface="Open Sans Italics"/>
              </a:rPr>
              <a:t> (</a:t>
            </a:r>
            <a:r>
              <a:rPr lang="en-US" sz="2200" dirty="0" err="1">
                <a:solidFill>
                  <a:srgbClr val="FFFFFF"/>
                </a:solidFill>
                <a:latin typeface="Open Sans Italics"/>
              </a:rPr>
              <a:t>див</a:t>
            </a:r>
            <a:r>
              <a:rPr lang="en-US" sz="2200" dirty="0">
                <a:solidFill>
                  <a:srgbClr val="FFFFFF"/>
                </a:solidFill>
                <a:latin typeface="Open Sans Italics"/>
              </a:rPr>
              <a:t>. </a:t>
            </a:r>
            <a:r>
              <a:rPr lang="en-US" sz="2200" dirty="0" err="1">
                <a:solidFill>
                  <a:srgbClr val="FFFFFF"/>
                </a:solidFill>
                <a:latin typeface="Open Sans Italics"/>
              </a:rPr>
              <a:t>постанову</a:t>
            </a:r>
            <a:r>
              <a:rPr lang="en-US" sz="2200" dirty="0">
                <a:solidFill>
                  <a:srgbClr val="FFFFFF"/>
                </a:solidFill>
                <a:latin typeface="Open Sans Italics"/>
              </a:rPr>
              <a:t> ВС </a:t>
            </a:r>
            <a:r>
              <a:rPr lang="en-US" sz="2200" dirty="0" err="1">
                <a:solidFill>
                  <a:srgbClr val="FFFFFF"/>
                </a:solidFill>
                <a:latin typeface="Open Sans Italics"/>
              </a:rPr>
              <a:t>у</a:t>
            </a:r>
            <a:r>
              <a:rPr lang="en-US" sz="2200" dirty="0">
                <a:solidFill>
                  <a:srgbClr val="FFFFFF"/>
                </a:solidFill>
                <a:latin typeface="Open Sans Italics"/>
              </a:rPr>
              <a:t> </a:t>
            </a:r>
            <a:r>
              <a:rPr lang="en-US" sz="2200" dirty="0" err="1">
                <a:solidFill>
                  <a:srgbClr val="FFFFFF"/>
                </a:solidFill>
                <a:latin typeface="Open Sans Italics"/>
              </a:rPr>
              <a:t>справі</a:t>
            </a:r>
            <a:r>
              <a:rPr lang="en-US" sz="2200" dirty="0">
                <a:solidFill>
                  <a:srgbClr val="FFFFFF"/>
                </a:solidFill>
                <a:latin typeface="Open Sans Italics"/>
              </a:rPr>
              <a:t> №911/1245/21(911/3110/20), </a:t>
            </a:r>
            <a:r>
              <a:rPr lang="en-US" sz="2200" dirty="0" err="1">
                <a:solidFill>
                  <a:srgbClr val="FFFFFF"/>
                </a:solidFill>
                <a:latin typeface="Open Sans Italics"/>
              </a:rPr>
              <a:t>але</a:t>
            </a:r>
            <a:r>
              <a:rPr lang="en-US" sz="2200" dirty="0">
                <a:solidFill>
                  <a:srgbClr val="FFFFFF"/>
                </a:solidFill>
                <a:latin typeface="Open Sans Italics"/>
              </a:rPr>
              <a:t> </a:t>
            </a:r>
            <a:r>
              <a:rPr lang="en-US" sz="2200" dirty="0" err="1">
                <a:solidFill>
                  <a:srgbClr val="FFFFFF"/>
                </a:solidFill>
                <a:latin typeface="Open Sans Italics"/>
              </a:rPr>
              <a:t>не</a:t>
            </a:r>
            <a:r>
              <a:rPr lang="en-US" sz="2200" dirty="0">
                <a:solidFill>
                  <a:srgbClr val="FFFFFF"/>
                </a:solidFill>
                <a:latin typeface="Open Sans Italics"/>
              </a:rPr>
              <a:t> </a:t>
            </a:r>
            <a:r>
              <a:rPr lang="en-US" sz="2200" dirty="0" err="1">
                <a:solidFill>
                  <a:srgbClr val="FFFFFF"/>
                </a:solidFill>
                <a:latin typeface="Open Sans Italics"/>
              </a:rPr>
              <a:t>обмежена</a:t>
            </a:r>
            <a:r>
              <a:rPr lang="en-US" sz="2200" dirty="0">
                <a:solidFill>
                  <a:srgbClr val="FFFFFF"/>
                </a:solidFill>
                <a:latin typeface="Open Sans Italics"/>
              </a:rPr>
              <a:t> </a:t>
            </a:r>
            <a:r>
              <a:rPr lang="en-US" sz="2200" dirty="0" err="1">
                <a:solidFill>
                  <a:srgbClr val="FFFFFF"/>
                </a:solidFill>
                <a:latin typeface="Open Sans Italics"/>
              </a:rPr>
              <a:t>арбітражною</a:t>
            </a:r>
            <a:r>
              <a:rPr lang="en-US" sz="2200" dirty="0">
                <a:solidFill>
                  <a:srgbClr val="FFFFFF"/>
                </a:solidFill>
                <a:latin typeface="Open Sans Italics"/>
              </a:rPr>
              <a:t>/</a:t>
            </a:r>
            <a:r>
              <a:rPr lang="en-US" sz="2200" dirty="0" err="1">
                <a:solidFill>
                  <a:srgbClr val="FFFFFF"/>
                </a:solidFill>
                <a:latin typeface="Open Sans Italics"/>
              </a:rPr>
              <a:t>третейською</a:t>
            </a:r>
            <a:r>
              <a:rPr lang="en-US" sz="2200" dirty="0">
                <a:solidFill>
                  <a:srgbClr val="FFFFFF"/>
                </a:solidFill>
                <a:latin typeface="Open Sans Italics"/>
              </a:rPr>
              <a:t> </a:t>
            </a:r>
            <a:r>
              <a:rPr lang="en-US" sz="2200" dirty="0" err="1">
                <a:solidFill>
                  <a:srgbClr val="FFFFFF"/>
                </a:solidFill>
                <a:latin typeface="Open Sans Italics"/>
              </a:rPr>
              <a:t>угодою</a:t>
            </a:r>
            <a:r>
              <a:rPr lang="en-US" sz="2200" dirty="0">
                <a:solidFill>
                  <a:srgbClr val="FFFFFF"/>
                </a:solidFill>
                <a:latin typeface="Open Sans Italics"/>
              </a:rPr>
              <a:t> -  </a:t>
            </a:r>
            <a:r>
              <a:rPr lang="en-US" sz="2200" dirty="0" err="1">
                <a:solidFill>
                  <a:srgbClr val="FFFFFF"/>
                </a:solidFill>
                <a:latin typeface="Open Sans Italics"/>
              </a:rPr>
              <a:t>може</a:t>
            </a:r>
            <a:r>
              <a:rPr lang="en-US" sz="2200" dirty="0">
                <a:solidFill>
                  <a:srgbClr val="FFFFFF"/>
                </a:solidFill>
                <a:latin typeface="Open Sans Italics"/>
              </a:rPr>
              <a:t> </a:t>
            </a:r>
            <a:r>
              <a:rPr lang="en-US" sz="2200" dirty="0" err="1">
                <a:solidFill>
                  <a:srgbClr val="FFFFFF"/>
                </a:solidFill>
                <a:latin typeface="Open Sans Italics"/>
              </a:rPr>
              <a:t>розраховувати</a:t>
            </a:r>
            <a:r>
              <a:rPr lang="en-US" sz="2200" dirty="0">
                <a:solidFill>
                  <a:srgbClr val="FFFFFF"/>
                </a:solidFill>
                <a:latin typeface="Open Sans Italics"/>
              </a:rPr>
              <a:t> </a:t>
            </a:r>
            <a:r>
              <a:rPr lang="en-US" sz="2200" dirty="0" err="1">
                <a:solidFill>
                  <a:srgbClr val="FFFFFF"/>
                </a:solidFill>
                <a:latin typeface="Open Sans Italics"/>
              </a:rPr>
              <a:t>на</a:t>
            </a:r>
            <a:r>
              <a:rPr lang="en-US" sz="2200" dirty="0">
                <a:solidFill>
                  <a:srgbClr val="FFFFFF"/>
                </a:solidFill>
                <a:latin typeface="Open Sans Italics"/>
              </a:rPr>
              <a:t> </a:t>
            </a:r>
            <a:r>
              <a:rPr lang="en-US" sz="2200" dirty="0" err="1">
                <a:solidFill>
                  <a:srgbClr val="FFFFFF"/>
                </a:solidFill>
                <a:latin typeface="Open Sans Italics"/>
              </a:rPr>
              <a:t>розгляд</a:t>
            </a:r>
            <a:r>
              <a:rPr lang="en-US" sz="2200" dirty="0">
                <a:solidFill>
                  <a:srgbClr val="FFFFFF"/>
                </a:solidFill>
                <a:latin typeface="Open Sans Italics"/>
              </a:rPr>
              <a:t> </a:t>
            </a:r>
            <a:r>
              <a:rPr lang="en-US" sz="2200" dirty="0" err="1">
                <a:solidFill>
                  <a:srgbClr val="FFFFFF"/>
                </a:solidFill>
                <a:latin typeface="Open Sans Italics"/>
              </a:rPr>
              <a:t>цього</a:t>
            </a:r>
            <a:r>
              <a:rPr lang="en-US" sz="2200" dirty="0">
                <a:solidFill>
                  <a:srgbClr val="FFFFFF"/>
                </a:solidFill>
                <a:latin typeface="Open Sans Italics"/>
              </a:rPr>
              <a:t> </a:t>
            </a:r>
            <a:r>
              <a:rPr lang="en-US" sz="2200" dirty="0" err="1">
                <a:solidFill>
                  <a:srgbClr val="FFFFFF"/>
                </a:solidFill>
                <a:latin typeface="Open Sans Italics"/>
              </a:rPr>
              <a:t>ж</a:t>
            </a:r>
            <a:r>
              <a:rPr lang="en-US" sz="2200" dirty="0">
                <a:solidFill>
                  <a:srgbClr val="FFFFFF"/>
                </a:solidFill>
                <a:latin typeface="Open Sans Italics"/>
              </a:rPr>
              <a:t> </a:t>
            </a:r>
            <a:r>
              <a:rPr lang="en-US" sz="2200" dirty="0" err="1">
                <a:solidFill>
                  <a:srgbClr val="FFFFFF"/>
                </a:solidFill>
                <a:latin typeface="Open Sans Italics"/>
              </a:rPr>
              <a:t>самого</a:t>
            </a:r>
            <a:r>
              <a:rPr lang="en-US" sz="2200" dirty="0">
                <a:solidFill>
                  <a:srgbClr val="FFFFFF"/>
                </a:solidFill>
                <a:latin typeface="Open Sans Italics"/>
              </a:rPr>
              <a:t> </a:t>
            </a:r>
            <a:r>
              <a:rPr lang="en-US" sz="2200" dirty="0" err="1">
                <a:solidFill>
                  <a:srgbClr val="FFFFFF"/>
                </a:solidFill>
                <a:latin typeface="Open Sans Italics"/>
              </a:rPr>
              <a:t>питання</a:t>
            </a:r>
            <a:r>
              <a:rPr lang="en-US" sz="2200" dirty="0">
                <a:solidFill>
                  <a:srgbClr val="FFFFFF"/>
                </a:solidFill>
                <a:latin typeface="Open Sans Italics"/>
              </a:rPr>
              <a:t> </a:t>
            </a:r>
            <a:r>
              <a:rPr lang="en-US" sz="2200" dirty="0" err="1">
                <a:solidFill>
                  <a:srgbClr val="FFFFFF"/>
                </a:solidFill>
                <a:latin typeface="Open Sans Italics"/>
              </a:rPr>
              <a:t>у</a:t>
            </a:r>
            <a:r>
              <a:rPr lang="en-US" sz="2200" dirty="0">
                <a:solidFill>
                  <a:srgbClr val="FFFFFF"/>
                </a:solidFill>
                <a:latin typeface="Open Sans Italics"/>
              </a:rPr>
              <a:t> </a:t>
            </a:r>
            <a:r>
              <a:rPr lang="en-US" sz="2200" dirty="0" err="1">
                <a:solidFill>
                  <a:srgbClr val="FFFFFF"/>
                </a:solidFill>
                <a:latin typeface="Open Sans Italics"/>
              </a:rPr>
              <a:t>порядку</a:t>
            </a:r>
            <a:r>
              <a:rPr lang="en-US" sz="2200" dirty="0">
                <a:solidFill>
                  <a:srgbClr val="FFFFFF"/>
                </a:solidFill>
                <a:latin typeface="Open Sans Italics"/>
              </a:rPr>
              <a:t> ст.7 </a:t>
            </a:r>
            <a:r>
              <a:rPr lang="en-US" sz="2200" dirty="0" err="1">
                <a:solidFill>
                  <a:srgbClr val="FFFFFF"/>
                </a:solidFill>
                <a:latin typeface="Open Sans Italics"/>
              </a:rPr>
              <a:t>КУзПБ</a:t>
            </a:r>
            <a:r>
              <a:rPr lang="en-US" sz="2200" dirty="0">
                <a:solidFill>
                  <a:srgbClr val="FFFFFF"/>
                </a:solidFill>
                <a:latin typeface="Open Sans Italics"/>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4C7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02726"/>
            <a:ext cx="4874336" cy="2534307"/>
            <a:chOff x="0" y="0"/>
            <a:chExt cx="1283776" cy="667472"/>
          </a:xfrm>
        </p:grpSpPr>
        <p:sp>
          <p:nvSpPr>
            <p:cNvPr id="3" name="Freeform 3"/>
            <p:cNvSpPr/>
            <p:nvPr/>
          </p:nvSpPr>
          <p:spPr>
            <a:xfrm>
              <a:off x="0" y="0"/>
              <a:ext cx="1283776" cy="667472"/>
            </a:xfrm>
            <a:custGeom>
              <a:avLst/>
              <a:gdLst/>
              <a:ahLst/>
              <a:cxnLst/>
              <a:rect l="l" t="t" r="r" b="b"/>
              <a:pathLst>
                <a:path w="1283776" h="667472">
                  <a:moveTo>
                    <a:pt x="81003" y="0"/>
                  </a:moveTo>
                  <a:lnTo>
                    <a:pt x="1202773" y="0"/>
                  </a:lnTo>
                  <a:cubicBezTo>
                    <a:pt x="1224256" y="0"/>
                    <a:pt x="1244859" y="8534"/>
                    <a:pt x="1260051" y="23725"/>
                  </a:cubicBezTo>
                  <a:cubicBezTo>
                    <a:pt x="1275242" y="38916"/>
                    <a:pt x="1283776" y="59520"/>
                    <a:pt x="1283776" y="81003"/>
                  </a:cubicBezTo>
                  <a:lnTo>
                    <a:pt x="1283776" y="586468"/>
                  </a:lnTo>
                  <a:cubicBezTo>
                    <a:pt x="1283776" y="631205"/>
                    <a:pt x="1247509" y="667472"/>
                    <a:pt x="1202773" y="667472"/>
                  </a:cubicBezTo>
                  <a:lnTo>
                    <a:pt x="81003" y="667472"/>
                  </a:lnTo>
                  <a:cubicBezTo>
                    <a:pt x="36266" y="667472"/>
                    <a:pt x="0" y="631205"/>
                    <a:pt x="0" y="586468"/>
                  </a:cubicBezTo>
                  <a:lnTo>
                    <a:pt x="0" y="81003"/>
                  </a:lnTo>
                  <a:cubicBezTo>
                    <a:pt x="0" y="36266"/>
                    <a:pt x="36266" y="0"/>
                    <a:pt x="81003" y="0"/>
                  </a:cubicBezTo>
                  <a:close/>
                </a:path>
              </a:pathLst>
            </a:custGeom>
            <a:solidFill>
              <a:srgbClr val="5CE1E6"/>
            </a:solidFill>
          </p:spPr>
        </p:sp>
        <p:sp>
          <p:nvSpPr>
            <p:cNvPr id="4" name="TextBox 4"/>
            <p:cNvSpPr txBox="1"/>
            <p:nvPr/>
          </p:nvSpPr>
          <p:spPr>
            <a:xfrm>
              <a:off x="0" y="-38100"/>
              <a:ext cx="1283776" cy="705572"/>
            </a:xfrm>
            <a:prstGeom prst="rect">
              <a:avLst/>
            </a:prstGeom>
          </p:spPr>
          <p:txBody>
            <a:bodyPr lIns="50800" tIns="50800" rIns="50800" bIns="50800" rtlCol="0" anchor="ctr"/>
            <a:lstStyle/>
            <a:p>
              <a:pPr algn="ctr">
                <a:lnSpc>
                  <a:spcPts val="2665"/>
                </a:lnSpc>
              </a:pPr>
              <a:endParaRPr/>
            </a:p>
          </p:txBody>
        </p:sp>
      </p:grpSp>
      <p:grpSp>
        <p:nvGrpSpPr>
          <p:cNvPr id="5" name="Group 5"/>
          <p:cNvGrpSpPr/>
          <p:nvPr/>
        </p:nvGrpSpPr>
        <p:grpSpPr>
          <a:xfrm>
            <a:off x="6880293" y="2102726"/>
            <a:ext cx="4874336" cy="2534307"/>
            <a:chOff x="0" y="0"/>
            <a:chExt cx="1283776" cy="667472"/>
          </a:xfrm>
        </p:grpSpPr>
        <p:sp>
          <p:nvSpPr>
            <p:cNvPr id="6" name="Freeform 6"/>
            <p:cNvSpPr/>
            <p:nvPr/>
          </p:nvSpPr>
          <p:spPr>
            <a:xfrm>
              <a:off x="0" y="0"/>
              <a:ext cx="1283776" cy="667472"/>
            </a:xfrm>
            <a:custGeom>
              <a:avLst/>
              <a:gdLst/>
              <a:ahLst/>
              <a:cxnLst/>
              <a:rect l="l" t="t" r="r" b="b"/>
              <a:pathLst>
                <a:path w="1283776" h="667472">
                  <a:moveTo>
                    <a:pt x="81003" y="0"/>
                  </a:moveTo>
                  <a:lnTo>
                    <a:pt x="1202773" y="0"/>
                  </a:lnTo>
                  <a:cubicBezTo>
                    <a:pt x="1224256" y="0"/>
                    <a:pt x="1244859" y="8534"/>
                    <a:pt x="1260051" y="23725"/>
                  </a:cubicBezTo>
                  <a:cubicBezTo>
                    <a:pt x="1275242" y="38916"/>
                    <a:pt x="1283776" y="59520"/>
                    <a:pt x="1283776" y="81003"/>
                  </a:cubicBezTo>
                  <a:lnTo>
                    <a:pt x="1283776" y="586468"/>
                  </a:lnTo>
                  <a:cubicBezTo>
                    <a:pt x="1283776" y="631205"/>
                    <a:pt x="1247509" y="667472"/>
                    <a:pt x="1202773" y="667472"/>
                  </a:cubicBezTo>
                  <a:lnTo>
                    <a:pt x="81003" y="667472"/>
                  </a:lnTo>
                  <a:cubicBezTo>
                    <a:pt x="36266" y="667472"/>
                    <a:pt x="0" y="631205"/>
                    <a:pt x="0" y="586468"/>
                  </a:cubicBezTo>
                  <a:lnTo>
                    <a:pt x="0" y="81003"/>
                  </a:lnTo>
                  <a:cubicBezTo>
                    <a:pt x="0" y="36266"/>
                    <a:pt x="36266" y="0"/>
                    <a:pt x="81003" y="0"/>
                  </a:cubicBezTo>
                  <a:close/>
                </a:path>
              </a:pathLst>
            </a:custGeom>
            <a:solidFill>
              <a:srgbClr val="5CE1E6"/>
            </a:solidFill>
          </p:spPr>
        </p:sp>
        <p:sp>
          <p:nvSpPr>
            <p:cNvPr id="7" name="TextBox 7"/>
            <p:cNvSpPr txBox="1"/>
            <p:nvPr/>
          </p:nvSpPr>
          <p:spPr>
            <a:xfrm>
              <a:off x="0" y="-38100"/>
              <a:ext cx="1283776" cy="705572"/>
            </a:xfrm>
            <a:prstGeom prst="rect">
              <a:avLst/>
            </a:prstGeom>
          </p:spPr>
          <p:txBody>
            <a:bodyPr lIns="50800" tIns="50800" rIns="50800" bIns="50800" rtlCol="0" anchor="ctr"/>
            <a:lstStyle/>
            <a:p>
              <a:pPr algn="ctr">
                <a:lnSpc>
                  <a:spcPts val="2665"/>
                </a:lnSpc>
              </a:pPr>
              <a:endParaRPr/>
            </a:p>
          </p:txBody>
        </p:sp>
      </p:grpSp>
      <p:grpSp>
        <p:nvGrpSpPr>
          <p:cNvPr id="8" name="Group 8"/>
          <p:cNvGrpSpPr/>
          <p:nvPr/>
        </p:nvGrpSpPr>
        <p:grpSpPr>
          <a:xfrm>
            <a:off x="12731887" y="2102726"/>
            <a:ext cx="4874336" cy="2534307"/>
            <a:chOff x="0" y="0"/>
            <a:chExt cx="1283776" cy="667472"/>
          </a:xfrm>
        </p:grpSpPr>
        <p:sp>
          <p:nvSpPr>
            <p:cNvPr id="9" name="Freeform 9"/>
            <p:cNvSpPr/>
            <p:nvPr/>
          </p:nvSpPr>
          <p:spPr>
            <a:xfrm>
              <a:off x="0" y="0"/>
              <a:ext cx="1283776" cy="667472"/>
            </a:xfrm>
            <a:custGeom>
              <a:avLst/>
              <a:gdLst/>
              <a:ahLst/>
              <a:cxnLst/>
              <a:rect l="l" t="t" r="r" b="b"/>
              <a:pathLst>
                <a:path w="1283776" h="667472">
                  <a:moveTo>
                    <a:pt x="81003" y="0"/>
                  </a:moveTo>
                  <a:lnTo>
                    <a:pt x="1202773" y="0"/>
                  </a:lnTo>
                  <a:cubicBezTo>
                    <a:pt x="1224256" y="0"/>
                    <a:pt x="1244859" y="8534"/>
                    <a:pt x="1260051" y="23725"/>
                  </a:cubicBezTo>
                  <a:cubicBezTo>
                    <a:pt x="1275242" y="38916"/>
                    <a:pt x="1283776" y="59520"/>
                    <a:pt x="1283776" y="81003"/>
                  </a:cubicBezTo>
                  <a:lnTo>
                    <a:pt x="1283776" y="586468"/>
                  </a:lnTo>
                  <a:cubicBezTo>
                    <a:pt x="1283776" y="631205"/>
                    <a:pt x="1247509" y="667472"/>
                    <a:pt x="1202773" y="667472"/>
                  </a:cubicBezTo>
                  <a:lnTo>
                    <a:pt x="81003" y="667472"/>
                  </a:lnTo>
                  <a:cubicBezTo>
                    <a:pt x="36266" y="667472"/>
                    <a:pt x="0" y="631205"/>
                    <a:pt x="0" y="586468"/>
                  </a:cubicBezTo>
                  <a:lnTo>
                    <a:pt x="0" y="81003"/>
                  </a:lnTo>
                  <a:cubicBezTo>
                    <a:pt x="0" y="36266"/>
                    <a:pt x="36266" y="0"/>
                    <a:pt x="81003" y="0"/>
                  </a:cubicBezTo>
                  <a:close/>
                </a:path>
              </a:pathLst>
            </a:custGeom>
            <a:solidFill>
              <a:srgbClr val="5CE1E6"/>
            </a:solidFill>
          </p:spPr>
        </p:sp>
        <p:sp>
          <p:nvSpPr>
            <p:cNvPr id="10" name="TextBox 10"/>
            <p:cNvSpPr txBox="1"/>
            <p:nvPr/>
          </p:nvSpPr>
          <p:spPr>
            <a:xfrm>
              <a:off x="0" y="-38100"/>
              <a:ext cx="1283776" cy="705572"/>
            </a:xfrm>
            <a:prstGeom prst="rect">
              <a:avLst/>
            </a:prstGeom>
          </p:spPr>
          <p:txBody>
            <a:bodyPr lIns="50800" tIns="50800" rIns="50800" bIns="50800" rtlCol="0" anchor="ctr"/>
            <a:lstStyle/>
            <a:p>
              <a:pPr algn="ctr">
                <a:lnSpc>
                  <a:spcPts val="2665"/>
                </a:lnSpc>
              </a:pPr>
              <a:endParaRPr/>
            </a:p>
          </p:txBody>
        </p:sp>
      </p:grpSp>
      <p:grpSp>
        <p:nvGrpSpPr>
          <p:cNvPr id="11" name="Group 11"/>
          <p:cNvGrpSpPr/>
          <p:nvPr/>
        </p:nvGrpSpPr>
        <p:grpSpPr>
          <a:xfrm>
            <a:off x="2781259" y="6723993"/>
            <a:ext cx="13190647" cy="2534307"/>
            <a:chOff x="0" y="0"/>
            <a:chExt cx="3474080" cy="667472"/>
          </a:xfrm>
        </p:grpSpPr>
        <p:sp>
          <p:nvSpPr>
            <p:cNvPr id="12" name="Freeform 12"/>
            <p:cNvSpPr/>
            <p:nvPr/>
          </p:nvSpPr>
          <p:spPr>
            <a:xfrm>
              <a:off x="0" y="0"/>
              <a:ext cx="3474080" cy="667472"/>
            </a:xfrm>
            <a:custGeom>
              <a:avLst/>
              <a:gdLst/>
              <a:ahLst/>
              <a:cxnLst/>
              <a:rect l="l" t="t" r="r" b="b"/>
              <a:pathLst>
                <a:path w="3474080" h="667472">
                  <a:moveTo>
                    <a:pt x="29933" y="0"/>
                  </a:moveTo>
                  <a:lnTo>
                    <a:pt x="3444147" y="0"/>
                  </a:lnTo>
                  <a:cubicBezTo>
                    <a:pt x="3460678" y="0"/>
                    <a:pt x="3474080" y="13402"/>
                    <a:pt x="3474080" y="29933"/>
                  </a:cubicBezTo>
                  <a:lnTo>
                    <a:pt x="3474080" y="637539"/>
                  </a:lnTo>
                  <a:cubicBezTo>
                    <a:pt x="3474080" y="654070"/>
                    <a:pt x="3460678" y="667472"/>
                    <a:pt x="3444147" y="667472"/>
                  </a:cubicBezTo>
                  <a:lnTo>
                    <a:pt x="29933" y="667472"/>
                  </a:lnTo>
                  <a:cubicBezTo>
                    <a:pt x="13402" y="667472"/>
                    <a:pt x="0" y="654070"/>
                    <a:pt x="0" y="637539"/>
                  </a:cubicBezTo>
                  <a:lnTo>
                    <a:pt x="0" y="29933"/>
                  </a:lnTo>
                  <a:cubicBezTo>
                    <a:pt x="0" y="13402"/>
                    <a:pt x="13402" y="0"/>
                    <a:pt x="29933" y="0"/>
                  </a:cubicBezTo>
                  <a:close/>
                </a:path>
              </a:pathLst>
            </a:custGeom>
            <a:solidFill>
              <a:srgbClr val="5CE1E6"/>
            </a:solidFill>
          </p:spPr>
        </p:sp>
        <p:sp>
          <p:nvSpPr>
            <p:cNvPr id="13" name="TextBox 13"/>
            <p:cNvSpPr txBox="1"/>
            <p:nvPr/>
          </p:nvSpPr>
          <p:spPr>
            <a:xfrm>
              <a:off x="0" y="-38100"/>
              <a:ext cx="3474080" cy="705572"/>
            </a:xfrm>
            <a:prstGeom prst="rect">
              <a:avLst/>
            </a:prstGeom>
          </p:spPr>
          <p:txBody>
            <a:bodyPr lIns="50800" tIns="50800" rIns="50800" bIns="50800" rtlCol="0" anchor="ctr"/>
            <a:lstStyle/>
            <a:p>
              <a:pPr algn="ctr">
                <a:lnSpc>
                  <a:spcPts val="2665"/>
                </a:lnSpc>
              </a:pPr>
              <a:endParaRPr/>
            </a:p>
          </p:txBody>
        </p:sp>
      </p:grpSp>
      <p:grpSp>
        <p:nvGrpSpPr>
          <p:cNvPr id="14" name="Group 14"/>
          <p:cNvGrpSpPr/>
          <p:nvPr/>
        </p:nvGrpSpPr>
        <p:grpSpPr>
          <a:xfrm>
            <a:off x="5630260" y="3145598"/>
            <a:ext cx="1543050" cy="687465"/>
            <a:chOff x="0" y="0"/>
            <a:chExt cx="519527" cy="231461"/>
          </a:xfrm>
        </p:grpSpPr>
        <p:sp>
          <p:nvSpPr>
            <p:cNvPr id="15" name="Freeform 15"/>
            <p:cNvSpPr/>
            <p:nvPr/>
          </p:nvSpPr>
          <p:spPr>
            <a:xfrm>
              <a:off x="0" y="0"/>
              <a:ext cx="519527" cy="231461"/>
            </a:xfrm>
            <a:custGeom>
              <a:avLst/>
              <a:gdLst/>
              <a:ahLst/>
              <a:cxnLst/>
              <a:rect l="l" t="t" r="r" b="b"/>
              <a:pathLst>
                <a:path w="519527" h="231461">
                  <a:moveTo>
                    <a:pt x="0" y="0"/>
                  </a:moveTo>
                  <a:lnTo>
                    <a:pt x="316327" y="0"/>
                  </a:lnTo>
                  <a:lnTo>
                    <a:pt x="519527" y="115731"/>
                  </a:lnTo>
                  <a:lnTo>
                    <a:pt x="316327" y="231461"/>
                  </a:lnTo>
                  <a:lnTo>
                    <a:pt x="0" y="231461"/>
                  </a:lnTo>
                  <a:lnTo>
                    <a:pt x="203200" y="115731"/>
                  </a:lnTo>
                  <a:lnTo>
                    <a:pt x="0" y="0"/>
                  </a:lnTo>
                  <a:close/>
                </a:path>
              </a:pathLst>
            </a:custGeom>
            <a:solidFill>
              <a:srgbClr val="F4900C"/>
            </a:solidFill>
          </p:spPr>
        </p:sp>
        <p:sp>
          <p:nvSpPr>
            <p:cNvPr id="16" name="TextBox 16"/>
            <p:cNvSpPr txBox="1"/>
            <p:nvPr/>
          </p:nvSpPr>
          <p:spPr>
            <a:xfrm>
              <a:off x="177800" y="-38100"/>
              <a:ext cx="265527" cy="269561"/>
            </a:xfrm>
            <a:prstGeom prst="rect">
              <a:avLst/>
            </a:prstGeom>
          </p:spPr>
          <p:txBody>
            <a:bodyPr lIns="50800" tIns="50800" rIns="50800" bIns="50800" rtlCol="0" anchor="ctr"/>
            <a:lstStyle/>
            <a:p>
              <a:pPr algn="ctr">
                <a:lnSpc>
                  <a:spcPts val="2665"/>
                </a:lnSpc>
              </a:pPr>
              <a:endParaRPr/>
            </a:p>
          </p:txBody>
        </p:sp>
      </p:grpSp>
      <p:sp>
        <p:nvSpPr>
          <p:cNvPr id="17" name="TextBox 17"/>
          <p:cNvSpPr txBox="1"/>
          <p:nvPr/>
        </p:nvSpPr>
        <p:spPr>
          <a:xfrm>
            <a:off x="6880293" y="2394572"/>
            <a:ext cx="4874336" cy="1893464"/>
          </a:xfrm>
          <a:prstGeom prst="rect">
            <a:avLst/>
          </a:prstGeom>
        </p:spPr>
        <p:txBody>
          <a:bodyPr lIns="0" tIns="0" rIns="0" bIns="0" rtlCol="0" anchor="t">
            <a:spAutoFit/>
          </a:bodyPr>
          <a:lstStyle/>
          <a:p>
            <a:pPr algn="ctr">
              <a:lnSpc>
                <a:spcPts val="3785"/>
              </a:lnSpc>
              <a:spcBef>
                <a:spcPct val="0"/>
              </a:spcBef>
            </a:pPr>
            <a:r>
              <a:rPr lang="en-US" sz="2704">
                <a:solidFill>
                  <a:srgbClr val="000000"/>
                </a:solidFill>
                <a:latin typeface="Open Sans Bold Italics"/>
              </a:rPr>
              <a:t>а принцип концентрації спорів опосередковує імперативну регламентацію </a:t>
            </a:r>
            <a:r>
              <a:rPr lang="en-US" sz="2704">
                <a:solidFill>
                  <a:srgbClr val="FFFFFF"/>
                </a:solidFill>
                <a:latin typeface="Open Sans Bold"/>
              </a:rPr>
              <a:t> </a:t>
            </a:r>
          </a:p>
        </p:txBody>
      </p:sp>
      <p:sp>
        <p:nvSpPr>
          <p:cNvPr id="18" name="TextBox 18"/>
          <p:cNvSpPr txBox="1"/>
          <p:nvPr/>
        </p:nvSpPr>
        <p:spPr>
          <a:xfrm>
            <a:off x="12731887" y="2394572"/>
            <a:ext cx="4874336" cy="1819804"/>
          </a:xfrm>
          <a:prstGeom prst="rect">
            <a:avLst/>
          </a:prstGeom>
        </p:spPr>
        <p:txBody>
          <a:bodyPr lIns="0" tIns="0" rIns="0" bIns="0" rtlCol="0" anchor="t">
            <a:spAutoFit/>
          </a:bodyPr>
          <a:lstStyle/>
          <a:p>
            <a:pPr algn="ctr">
              <a:lnSpc>
                <a:spcPts val="3645"/>
              </a:lnSpc>
              <a:spcBef>
                <a:spcPct val="0"/>
              </a:spcBef>
            </a:pPr>
            <a:r>
              <a:rPr lang="en-US" sz="2604">
                <a:solidFill>
                  <a:srgbClr val="000000"/>
                </a:solidFill>
                <a:latin typeface="Open Sans Bold Italics"/>
              </a:rPr>
              <a:t>то оскільки у разі конкуренції в одній сфері застосування пріоритет має імперативний припис </a:t>
            </a:r>
          </a:p>
        </p:txBody>
      </p:sp>
      <p:grpSp>
        <p:nvGrpSpPr>
          <p:cNvPr id="19" name="Group 19"/>
          <p:cNvGrpSpPr/>
          <p:nvPr/>
        </p:nvGrpSpPr>
        <p:grpSpPr>
          <a:xfrm>
            <a:off x="11497660" y="3145598"/>
            <a:ext cx="1543050" cy="687465"/>
            <a:chOff x="0" y="0"/>
            <a:chExt cx="519527" cy="231461"/>
          </a:xfrm>
        </p:grpSpPr>
        <p:sp>
          <p:nvSpPr>
            <p:cNvPr id="20" name="Freeform 20"/>
            <p:cNvSpPr/>
            <p:nvPr/>
          </p:nvSpPr>
          <p:spPr>
            <a:xfrm>
              <a:off x="0" y="0"/>
              <a:ext cx="519527" cy="231461"/>
            </a:xfrm>
            <a:custGeom>
              <a:avLst/>
              <a:gdLst/>
              <a:ahLst/>
              <a:cxnLst/>
              <a:rect l="l" t="t" r="r" b="b"/>
              <a:pathLst>
                <a:path w="519527" h="231461">
                  <a:moveTo>
                    <a:pt x="0" y="0"/>
                  </a:moveTo>
                  <a:lnTo>
                    <a:pt x="316327" y="0"/>
                  </a:lnTo>
                  <a:lnTo>
                    <a:pt x="519527" y="115731"/>
                  </a:lnTo>
                  <a:lnTo>
                    <a:pt x="316327" y="231461"/>
                  </a:lnTo>
                  <a:lnTo>
                    <a:pt x="0" y="231461"/>
                  </a:lnTo>
                  <a:lnTo>
                    <a:pt x="203200" y="115731"/>
                  </a:lnTo>
                  <a:lnTo>
                    <a:pt x="0" y="0"/>
                  </a:lnTo>
                  <a:close/>
                </a:path>
              </a:pathLst>
            </a:custGeom>
            <a:solidFill>
              <a:srgbClr val="F4900C"/>
            </a:solidFill>
          </p:spPr>
        </p:sp>
        <p:sp>
          <p:nvSpPr>
            <p:cNvPr id="21" name="TextBox 21"/>
            <p:cNvSpPr txBox="1"/>
            <p:nvPr/>
          </p:nvSpPr>
          <p:spPr>
            <a:xfrm>
              <a:off x="177800" y="-38100"/>
              <a:ext cx="265527" cy="269561"/>
            </a:xfrm>
            <a:prstGeom prst="rect">
              <a:avLst/>
            </a:prstGeom>
          </p:spPr>
          <p:txBody>
            <a:bodyPr lIns="50800" tIns="50800" rIns="50800" bIns="50800" rtlCol="0" anchor="ctr"/>
            <a:lstStyle/>
            <a:p>
              <a:pPr algn="ctr">
                <a:lnSpc>
                  <a:spcPts val="2665"/>
                </a:lnSpc>
              </a:pPr>
              <a:endParaRPr/>
            </a:p>
          </p:txBody>
        </p:sp>
      </p:grpSp>
      <p:sp>
        <p:nvSpPr>
          <p:cNvPr id="22" name="Freeform 22"/>
          <p:cNvSpPr/>
          <p:nvPr/>
        </p:nvSpPr>
        <p:spPr>
          <a:xfrm rot="-5400000">
            <a:off x="7128505" y="-3708899"/>
            <a:ext cx="4377914" cy="17704798"/>
          </a:xfrm>
          <a:custGeom>
            <a:avLst/>
            <a:gdLst/>
            <a:ahLst/>
            <a:cxnLst/>
            <a:rect l="l" t="t" r="r" b="b"/>
            <a:pathLst>
              <a:path w="4377914" h="17704798">
                <a:moveTo>
                  <a:pt x="0" y="0"/>
                </a:moveTo>
                <a:lnTo>
                  <a:pt x="4377914" y="0"/>
                </a:lnTo>
                <a:lnTo>
                  <a:pt x="4377914" y="17704798"/>
                </a:lnTo>
                <a:lnTo>
                  <a:pt x="0" y="177047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TextBox 23"/>
          <p:cNvSpPr txBox="1"/>
          <p:nvPr/>
        </p:nvSpPr>
        <p:spPr>
          <a:xfrm>
            <a:off x="0" y="450216"/>
            <a:ext cx="18288000" cy="1099819"/>
          </a:xfrm>
          <a:prstGeom prst="rect">
            <a:avLst/>
          </a:prstGeom>
        </p:spPr>
        <p:txBody>
          <a:bodyPr lIns="0" tIns="0" rIns="0" bIns="0" rtlCol="0" anchor="t">
            <a:spAutoFit/>
          </a:bodyPr>
          <a:lstStyle/>
          <a:p>
            <a:pPr algn="ctr">
              <a:lnSpc>
                <a:spcPts val="4480"/>
              </a:lnSpc>
            </a:pPr>
            <a:r>
              <a:rPr lang="en-US" sz="3200">
                <a:solidFill>
                  <a:srgbClr val="FFFFFF"/>
                </a:solidFill>
                <a:latin typeface="Open Sans Bold"/>
              </a:rPr>
              <a:t>Екстраполяція логіки відношення </a:t>
            </a:r>
            <a:r>
              <a:rPr lang="en-US" sz="3200">
                <a:solidFill>
                  <a:srgbClr val="E53535"/>
                </a:solidFill>
                <a:latin typeface="Open Sans Bold"/>
              </a:rPr>
              <a:t>“імперативність”</a:t>
            </a:r>
            <a:r>
              <a:rPr lang="en-US" sz="3200">
                <a:solidFill>
                  <a:srgbClr val="FFFFFF"/>
                </a:solidFill>
                <a:latin typeface="Open Sans Bold"/>
              </a:rPr>
              <a:t> vs </a:t>
            </a:r>
            <a:r>
              <a:rPr lang="en-US" sz="3200">
                <a:solidFill>
                  <a:srgbClr val="0CC0DF"/>
                </a:solidFill>
                <a:latin typeface="Open Sans Bold"/>
              </a:rPr>
              <a:t>“диспозитивність”</a:t>
            </a:r>
            <a:r>
              <a:rPr lang="en-US" sz="3200">
                <a:solidFill>
                  <a:srgbClr val="FFFFFF"/>
                </a:solidFill>
                <a:latin typeface="Open Sans Bold"/>
              </a:rPr>
              <a:t> для вирішення питання юрисдикційної належності </a:t>
            </a:r>
          </a:p>
        </p:txBody>
      </p:sp>
      <p:sp>
        <p:nvSpPr>
          <p:cNvPr id="24" name="TextBox 24"/>
          <p:cNvSpPr txBox="1"/>
          <p:nvPr/>
        </p:nvSpPr>
        <p:spPr>
          <a:xfrm>
            <a:off x="1028700" y="2284477"/>
            <a:ext cx="4874336" cy="2352555"/>
          </a:xfrm>
          <a:prstGeom prst="rect">
            <a:avLst/>
          </a:prstGeom>
        </p:spPr>
        <p:txBody>
          <a:bodyPr lIns="0" tIns="0" rIns="0" bIns="0" rtlCol="0" anchor="t">
            <a:spAutoFit/>
          </a:bodyPr>
          <a:lstStyle/>
          <a:p>
            <a:pPr algn="ctr">
              <a:lnSpc>
                <a:spcPts val="3749"/>
              </a:lnSpc>
            </a:pPr>
            <a:r>
              <a:rPr lang="en-US" sz="2678">
                <a:solidFill>
                  <a:srgbClr val="000000"/>
                </a:solidFill>
                <a:latin typeface="Open Sans Bold Italics"/>
              </a:rPr>
              <a:t>якщо угода сторін договору про юрисдикцію спору за таким договором опосередковує диспозитивність</a:t>
            </a:r>
          </a:p>
        </p:txBody>
      </p:sp>
      <p:sp>
        <p:nvSpPr>
          <p:cNvPr id="25" name="TextBox 25"/>
          <p:cNvSpPr txBox="1"/>
          <p:nvPr/>
        </p:nvSpPr>
        <p:spPr>
          <a:xfrm>
            <a:off x="2915767" y="6872316"/>
            <a:ext cx="12921632" cy="2187703"/>
          </a:xfrm>
          <a:prstGeom prst="rect">
            <a:avLst/>
          </a:prstGeom>
        </p:spPr>
        <p:txBody>
          <a:bodyPr lIns="0" tIns="0" rIns="0" bIns="0" rtlCol="0" anchor="t">
            <a:spAutoFit/>
          </a:bodyPr>
          <a:lstStyle/>
          <a:p>
            <a:pPr algn="ctr">
              <a:lnSpc>
                <a:spcPts val="4367"/>
              </a:lnSpc>
            </a:pPr>
            <a:r>
              <a:rPr lang="en-US" sz="3119">
                <a:solidFill>
                  <a:srgbClr val="BE1931"/>
                </a:solidFill>
                <a:latin typeface="Open Sans Bold Italics"/>
              </a:rPr>
              <a:t>остільки “зконцентрованими“ у порядку ст.7 КУзПБ мають бути не тільки майнові спори боржника з арбітражними та третейськими угодами, але й з пророгаційними угодами (передбачені ст.4-1 Закону “Про МПП“)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2195</Words>
  <Application>Microsoft Macintosh PowerPoint</Application>
  <PresentationFormat>Произвольный</PresentationFormat>
  <Paragraphs>78</Paragraphs>
  <Slides>13</Slides>
  <Notes>1</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13</vt:i4>
      </vt:variant>
    </vt:vector>
  </HeadingPairs>
  <TitlesOfParts>
    <vt:vector size="25" baseType="lpstr">
      <vt:lpstr>Montserrat Bold Italics</vt:lpstr>
      <vt:lpstr>Calibri</vt:lpstr>
      <vt:lpstr>Zantiqa</vt:lpstr>
      <vt:lpstr>Open Sans Extra Bold</vt:lpstr>
      <vt:lpstr>Open Sans Extra Bold Italics</vt:lpstr>
      <vt:lpstr>Montserrat Bold</vt:lpstr>
      <vt:lpstr>Open Sans Bold Italics</vt:lpstr>
      <vt:lpstr>Arial</vt:lpstr>
      <vt:lpstr>Open Sans Italics</vt:lpstr>
      <vt:lpstr>Open Sans Bold</vt:lpstr>
      <vt:lpstr>Open Sans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принцип концентрації</dc:title>
  <cp:lastModifiedBy>Ptitsa Zhar</cp:lastModifiedBy>
  <cp:revision>4</cp:revision>
  <dcterms:created xsi:type="dcterms:W3CDTF">2006-08-16T00:00:00Z</dcterms:created>
  <dcterms:modified xsi:type="dcterms:W3CDTF">2023-10-27T17:47:27Z</dcterms:modified>
  <dc:identifier>DAFu6J1P1fo</dc:identifier>
</cp:coreProperties>
</file>