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1"/>
  </p:sldMasterIdLst>
  <p:notesMasterIdLst>
    <p:notesMasterId r:id="rId22"/>
  </p:notesMasterIdLst>
  <p:sldIdLst>
    <p:sldId id="282" r:id="rId2"/>
    <p:sldId id="283" r:id="rId3"/>
    <p:sldId id="332" r:id="rId4"/>
    <p:sldId id="467" r:id="rId5"/>
    <p:sldId id="468" r:id="rId6"/>
    <p:sldId id="479" r:id="rId7"/>
    <p:sldId id="480" r:id="rId8"/>
    <p:sldId id="481" r:id="rId9"/>
    <p:sldId id="472" r:id="rId10"/>
    <p:sldId id="331" r:id="rId11"/>
    <p:sldId id="474" r:id="rId12"/>
    <p:sldId id="475" r:id="rId13"/>
    <p:sldId id="476" r:id="rId14"/>
    <p:sldId id="482" r:id="rId15"/>
    <p:sldId id="477" r:id="rId16"/>
    <p:sldId id="478" r:id="rId17"/>
    <p:sldId id="483" r:id="rId18"/>
    <p:sldId id="473" r:id="rId19"/>
    <p:sldId id="471" r:id="rId20"/>
    <p:sldId id="319" r:id="rId21"/>
  </p:sldIdLst>
  <p:sldSz cx="12192000" cy="6858000"/>
  <p:notesSz cx="6797675" cy="9929813"/>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3" autoAdjust="0"/>
    <p:restoredTop sz="94660" autoAdjust="0"/>
  </p:normalViewPr>
  <p:slideViewPr>
    <p:cSldViewPr snapToGrid="0">
      <p:cViewPr varScale="1">
        <p:scale>
          <a:sx n="108" d="100"/>
          <a:sy n="108" d="100"/>
        </p:scale>
        <p:origin x="684" y="10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0" d="100"/>
          <a:sy n="80" d="100"/>
        </p:scale>
        <p:origin x="401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5761E9-E2B1-4EC1-9772-8B426B16DB7C}"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uk-UA"/>
        </a:p>
      </dgm:t>
    </dgm:pt>
    <dgm:pt modelId="{19723BC7-9D6B-4A22-8C57-EDC3050E0329}">
      <dgm:prSet phldrT="[Текст]"/>
      <dgm:spPr/>
      <dgm:t>
        <a:bodyPr/>
        <a:lstStyle/>
        <a:p>
          <a:r>
            <a:rPr lang="uk-UA" dirty="0"/>
            <a:t>КУзПБ</a:t>
          </a:r>
        </a:p>
      </dgm:t>
    </dgm:pt>
    <dgm:pt modelId="{AF9D44FF-C39B-4A6A-AFAF-FDE551DF49F4}" type="parTrans" cxnId="{A2A3C459-46F3-4E4E-A241-7FFACDA3501C}">
      <dgm:prSet/>
      <dgm:spPr/>
      <dgm:t>
        <a:bodyPr/>
        <a:lstStyle/>
        <a:p>
          <a:endParaRPr lang="uk-UA"/>
        </a:p>
      </dgm:t>
    </dgm:pt>
    <dgm:pt modelId="{274341DD-EBEE-4DF7-A72B-5157A0FAB873}" type="sibTrans" cxnId="{A2A3C459-46F3-4E4E-A241-7FFACDA3501C}">
      <dgm:prSet/>
      <dgm:spPr/>
      <dgm:t>
        <a:bodyPr/>
        <a:lstStyle/>
        <a:p>
          <a:endParaRPr lang="uk-UA"/>
        </a:p>
      </dgm:t>
    </dgm:pt>
    <dgm:pt modelId="{A0047238-6D43-4C98-9EF7-4947CF03846A}">
      <dgm:prSet phldrT="[Текст]"/>
      <dgm:spPr/>
      <dgm:t>
        <a:bodyPr/>
        <a:lstStyle/>
        <a:p>
          <a:r>
            <a:rPr lang="uk-UA" dirty="0"/>
            <a:t>Верховна Рада України</a:t>
          </a:r>
        </a:p>
      </dgm:t>
    </dgm:pt>
    <dgm:pt modelId="{9F97F163-31DC-4775-806A-C48B64580BD0}" type="parTrans" cxnId="{FCD0DDF3-31E9-495E-B9AD-6873AD8659DC}">
      <dgm:prSet/>
      <dgm:spPr/>
      <dgm:t>
        <a:bodyPr/>
        <a:lstStyle/>
        <a:p>
          <a:endParaRPr lang="uk-UA" dirty="0"/>
        </a:p>
      </dgm:t>
    </dgm:pt>
    <dgm:pt modelId="{F9E3296F-71B8-48F1-B48A-A6C94CAC0315}" type="sibTrans" cxnId="{FCD0DDF3-31E9-495E-B9AD-6873AD8659DC}">
      <dgm:prSet/>
      <dgm:spPr/>
      <dgm:t>
        <a:bodyPr/>
        <a:lstStyle/>
        <a:p>
          <a:endParaRPr lang="uk-UA"/>
        </a:p>
      </dgm:t>
    </dgm:pt>
    <dgm:pt modelId="{37EDBF19-D440-4F48-B9E1-64A64E97BAE7}">
      <dgm:prSet phldrT="[Текст]"/>
      <dgm:spPr/>
      <dgm:t>
        <a:bodyPr/>
        <a:lstStyle/>
        <a:p>
          <a:r>
            <a:rPr lang="uk-UA" dirty="0"/>
            <a:t>Міністерство</a:t>
          </a:r>
        </a:p>
        <a:p>
          <a:r>
            <a:rPr lang="uk-UA" dirty="0"/>
            <a:t>юстиції </a:t>
          </a:r>
        </a:p>
        <a:p>
          <a:r>
            <a:rPr lang="uk-UA" dirty="0"/>
            <a:t>України</a:t>
          </a:r>
        </a:p>
      </dgm:t>
    </dgm:pt>
    <dgm:pt modelId="{F17CD7CC-7AE3-456C-A3DC-0EF412870A37}" type="parTrans" cxnId="{44AC7234-014C-4AEC-9AD4-668F4E3C7A7A}">
      <dgm:prSet/>
      <dgm:spPr/>
      <dgm:t>
        <a:bodyPr/>
        <a:lstStyle/>
        <a:p>
          <a:endParaRPr lang="uk-UA" dirty="0"/>
        </a:p>
      </dgm:t>
    </dgm:pt>
    <dgm:pt modelId="{A09B439E-D2B1-47AA-A22F-5B6492758BA8}" type="sibTrans" cxnId="{44AC7234-014C-4AEC-9AD4-668F4E3C7A7A}">
      <dgm:prSet/>
      <dgm:spPr/>
      <dgm:t>
        <a:bodyPr/>
        <a:lstStyle/>
        <a:p>
          <a:endParaRPr lang="uk-UA"/>
        </a:p>
      </dgm:t>
    </dgm:pt>
    <dgm:pt modelId="{73E77639-30BF-47AA-A606-F1D713F51E64}">
      <dgm:prSet phldrT="[Текст]"/>
      <dgm:spPr/>
      <dgm:t>
        <a:bodyPr/>
        <a:lstStyle/>
        <a:p>
          <a:r>
            <a:rPr lang="uk-UA" dirty="0"/>
            <a:t>Верховний Суд</a:t>
          </a:r>
        </a:p>
      </dgm:t>
    </dgm:pt>
    <dgm:pt modelId="{BA89518D-CD2D-4B29-A1F8-95CF6B9087A6}" type="parTrans" cxnId="{83D45D52-B329-46BE-91BD-7EA7D7E6FD9C}">
      <dgm:prSet/>
      <dgm:spPr/>
      <dgm:t>
        <a:bodyPr/>
        <a:lstStyle/>
        <a:p>
          <a:endParaRPr lang="uk-UA" dirty="0"/>
        </a:p>
      </dgm:t>
    </dgm:pt>
    <dgm:pt modelId="{4815A6A9-5718-492F-9EC2-C3E5003D2C8B}" type="sibTrans" cxnId="{83D45D52-B329-46BE-91BD-7EA7D7E6FD9C}">
      <dgm:prSet/>
      <dgm:spPr/>
      <dgm:t>
        <a:bodyPr/>
        <a:lstStyle/>
        <a:p>
          <a:endParaRPr lang="uk-UA"/>
        </a:p>
      </dgm:t>
    </dgm:pt>
    <dgm:pt modelId="{D0437CD9-7E1A-4262-BF55-EACD7B3B01D5}" type="pres">
      <dgm:prSet presAssocID="{BB5761E9-E2B1-4EC1-9772-8B426B16DB7C}" presName="cycle" presStyleCnt="0">
        <dgm:presLayoutVars>
          <dgm:chMax val="1"/>
          <dgm:dir/>
          <dgm:animLvl val="ctr"/>
          <dgm:resizeHandles val="exact"/>
        </dgm:presLayoutVars>
      </dgm:prSet>
      <dgm:spPr/>
    </dgm:pt>
    <dgm:pt modelId="{6AC1D730-BCE3-4323-9F05-A0747915C882}" type="pres">
      <dgm:prSet presAssocID="{19723BC7-9D6B-4A22-8C57-EDC3050E0329}" presName="centerShape" presStyleLbl="node0" presStyleIdx="0" presStyleCnt="1"/>
      <dgm:spPr/>
    </dgm:pt>
    <dgm:pt modelId="{23410344-9BEE-4FC4-A8A9-042F3B10A004}" type="pres">
      <dgm:prSet presAssocID="{9F97F163-31DC-4775-806A-C48B64580BD0}" presName="Name9" presStyleLbl="parChTrans1D2" presStyleIdx="0" presStyleCnt="3"/>
      <dgm:spPr/>
    </dgm:pt>
    <dgm:pt modelId="{0BD30E2A-21D9-4435-8BEF-787E45EFC14D}" type="pres">
      <dgm:prSet presAssocID="{9F97F163-31DC-4775-806A-C48B64580BD0}" presName="connTx" presStyleLbl="parChTrans1D2" presStyleIdx="0" presStyleCnt="3"/>
      <dgm:spPr/>
    </dgm:pt>
    <dgm:pt modelId="{2EB93BF0-B0AF-4AA6-9C03-1511A2B0269E}" type="pres">
      <dgm:prSet presAssocID="{A0047238-6D43-4C98-9EF7-4947CF03846A}" presName="node" presStyleLbl="node1" presStyleIdx="0" presStyleCnt="3">
        <dgm:presLayoutVars>
          <dgm:bulletEnabled val="1"/>
        </dgm:presLayoutVars>
      </dgm:prSet>
      <dgm:spPr/>
    </dgm:pt>
    <dgm:pt modelId="{F83CA3E6-EB2D-4B68-A0F0-EEF4F09ED8B7}" type="pres">
      <dgm:prSet presAssocID="{F17CD7CC-7AE3-456C-A3DC-0EF412870A37}" presName="Name9" presStyleLbl="parChTrans1D2" presStyleIdx="1" presStyleCnt="3"/>
      <dgm:spPr/>
    </dgm:pt>
    <dgm:pt modelId="{9BB64411-E685-4108-B5EB-A554AC67F090}" type="pres">
      <dgm:prSet presAssocID="{F17CD7CC-7AE3-456C-A3DC-0EF412870A37}" presName="connTx" presStyleLbl="parChTrans1D2" presStyleIdx="1" presStyleCnt="3"/>
      <dgm:spPr/>
    </dgm:pt>
    <dgm:pt modelId="{54253937-AF27-43FB-958E-9B8A3DE5050F}" type="pres">
      <dgm:prSet presAssocID="{37EDBF19-D440-4F48-B9E1-64A64E97BAE7}" presName="node" presStyleLbl="node1" presStyleIdx="1" presStyleCnt="3">
        <dgm:presLayoutVars>
          <dgm:bulletEnabled val="1"/>
        </dgm:presLayoutVars>
      </dgm:prSet>
      <dgm:spPr/>
    </dgm:pt>
    <dgm:pt modelId="{2648AC12-E01B-43EF-92D3-3275D51A77F7}" type="pres">
      <dgm:prSet presAssocID="{BA89518D-CD2D-4B29-A1F8-95CF6B9087A6}" presName="Name9" presStyleLbl="parChTrans1D2" presStyleIdx="2" presStyleCnt="3"/>
      <dgm:spPr/>
    </dgm:pt>
    <dgm:pt modelId="{3F154659-1755-4E6B-AD93-1B2A2ABE3CA4}" type="pres">
      <dgm:prSet presAssocID="{BA89518D-CD2D-4B29-A1F8-95CF6B9087A6}" presName="connTx" presStyleLbl="parChTrans1D2" presStyleIdx="2" presStyleCnt="3"/>
      <dgm:spPr/>
    </dgm:pt>
    <dgm:pt modelId="{5BCA6B79-C753-44B8-BA92-8187EEE3B57F}" type="pres">
      <dgm:prSet presAssocID="{73E77639-30BF-47AA-A606-F1D713F51E64}" presName="node" presStyleLbl="node1" presStyleIdx="2" presStyleCnt="3">
        <dgm:presLayoutVars>
          <dgm:bulletEnabled val="1"/>
        </dgm:presLayoutVars>
      </dgm:prSet>
      <dgm:spPr/>
    </dgm:pt>
  </dgm:ptLst>
  <dgm:cxnLst>
    <dgm:cxn modelId="{00CFD41D-19BD-41AB-8967-3D36F468E210}" type="presOf" srcId="{F17CD7CC-7AE3-456C-A3DC-0EF412870A37}" destId="{F83CA3E6-EB2D-4B68-A0F0-EEF4F09ED8B7}" srcOrd="0" destOrd="0" presId="urn:microsoft.com/office/officeart/2005/8/layout/radial1"/>
    <dgm:cxn modelId="{44AC7234-014C-4AEC-9AD4-668F4E3C7A7A}" srcId="{19723BC7-9D6B-4A22-8C57-EDC3050E0329}" destId="{37EDBF19-D440-4F48-B9E1-64A64E97BAE7}" srcOrd="1" destOrd="0" parTransId="{F17CD7CC-7AE3-456C-A3DC-0EF412870A37}" sibTransId="{A09B439E-D2B1-47AA-A22F-5B6492758BA8}"/>
    <dgm:cxn modelId="{998D5740-9EFA-4F26-AE14-46D9E67921E6}" type="presOf" srcId="{BB5761E9-E2B1-4EC1-9772-8B426B16DB7C}" destId="{D0437CD9-7E1A-4262-BF55-EACD7B3B01D5}" srcOrd="0" destOrd="0" presId="urn:microsoft.com/office/officeart/2005/8/layout/radial1"/>
    <dgm:cxn modelId="{97DFD44B-1BEB-4232-B853-69A900CAA535}" type="presOf" srcId="{19723BC7-9D6B-4A22-8C57-EDC3050E0329}" destId="{6AC1D730-BCE3-4323-9F05-A0747915C882}" srcOrd="0" destOrd="0" presId="urn:microsoft.com/office/officeart/2005/8/layout/radial1"/>
    <dgm:cxn modelId="{A232DF6F-23DD-40E0-A925-3DEF42D0DB65}" type="presOf" srcId="{73E77639-30BF-47AA-A606-F1D713F51E64}" destId="{5BCA6B79-C753-44B8-BA92-8187EEE3B57F}" srcOrd="0" destOrd="0" presId="urn:microsoft.com/office/officeart/2005/8/layout/radial1"/>
    <dgm:cxn modelId="{83D45D52-B329-46BE-91BD-7EA7D7E6FD9C}" srcId="{19723BC7-9D6B-4A22-8C57-EDC3050E0329}" destId="{73E77639-30BF-47AA-A606-F1D713F51E64}" srcOrd="2" destOrd="0" parTransId="{BA89518D-CD2D-4B29-A1F8-95CF6B9087A6}" sibTransId="{4815A6A9-5718-492F-9EC2-C3E5003D2C8B}"/>
    <dgm:cxn modelId="{418D4553-975D-4ABC-A284-F78968ECCB65}" type="presOf" srcId="{BA89518D-CD2D-4B29-A1F8-95CF6B9087A6}" destId="{3F154659-1755-4E6B-AD93-1B2A2ABE3CA4}" srcOrd="1" destOrd="0" presId="urn:microsoft.com/office/officeart/2005/8/layout/radial1"/>
    <dgm:cxn modelId="{2313C179-7498-46DC-B437-0AB00527DC32}" type="presOf" srcId="{A0047238-6D43-4C98-9EF7-4947CF03846A}" destId="{2EB93BF0-B0AF-4AA6-9C03-1511A2B0269E}" srcOrd="0" destOrd="0" presId="urn:microsoft.com/office/officeart/2005/8/layout/radial1"/>
    <dgm:cxn modelId="{A2A3C459-46F3-4E4E-A241-7FFACDA3501C}" srcId="{BB5761E9-E2B1-4EC1-9772-8B426B16DB7C}" destId="{19723BC7-9D6B-4A22-8C57-EDC3050E0329}" srcOrd="0" destOrd="0" parTransId="{AF9D44FF-C39B-4A6A-AFAF-FDE551DF49F4}" sibTransId="{274341DD-EBEE-4DF7-A72B-5157A0FAB873}"/>
    <dgm:cxn modelId="{DBBC637E-55A5-4268-AA99-B55FE0B86278}" type="presOf" srcId="{37EDBF19-D440-4F48-B9E1-64A64E97BAE7}" destId="{54253937-AF27-43FB-958E-9B8A3DE5050F}" srcOrd="0" destOrd="0" presId="urn:microsoft.com/office/officeart/2005/8/layout/radial1"/>
    <dgm:cxn modelId="{DD5117CF-ACF2-4AD0-A1C5-A5B237CA6FEB}" type="presOf" srcId="{9F97F163-31DC-4775-806A-C48B64580BD0}" destId="{23410344-9BEE-4FC4-A8A9-042F3B10A004}" srcOrd="0" destOrd="0" presId="urn:microsoft.com/office/officeart/2005/8/layout/radial1"/>
    <dgm:cxn modelId="{CE1571D8-3517-4AD8-BDCE-C21F62114FD4}" type="presOf" srcId="{BA89518D-CD2D-4B29-A1F8-95CF6B9087A6}" destId="{2648AC12-E01B-43EF-92D3-3275D51A77F7}" srcOrd="0" destOrd="0" presId="urn:microsoft.com/office/officeart/2005/8/layout/radial1"/>
    <dgm:cxn modelId="{A29C9CDA-9562-4D2A-B5A5-6518E8B4DD2D}" type="presOf" srcId="{F17CD7CC-7AE3-456C-A3DC-0EF412870A37}" destId="{9BB64411-E685-4108-B5EB-A554AC67F090}" srcOrd="1" destOrd="0" presId="urn:microsoft.com/office/officeart/2005/8/layout/radial1"/>
    <dgm:cxn modelId="{FCD0DDF3-31E9-495E-B9AD-6873AD8659DC}" srcId="{19723BC7-9D6B-4A22-8C57-EDC3050E0329}" destId="{A0047238-6D43-4C98-9EF7-4947CF03846A}" srcOrd="0" destOrd="0" parTransId="{9F97F163-31DC-4775-806A-C48B64580BD0}" sibTransId="{F9E3296F-71B8-48F1-B48A-A6C94CAC0315}"/>
    <dgm:cxn modelId="{A3E4EAF5-A7FB-473A-B503-7253EB6E5C69}" type="presOf" srcId="{9F97F163-31DC-4775-806A-C48B64580BD0}" destId="{0BD30E2A-21D9-4435-8BEF-787E45EFC14D}" srcOrd="1" destOrd="0" presId="urn:microsoft.com/office/officeart/2005/8/layout/radial1"/>
    <dgm:cxn modelId="{9A6A5824-5038-420D-9378-1F097870E242}" type="presParOf" srcId="{D0437CD9-7E1A-4262-BF55-EACD7B3B01D5}" destId="{6AC1D730-BCE3-4323-9F05-A0747915C882}" srcOrd="0" destOrd="0" presId="urn:microsoft.com/office/officeart/2005/8/layout/radial1"/>
    <dgm:cxn modelId="{8D02C298-7766-4235-81C1-FAD48D689B59}" type="presParOf" srcId="{D0437CD9-7E1A-4262-BF55-EACD7B3B01D5}" destId="{23410344-9BEE-4FC4-A8A9-042F3B10A004}" srcOrd="1" destOrd="0" presId="urn:microsoft.com/office/officeart/2005/8/layout/radial1"/>
    <dgm:cxn modelId="{A43F50FA-362B-4101-9635-229021132C47}" type="presParOf" srcId="{23410344-9BEE-4FC4-A8A9-042F3B10A004}" destId="{0BD30E2A-21D9-4435-8BEF-787E45EFC14D}" srcOrd="0" destOrd="0" presId="urn:microsoft.com/office/officeart/2005/8/layout/radial1"/>
    <dgm:cxn modelId="{AF006599-397E-43FA-8D67-2BE88C66873A}" type="presParOf" srcId="{D0437CD9-7E1A-4262-BF55-EACD7B3B01D5}" destId="{2EB93BF0-B0AF-4AA6-9C03-1511A2B0269E}" srcOrd="2" destOrd="0" presId="urn:microsoft.com/office/officeart/2005/8/layout/radial1"/>
    <dgm:cxn modelId="{A6542B0B-6C30-4091-AFBD-67A27AE990E7}" type="presParOf" srcId="{D0437CD9-7E1A-4262-BF55-EACD7B3B01D5}" destId="{F83CA3E6-EB2D-4B68-A0F0-EEF4F09ED8B7}" srcOrd="3" destOrd="0" presId="urn:microsoft.com/office/officeart/2005/8/layout/radial1"/>
    <dgm:cxn modelId="{09AF0FEC-2212-4AF7-ADF9-78CE7FBF2F20}" type="presParOf" srcId="{F83CA3E6-EB2D-4B68-A0F0-EEF4F09ED8B7}" destId="{9BB64411-E685-4108-B5EB-A554AC67F090}" srcOrd="0" destOrd="0" presId="urn:microsoft.com/office/officeart/2005/8/layout/radial1"/>
    <dgm:cxn modelId="{BAD47847-30D3-409E-B8E7-6EDD295233E1}" type="presParOf" srcId="{D0437CD9-7E1A-4262-BF55-EACD7B3B01D5}" destId="{54253937-AF27-43FB-958E-9B8A3DE5050F}" srcOrd="4" destOrd="0" presId="urn:microsoft.com/office/officeart/2005/8/layout/radial1"/>
    <dgm:cxn modelId="{F30600FA-2AB0-42F2-9144-F0F165DEED24}" type="presParOf" srcId="{D0437CD9-7E1A-4262-BF55-EACD7B3B01D5}" destId="{2648AC12-E01B-43EF-92D3-3275D51A77F7}" srcOrd="5" destOrd="0" presId="urn:microsoft.com/office/officeart/2005/8/layout/radial1"/>
    <dgm:cxn modelId="{679DFABC-D3D8-406F-A24E-3B7A125D53CB}" type="presParOf" srcId="{2648AC12-E01B-43EF-92D3-3275D51A77F7}" destId="{3F154659-1755-4E6B-AD93-1B2A2ABE3CA4}" srcOrd="0" destOrd="0" presId="urn:microsoft.com/office/officeart/2005/8/layout/radial1"/>
    <dgm:cxn modelId="{E20FFE15-59C1-4691-8051-8295B788D42A}" type="presParOf" srcId="{D0437CD9-7E1A-4262-BF55-EACD7B3B01D5}" destId="{5BCA6B79-C753-44B8-BA92-8187EEE3B57F}" srcOrd="6"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C1D730-BCE3-4323-9F05-A0747915C882}">
      <dsp:nvSpPr>
        <dsp:cNvPr id="0" name=""/>
        <dsp:cNvSpPr/>
      </dsp:nvSpPr>
      <dsp:spPr>
        <a:xfrm>
          <a:off x="2791044" y="2222301"/>
          <a:ext cx="1706478" cy="170647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1511300">
            <a:lnSpc>
              <a:spcPct val="90000"/>
            </a:lnSpc>
            <a:spcBef>
              <a:spcPct val="0"/>
            </a:spcBef>
            <a:spcAft>
              <a:spcPct val="35000"/>
            </a:spcAft>
            <a:buNone/>
          </a:pPr>
          <a:r>
            <a:rPr lang="uk-UA" sz="3400" kern="1200" dirty="0"/>
            <a:t>КУзПБ</a:t>
          </a:r>
        </a:p>
      </dsp:txBody>
      <dsp:txXfrm>
        <a:off x="3040952" y="2472209"/>
        <a:ext cx="1206662" cy="1206662"/>
      </dsp:txXfrm>
    </dsp:sp>
    <dsp:sp modelId="{23410344-9BEE-4FC4-A8A9-042F3B10A004}">
      <dsp:nvSpPr>
        <dsp:cNvPr id="0" name=""/>
        <dsp:cNvSpPr/>
      </dsp:nvSpPr>
      <dsp:spPr>
        <a:xfrm rot="16200000">
          <a:off x="3388103" y="1945049"/>
          <a:ext cx="512359" cy="42143"/>
        </a:xfrm>
        <a:custGeom>
          <a:avLst/>
          <a:gdLst/>
          <a:ahLst/>
          <a:cxnLst/>
          <a:rect l="0" t="0" r="0" b="0"/>
          <a:pathLst>
            <a:path>
              <a:moveTo>
                <a:pt x="0" y="21071"/>
              </a:moveTo>
              <a:lnTo>
                <a:pt x="512359" y="2107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uk-UA" sz="500" kern="1200" dirty="0"/>
        </a:p>
      </dsp:txBody>
      <dsp:txXfrm>
        <a:off x="3631474" y="1953312"/>
        <a:ext cx="25617" cy="25617"/>
      </dsp:txXfrm>
    </dsp:sp>
    <dsp:sp modelId="{2EB93BF0-B0AF-4AA6-9C03-1511A2B0269E}">
      <dsp:nvSpPr>
        <dsp:cNvPr id="0" name=""/>
        <dsp:cNvSpPr/>
      </dsp:nvSpPr>
      <dsp:spPr>
        <a:xfrm>
          <a:off x="2791044" y="3463"/>
          <a:ext cx="1706478" cy="170647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uk-UA" sz="1600" kern="1200" dirty="0"/>
            <a:t>Верховна Рада України</a:t>
          </a:r>
        </a:p>
      </dsp:txBody>
      <dsp:txXfrm>
        <a:off x="3040952" y="253371"/>
        <a:ext cx="1206662" cy="1206662"/>
      </dsp:txXfrm>
    </dsp:sp>
    <dsp:sp modelId="{F83CA3E6-EB2D-4B68-A0F0-EEF4F09ED8B7}">
      <dsp:nvSpPr>
        <dsp:cNvPr id="0" name=""/>
        <dsp:cNvSpPr/>
      </dsp:nvSpPr>
      <dsp:spPr>
        <a:xfrm rot="1800000">
          <a:off x="4348888" y="3609178"/>
          <a:ext cx="512359" cy="42143"/>
        </a:xfrm>
        <a:custGeom>
          <a:avLst/>
          <a:gdLst/>
          <a:ahLst/>
          <a:cxnLst/>
          <a:rect l="0" t="0" r="0" b="0"/>
          <a:pathLst>
            <a:path>
              <a:moveTo>
                <a:pt x="0" y="21071"/>
              </a:moveTo>
              <a:lnTo>
                <a:pt x="512359" y="2107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uk-UA" sz="500" kern="1200" dirty="0"/>
        </a:p>
      </dsp:txBody>
      <dsp:txXfrm>
        <a:off x="4592259" y="3617440"/>
        <a:ext cx="25617" cy="25617"/>
      </dsp:txXfrm>
    </dsp:sp>
    <dsp:sp modelId="{54253937-AF27-43FB-958E-9B8A3DE5050F}">
      <dsp:nvSpPr>
        <dsp:cNvPr id="0" name=""/>
        <dsp:cNvSpPr/>
      </dsp:nvSpPr>
      <dsp:spPr>
        <a:xfrm>
          <a:off x="4712614" y="3331720"/>
          <a:ext cx="1706478" cy="170647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uk-UA" sz="1600" kern="1200" dirty="0"/>
            <a:t>Міністерство</a:t>
          </a:r>
        </a:p>
        <a:p>
          <a:pPr marL="0" lvl="0" indent="0" algn="ctr" defTabSz="711200">
            <a:lnSpc>
              <a:spcPct val="90000"/>
            </a:lnSpc>
            <a:spcBef>
              <a:spcPct val="0"/>
            </a:spcBef>
            <a:spcAft>
              <a:spcPct val="35000"/>
            </a:spcAft>
            <a:buNone/>
          </a:pPr>
          <a:r>
            <a:rPr lang="uk-UA" sz="1600" kern="1200" dirty="0"/>
            <a:t>юстиції </a:t>
          </a:r>
        </a:p>
        <a:p>
          <a:pPr marL="0" lvl="0" indent="0" algn="ctr" defTabSz="711200">
            <a:lnSpc>
              <a:spcPct val="90000"/>
            </a:lnSpc>
            <a:spcBef>
              <a:spcPct val="0"/>
            </a:spcBef>
            <a:spcAft>
              <a:spcPct val="35000"/>
            </a:spcAft>
            <a:buNone/>
          </a:pPr>
          <a:r>
            <a:rPr lang="uk-UA" sz="1600" kern="1200" dirty="0"/>
            <a:t>України</a:t>
          </a:r>
        </a:p>
      </dsp:txBody>
      <dsp:txXfrm>
        <a:off x="4962522" y="3581628"/>
        <a:ext cx="1206662" cy="1206662"/>
      </dsp:txXfrm>
    </dsp:sp>
    <dsp:sp modelId="{2648AC12-E01B-43EF-92D3-3275D51A77F7}">
      <dsp:nvSpPr>
        <dsp:cNvPr id="0" name=""/>
        <dsp:cNvSpPr/>
      </dsp:nvSpPr>
      <dsp:spPr>
        <a:xfrm rot="9000000">
          <a:off x="2427319" y="3609178"/>
          <a:ext cx="512359" cy="42143"/>
        </a:xfrm>
        <a:custGeom>
          <a:avLst/>
          <a:gdLst/>
          <a:ahLst/>
          <a:cxnLst/>
          <a:rect l="0" t="0" r="0" b="0"/>
          <a:pathLst>
            <a:path>
              <a:moveTo>
                <a:pt x="0" y="21071"/>
              </a:moveTo>
              <a:lnTo>
                <a:pt x="512359" y="2107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uk-UA" sz="500" kern="1200" dirty="0"/>
        </a:p>
      </dsp:txBody>
      <dsp:txXfrm rot="10800000">
        <a:off x="2670689" y="3617440"/>
        <a:ext cx="25617" cy="25617"/>
      </dsp:txXfrm>
    </dsp:sp>
    <dsp:sp modelId="{5BCA6B79-C753-44B8-BA92-8187EEE3B57F}">
      <dsp:nvSpPr>
        <dsp:cNvPr id="0" name=""/>
        <dsp:cNvSpPr/>
      </dsp:nvSpPr>
      <dsp:spPr>
        <a:xfrm>
          <a:off x="869474" y="3331720"/>
          <a:ext cx="1706478" cy="170647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uk-UA" sz="1600" kern="1200" dirty="0"/>
            <a:t>Верховний Суд</a:t>
          </a:r>
        </a:p>
      </dsp:txBody>
      <dsp:txXfrm>
        <a:off x="1119382" y="3581628"/>
        <a:ext cx="1206662" cy="1206662"/>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1" y="0"/>
            <a:ext cx="2945659" cy="498215"/>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50444" y="0"/>
            <a:ext cx="2945659" cy="498215"/>
          </a:xfrm>
          <a:prstGeom prst="rect">
            <a:avLst/>
          </a:prstGeom>
        </p:spPr>
        <p:txBody>
          <a:bodyPr vert="horz" lIns="91440" tIns="45720" rIns="91440" bIns="45720" rtlCol="0"/>
          <a:lstStyle>
            <a:lvl1pPr algn="r">
              <a:defRPr sz="1200"/>
            </a:lvl1pPr>
          </a:lstStyle>
          <a:p>
            <a:fld id="{98B5334B-90D4-4841-96A6-92467B66B432}" type="datetimeFigureOut">
              <a:rPr lang="uk-UA" smtClean="0"/>
              <a:pPr/>
              <a:t>07.11.2022</a:t>
            </a:fld>
            <a:endParaRPr lang="uk-UA"/>
          </a:p>
        </p:txBody>
      </p:sp>
      <p:sp>
        <p:nvSpPr>
          <p:cNvPr id="4" name="Місце для зображення 3"/>
          <p:cNvSpPr>
            <a:spLocks noGrp="1" noRot="1" noChangeAspect="1"/>
          </p:cNvSpPr>
          <p:nvPr>
            <p:ph type="sldImg" idx="2"/>
          </p:nvPr>
        </p:nvSpPr>
        <p:spPr>
          <a:xfrm>
            <a:off x="419100" y="1239838"/>
            <a:ext cx="5959475" cy="33528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79768" y="4778723"/>
            <a:ext cx="5438140" cy="3909864"/>
          </a:xfrm>
          <a:prstGeom prst="rect">
            <a:avLst/>
          </a:prstGeom>
        </p:spPr>
        <p:txBody>
          <a:bodyPr vert="horz" lIns="91440" tIns="45720" rIns="91440" bIns="45720" rtlCol="0"/>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1" y="9431600"/>
            <a:ext cx="2945659" cy="498214"/>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50444" y="9431600"/>
            <a:ext cx="2945659" cy="498214"/>
          </a:xfrm>
          <a:prstGeom prst="rect">
            <a:avLst/>
          </a:prstGeom>
        </p:spPr>
        <p:txBody>
          <a:bodyPr vert="horz" lIns="91440" tIns="45720" rIns="91440" bIns="45720" rtlCol="0" anchor="b"/>
          <a:lstStyle>
            <a:lvl1pPr algn="r">
              <a:defRPr sz="1200"/>
            </a:lvl1pPr>
          </a:lstStyle>
          <a:p>
            <a:fld id="{F3350FFF-9B77-4C11-9252-88F01EFB58DD}" type="slidenum">
              <a:rPr lang="uk-UA" smtClean="0"/>
              <a:pPr/>
              <a:t>‹№›</a:t>
            </a:fld>
            <a:endParaRPr lang="uk-UA"/>
          </a:p>
        </p:txBody>
      </p:sp>
    </p:spTree>
    <p:extLst>
      <p:ext uri="{BB962C8B-B14F-4D97-AF65-F5344CB8AC3E}">
        <p14:creationId xmlns:p14="http://schemas.microsoft.com/office/powerpoint/2010/main" val="2110158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F3350FFF-9B77-4C11-9252-88F01EFB58DD}" type="slidenum">
              <a:rPr lang="uk-UA" smtClean="0"/>
              <a:pPr/>
              <a:t>1</a:t>
            </a:fld>
            <a:endParaRPr lang="uk-UA" dirty="0"/>
          </a:p>
        </p:txBody>
      </p:sp>
    </p:spTree>
    <p:extLst>
      <p:ext uri="{BB962C8B-B14F-4D97-AF65-F5344CB8AC3E}">
        <p14:creationId xmlns:p14="http://schemas.microsoft.com/office/powerpoint/2010/main" val="2981002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uk-UA"/>
              <a:t>Зразок заголовка</a:t>
            </a:r>
          </a:p>
        </p:txBody>
      </p:sp>
      <p:sp>
        <p:nvSpPr>
          <p:cNvPr id="3" name="Пі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p>
        </p:txBody>
      </p:sp>
      <p:sp>
        <p:nvSpPr>
          <p:cNvPr id="4" name="Місце для дати 3"/>
          <p:cNvSpPr>
            <a:spLocks noGrp="1"/>
          </p:cNvSpPr>
          <p:nvPr>
            <p:ph type="dt" sz="half" idx="10"/>
          </p:nvPr>
        </p:nvSpPr>
        <p:spPr/>
        <p:txBody>
          <a:bodyPr/>
          <a:lstStyle/>
          <a:p>
            <a:r>
              <a:rPr lang="uk-UA"/>
              <a:t>Верховний Суд</a:t>
            </a:r>
          </a:p>
        </p:txBody>
      </p:sp>
      <p:sp>
        <p:nvSpPr>
          <p:cNvPr id="5" name="Місце для нижнього колонтитула 4"/>
          <p:cNvSpPr>
            <a:spLocks noGrp="1"/>
          </p:cNvSpPr>
          <p:nvPr>
            <p:ph type="ftr" sz="quarter" idx="11"/>
          </p:nvPr>
        </p:nvSpPr>
        <p:spPr/>
        <p:txBody>
          <a:bodyPr/>
          <a:lstStyle/>
          <a:p>
            <a:r>
              <a:rPr lang="ru-RU" dirty="0" err="1"/>
              <a:t>Деякі</a:t>
            </a:r>
            <a:r>
              <a:rPr lang="ru-RU" dirty="0"/>
              <a:t> </a:t>
            </a:r>
            <a:r>
              <a:rPr lang="ru-RU" dirty="0" err="1"/>
              <a:t>процесуальні</a:t>
            </a:r>
            <a:r>
              <a:rPr lang="ru-RU" dirty="0"/>
              <a:t> </a:t>
            </a:r>
            <a:r>
              <a:rPr lang="ru-RU" dirty="0" err="1"/>
              <a:t>аспекти</a:t>
            </a:r>
            <a:r>
              <a:rPr lang="ru-RU" dirty="0"/>
              <a:t> розгляду справ щодо </a:t>
            </a:r>
            <a:r>
              <a:rPr lang="ru-RU" dirty="0" err="1"/>
              <a:t>окремих</a:t>
            </a:r>
            <a:r>
              <a:rPr lang="ru-RU" dirty="0"/>
              <a:t> </a:t>
            </a:r>
            <a:r>
              <a:rPr lang="ru-RU" dirty="0" err="1"/>
              <a:t>категорій</a:t>
            </a:r>
            <a:r>
              <a:rPr lang="ru-RU" dirty="0"/>
              <a:t> </a:t>
            </a:r>
            <a:r>
              <a:rPr lang="ru-RU" dirty="0" err="1"/>
              <a:t>боржників</a:t>
            </a:r>
            <a:endParaRPr lang="uk-UA" dirty="0"/>
          </a:p>
        </p:txBody>
      </p:sp>
      <p:sp>
        <p:nvSpPr>
          <p:cNvPr id="6" name="Місце для номера слайда 5"/>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3801631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ертикального тексту 2"/>
          <p:cNvSpPr>
            <a:spLocks noGrp="1"/>
          </p:cNvSpPr>
          <p:nvPr>
            <p:ph type="body" orient="vert" idx="1"/>
          </p:nvPr>
        </p:nvSpPr>
        <p:spPr/>
        <p:txBody>
          <a:bodyPr vert="eaVert"/>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r>
              <a:rPr lang="uk-UA"/>
              <a:t>Верховний Суд</a:t>
            </a:r>
          </a:p>
        </p:txBody>
      </p:sp>
      <p:sp>
        <p:nvSpPr>
          <p:cNvPr id="5" name="Місце для нижнього колонтитула 4"/>
          <p:cNvSpPr>
            <a:spLocks noGrp="1"/>
          </p:cNvSpPr>
          <p:nvPr>
            <p:ph type="ftr" sz="quarter" idx="11"/>
          </p:nvPr>
        </p:nvSpPr>
        <p:spPr/>
        <p:txBody>
          <a:bodyPr/>
          <a:lstStyle/>
          <a:p>
            <a:r>
              <a:rPr lang="ru-RU" dirty="0" err="1"/>
              <a:t>Деякі</a:t>
            </a:r>
            <a:r>
              <a:rPr lang="ru-RU" dirty="0"/>
              <a:t> </a:t>
            </a:r>
            <a:r>
              <a:rPr lang="ru-RU" dirty="0" err="1"/>
              <a:t>процесуальні</a:t>
            </a:r>
            <a:r>
              <a:rPr lang="ru-RU" dirty="0"/>
              <a:t> </a:t>
            </a:r>
            <a:r>
              <a:rPr lang="ru-RU" dirty="0" err="1"/>
              <a:t>аспекти</a:t>
            </a:r>
            <a:r>
              <a:rPr lang="ru-RU" dirty="0"/>
              <a:t> розгляду справ щодо </a:t>
            </a:r>
            <a:r>
              <a:rPr lang="ru-RU" dirty="0" err="1"/>
              <a:t>окремих</a:t>
            </a:r>
            <a:r>
              <a:rPr lang="ru-RU" dirty="0"/>
              <a:t> </a:t>
            </a:r>
            <a:r>
              <a:rPr lang="ru-RU" dirty="0" err="1"/>
              <a:t>категорій</a:t>
            </a:r>
            <a:r>
              <a:rPr lang="ru-RU" dirty="0"/>
              <a:t> </a:t>
            </a:r>
            <a:r>
              <a:rPr lang="ru-RU" dirty="0" err="1"/>
              <a:t>боржників</a:t>
            </a:r>
            <a:endParaRPr lang="uk-UA" dirty="0"/>
          </a:p>
        </p:txBody>
      </p:sp>
      <p:sp>
        <p:nvSpPr>
          <p:cNvPr id="6" name="Місце для номера слайда 5"/>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2530292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8724900" y="365125"/>
            <a:ext cx="2628900" cy="5811838"/>
          </a:xfrm>
        </p:spPr>
        <p:txBody>
          <a:bodyPr vert="eaVert"/>
          <a:lstStyle/>
          <a:p>
            <a:r>
              <a:rPr lang="uk-UA"/>
              <a:t>Зразок заголовка</a:t>
            </a:r>
          </a:p>
        </p:txBody>
      </p:sp>
      <p:sp>
        <p:nvSpPr>
          <p:cNvPr id="3" name="Місце для вертикального тексту 2"/>
          <p:cNvSpPr>
            <a:spLocks noGrp="1"/>
          </p:cNvSpPr>
          <p:nvPr>
            <p:ph type="body" orient="vert" idx="1"/>
          </p:nvPr>
        </p:nvSpPr>
        <p:spPr>
          <a:xfrm>
            <a:off x="838200" y="365125"/>
            <a:ext cx="7734300" cy="5811838"/>
          </a:xfrm>
        </p:spPr>
        <p:txBody>
          <a:bodyPr vert="eaVert"/>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r>
              <a:rPr lang="uk-UA"/>
              <a:t>Верховний Суд</a:t>
            </a:r>
          </a:p>
        </p:txBody>
      </p:sp>
      <p:sp>
        <p:nvSpPr>
          <p:cNvPr id="5" name="Місце для нижнього колонтитула 4"/>
          <p:cNvSpPr>
            <a:spLocks noGrp="1"/>
          </p:cNvSpPr>
          <p:nvPr>
            <p:ph type="ftr" sz="quarter" idx="11"/>
          </p:nvPr>
        </p:nvSpPr>
        <p:spPr/>
        <p:txBody>
          <a:bodyPr/>
          <a:lstStyle/>
          <a:p>
            <a:r>
              <a:rPr lang="ru-RU" dirty="0" err="1"/>
              <a:t>Деякі</a:t>
            </a:r>
            <a:r>
              <a:rPr lang="ru-RU" dirty="0"/>
              <a:t> </a:t>
            </a:r>
            <a:r>
              <a:rPr lang="ru-RU" dirty="0" err="1"/>
              <a:t>процесуальні</a:t>
            </a:r>
            <a:r>
              <a:rPr lang="ru-RU" dirty="0"/>
              <a:t> </a:t>
            </a:r>
            <a:r>
              <a:rPr lang="ru-RU" dirty="0" err="1"/>
              <a:t>аспекти</a:t>
            </a:r>
            <a:r>
              <a:rPr lang="ru-RU" dirty="0"/>
              <a:t> розгляду справ щодо </a:t>
            </a:r>
            <a:r>
              <a:rPr lang="ru-RU" dirty="0" err="1"/>
              <a:t>окремих</a:t>
            </a:r>
            <a:r>
              <a:rPr lang="ru-RU" dirty="0"/>
              <a:t> </a:t>
            </a:r>
            <a:r>
              <a:rPr lang="ru-RU" dirty="0" err="1"/>
              <a:t>категорій</a:t>
            </a:r>
            <a:r>
              <a:rPr lang="ru-RU" dirty="0"/>
              <a:t> </a:t>
            </a:r>
            <a:r>
              <a:rPr lang="ru-RU" dirty="0" err="1"/>
              <a:t>боржників</a:t>
            </a:r>
            <a:endParaRPr lang="uk-UA" dirty="0"/>
          </a:p>
        </p:txBody>
      </p:sp>
      <p:sp>
        <p:nvSpPr>
          <p:cNvPr id="6" name="Місце для номера слайда 5"/>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1645680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idx="1"/>
          </p:nvPr>
        </p:nvSpPr>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r>
              <a:rPr lang="uk-UA"/>
              <a:t>Верховний Суд</a:t>
            </a:r>
          </a:p>
        </p:txBody>
      </p:sp>
      <p:sp>
        <p:nvSpPr>
          <p:cNvPr id="5" name="Місце для нижнього колонтитула 4"/>
          <p:cNvSpPr>
            <a:spLocks noGrp="1"/>
          </p:cNvSpPr>
          <p:nvPr>
            <p:ph type="ftr" sz="quarter" idx="11"/>
          </p:nvPr>
        </p:nvSpPr>
        <p:spPr/>
        <p:txBody>
          <a:bodyPr/>
          <a:lstStyle/>
          <a:p>
            <a:r>
              <a:rPr lang="ru-RU" dirty="0" err="1"/>
              <a:t>Деякі</a:t>
            </a:r>
            <a:r>
              <a:rPr lang="ru-RU" dirty="0"/>
              <a:t> </a:t>
            </a:r>
            <a:r>
              <a:rPr lang="ru-RU" dirty="0" err="1"/>
              <a:t>процесуальні</a:t>
            </a:r>
            <a:r>
              <a:rPr lang="ru-RU" dirty="0"/>
              <a:t> </a:t>
            </a:r>
            <a:r>
              <a:rPr lang="ru-RU" dirty="0" err="1"/>
              <a:t>аспекти</a:t>
            </a:r>
            <a:r>
              <a:rPr lang="ru-RU" dirty="0"/>
              <a:t> розгляду справ щодо </a:t>
            </a:r>
            <a:r>
              <a:rPr lang="ru-RU" dirty="0" err="1"/>
              <a:t>окремих</a:t>
            </a:r>
            <a:r>
              <a:rPr lang="ru-RU" dirty="0"/>
              <a:t> </a:t>
            </a:r>
            <a:r>
              <a:rPr lang="ru-RU" dirty="0" err="1"/>
              <a:t>категорій</a:t>
            </a:r>
            <a:r>
              <a:rPr lang="ru-RU" dirty="0"/>
              <a:t> </a:t>
            </a:r>
            <a:r>
              <a:rPr lang="ru-RU" dirty="0" err="1"/>
              <a:t>боржників</a:t>
            </a:r>
            <a:endParaRPr lang="uk-UA" dirty="0"/>
          </a:p>
        </p:txBody>
      </p:sp>
      <p:sp>
        <p:nvSpPr>
          <p:cNvPr id="6" name="Місце для номера слайда 5"/>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2613082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uk-UA"/>
              <a:t>Зразок заголовка</a:t>
            </a:r>
          </a:p>
        </p:txBody>
      </p:sp>
      <p:sp>
        <p:nvSpPr>
          <p:cNvPr id="3" name="Місце для тексту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Редагувати стиль зразка тексту</a:t>
            </a:r>
          </a:p>
        </p:txBody>
      </p:sp>
      <p:sp>
        <p:nvSpPr>
          <p:cNvPr id="4" name="Місце для дати 3"/>
          <p:cNvSpPr>
            <a:spLocks noGrp="1"/>
          </p:cNvSpPr>
          <p:nvPr>
            <p:ph type="dt" sz="half" idx="10"/>
          </p:nvPr>
        </p:nvSpPr>
        <p:spPr/>
        <p:txBody>
          <a:bodyPr/>
          <a:lstStyle/>
          <a:p>
            <a:r>
              <a:rPr lang="uk-UA"/>
              <a:t>Верховний Суд</a:t>
            </a:r>
          </a:p>
        </p:txBody>
      </p:sp>
      <p:sp>
        <p:nvSpPr>
          <p:cNvPr id="5" name="Місце для нижнього колонтитула 4"/>
          <p:cNvSpPr>
            <a:spLocks noGrp="1"/>
          </p:cNvSpPr>
          <p:nvPr>
            <p:ph type="ftr" sz="quarter" idx="11"/>
          </p:nvPr>
        </p:nvSpPr>
        <p:spPr/>
        <p:txBody>
          <a:bodyPr/>
          <a:lstStyle/>
          <a:p>
            <a:r>
              <a:rPr lang="ru-RU" dirty="0" err="1"/>
              <a:t>Деякі</a:t>
            </a:r>
            <a:r>
              <a:rPr lang="ru-RU" dirty="0"/>
              <a:t> </a:t>
            </a:r>
            <a:r>
              <a:rPr lang="ru-RU" dirty="0" err="1"/>
              <a:t>процесуальні</a:t>
            </a:r>
            <a:r>
              <a:rPr lang="ru-RU" dirty="0"/>
              <a:t> </a:t>
            </a:r>
            <a:r>
              <a:rPr lang="ru-RU" dirty="0" err="1"/>
              <a:t>аспекти</a:t>
            </a:r>
            <a:r>
              <a:rPr lang="ru-RU" dirty="0"/>
              <a:t> розгляду справ щодо </a:t>
            </a:r>
            <a:r>
              <a:rPr lang="ru-RU" dirty="0" err="1"/>
              <a:t>окремих</a:t>
            </a:r>
            <a:r>
              <a:rPr lang="ru-RU" dirty="0"/>
              <a:t> </a:t>
            </a:r>
            <a:r>
              <a:rPr lang="ru-RU" dirty="0" err="1"/>
              <a:t>категорій</a:t>
            </a:r>
            <a:r>
              <a:rPr lang="ru-RU" dirty="0"/>
              <a:t> </a:t>
            </a:r>
            <a:r>
              <a:rPr lang="ru-RU" dirty="0" err="1"/>
              <a:t>боржників</a:t>
            </a:r>
            <a:endParaRPr lang="uk-UA" dirty="0"/>
          </a:p>
        </p:txBody>
      </p:sp>
      <p:sp>
        <p:nvSpPr>
          <p:cNvPr id="6" name="Місце для номера слайда 5"/>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903420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sz="half" idx="1"/>
          </p:nvPr>
        </p:nvSpPr>
        <p:spPr>
          <a:xfrm>
            <a:off x="838200" y="1825625"/>
            <a:ext cx="5181600" cy="435133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p:cNvSpPr>
            <a:spLocks noGrp="1"/>
          </p:cNvSpPr>
          <p:nvPr>
            <p:ph sz="half" idx="2"/>
          </p:nvPr>
        </p:nvSpPr>
        <p:spPr>
          <a:xfrm>
            <a:off x="6172200" y="1825625"/>
            <a:ext cx="5181600" cy="435133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p:cNvSpPr>
            <a:spLocks noGrp="1"/>
          </p:cNvSpPr>
          <p:nvPr>
            <p:ph type="dt" sz="half" idx="10"/>
          </p:nvPr>
        </p:nvSpPr>
        <p:spPr/>
        <p:txBody>
          <a:bodyPr/>
          <a:lstStyle/>
          <a:p>
            <a:r>
              <a:rPr lang="uk-UA"/>
              <a:t>Верховний Суд</a:t>
            </a:r>
          </a:p>
        </p:txBody>
      </p:sp>
      <p:sp>
        <p:nvSpPr>
          <p:cNvPr id="6" name="Місце для нижнього колонтитула 5"/>
          <p:cNvSpPr>
            <a:spLocks noGrp="1"/>
          </p:cNvSpPr>
          <p:nvPr>
            <p:ph type="ftr" sz="quarter" idx="11"/>
          </p:nvPr>
        </p:nvSpPr>
        <p:spPr/>
        <p:txBody>
          <a:bodyPr/>
          <a:lstStyle/>
          <a:p>
            <a:r>
              <a:rPr lang="ru-RU" dirty="0" err="1"/>
              <a:t>Деякі</a:t>
            </a:r>
            <a:r>
              <a:rPr lang="ru-RU" dirty="0"/>
              <a:t> </a:t>
            </a:r>
            <a:r>
              <a:rPr lang="ru-RU" dirty="0" err="1"/>
              <a:t>процесуальні</a:t>
            </a:r>
            <a:r>
              <a:rPr lang="ru-RU" dirty="0"/>
              <a:t> </a:t>
            </a:r>
            <a:r>
              <a:rPr lang="ru-RU" dirty="0" err="1"/>
              <a:t>аспекти</a:t>
            </a:r>
            <a:r>
              <a:rPr lang="ru-RU" dirty="0"/>
              <a:t> розгляду справ щодо </a:t>
            </a:r>
            <a:r>
              <a:rPr lang="ru-RU" dirty="0" err="1"/>
              <a:t>окремих</a:t>
            </a:r>
            <a:r>
              <a:rPr lang="ru-RU" dirty="0"/>
              <a:t> </a:t>
            </a:r>
            <a:r>
              <a:rPr lang="ru-RU" dirty="0" err="1"/>
              <a:t>категорій</a:t>
            </a:r>
            <a:r>
              <a:rPr lang="ru-RU" dirty="0"/>
              <a:t> </a:t>
            </a:r>
            <a:r>
              <a:rPr lang="ru-RU" dirty="0" err="1"/>
              <a:t>боржників</a:t>
            </a:r>
            <a:endParaRPr lang="uk-UA" dirty="0"/>
          </a:p>
        </p:txBody>
      </p:sp>
      <p:sp>
        <p:nvSpPr>
          <p:cNvPr id="7" name="Місце для номера слайда 6"/>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2134555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uk-UA"/>
              <a:t>Зразок заголовка</a:t>
            </a:r>
          </a:p>
        </p:txBody>
      </p:sp>
      <p:sp>
        <p:nvSpPr>
          <p:cNvPr id="3" name="Місце для тексту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4" name="Місце для вмісту 3"/>
          <p:cNvSpPr>
            <a:spLocks noGrp="1"/>
          </p:cNvSpPr>
          <p:nvPr>
            <p:ph sz="half" idx="2"/>
          </p:nvPr>
        </p:nvSpPr>
        <p:spPr>
          <a:xfrm>
            <a:off x="839788" y="2505075"/>
            <a:ext cx="5157787" cy="368458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6" name="Місце для вмісту 5"/>
          <p:cNvSpPr>
            <a:spLocks noGrp="1"/>
          </p:cNvSpPr>
          <p:nvPr>
            <p:ph sz="quarter" idx="4"/>
          </p:nvPr>
        </p:nvSpPr>
        <p:spPr>
          <a:xfrm>
            <a:off x="6172200" y="2505075"/>
            <a:ext cx="5183188" cy="368458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p:cNvSpPr>
            <a:spLocks noGrp="1"/>
          </p:cNvSpPr>
          <p:nvPr>
            <p:ph type="dt" sz="half" idx="10"/>
          </p:nvPr>
        </p:nvSpPr>
        <p:spPr/>
        <p:txBody>
          <a:bodyPr/>
          <a:lstStyle/>
          <a:p>
            <a:r>
              <a:rPr lang="uk-UA"/>
              <a:t>Верховний Суд</a:t>
            </a:r>
          </a:p>
        </p:txBody>
      </p:sp>
      <p:sp>
        <p:nvSpPr>
          <p:cNvPr id="8" name="Місце для нижнього колонтитула 7"/>
          <p:cNvSpPr>
            <a:spLocks noGrp="1"/>
          </p:cNvSpPr>
          <p:nvPr>
            <p:ph type="ftr" sz="quarter" idx="11"/>
          </p:nvPr>
        </p:nvSpPr>
        <p:spPr/>
        <p:txBody>
          <a:bodyPr/>
          <a:lstStyle/>
          <a:p>
            <a:r>
              <a:rPr lang="ru-RU" dirty="0" err="1"/>
              <a:t>Деякі</a:t>
            </a:r>
            <a:r>
              <a:rPr lang="ru-RU" dirty="0"/>
              <a:t> </a:t>
            </a:r>
            <a:r>
              <a:rPr lang="ru-RU" dirty="0" err="1"/>
              <a:t>процесуальні</a:t>
            </a:r>
            <a:r>
              <a:rPr lang="ru-RU" dirty="0"/>
              <a:t> </a:t>
            </a:r>
            <a:r>
              <a:rPr lang="ru-RU" dirty="0" err="1"/>
              <a:t>аспекти</a:t>
            </a:r>
            <a:r>
              <a:rPr lang="ru-RU" dirty="0"/>
              <a:t> розгляду справ щодо </a:t>
            </a:r>
            <a:r>
              <a:rPr lang="ru-RU" dirty="0" err="1"/>
              <a:t>окремих</a:t>
            </a:r>
            <a:r>
              <a:rPr lang="ru-RU" dirty="0"/>
              <a:t> </a:t>
            </a:r>
            <a:r>
              <a:rPr lang="ru-RU" dirty="0" err="1"/>
              <a:t>категорій</a:t>
            </a:r>
            <a:r>
              <a:rPr lang="ru-RU" dirty="0"/>
              <a:t> </a:t>
            </a:r>
            <a:r>
              <a:rPr lang="ru-RU" dirty="0" err="1"/>
              <a:t>боржників</a:t>
            </a:r>
            <a:endParaRPr lang="uk-UA" dirty="0"/>
          </a:p>
        </p:txBody>
      </p:sp>
      <p:sp>
        <p:nvSpPr>
          <p:cNvPr id="9" name="Місце для номера слайда 8"/>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1328623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дати 2"/>
          <p:cNvSpPr>
            <a:spLocks noGrp="1"/>
          </p:cNvSpPr>
          <p:nvPr>
            <p:ph type="dt" sz="half" idx="10"/>
          </p:nvPr>
        </p:nvSpPr>
        <p:spPr/>
        <p:txBody>
          <a:bodyPr/>
          <a:lstStyle/>
          <a:p>
            <a:r>
              <a:rPr lang="uk-UA"/>
              <a:t>Верховний Суд</a:t>
            </a:r>
          </a:p>
        </p:txBody>
      </p:sp>
      <p:sp>
        <p:nvSpPr>
          <p:cNvPr id="4" name="Місце для нижнього колонтитула 3"/>
          <p:cNvSpPr>
            <a:spLocks noGrp="1"/>
          </p:cNvSpPr>
          <p:nvPr>
            <p:ph type="ftr" sz="quarter" idx="11"/>
          </p:nvPr>
        </p:nvSpPr>
        <p:spPr/>
        <p:txBody>
          <a:bodyPr/>
          <a:lstStyle/>
          <a:p>
            <a:r>
              <a:rPr lang="ru-RU" dirty="0" err="1"/>
              <a:t>Деякі</a:t>
            </a:r>
            <a:r>
              <a:rPr lang="ru-RU" dirty="0"/>
              <a:t> </a:t>
            </a:r>
            <a:r>
              <a:rPr lang="ru-RU" dirty="0" err="1"/>
              <a:t>процесуальні</a:t>
            </a:r>
            <a:r>
              <a:rPr lang="ru-RU" dirty="0"/>
              <a:t> </a:t>
            </a:r>
            <a:r>
              <a:rPr lang="ru-RU" dirty="0" err="1"/>
              <a:t>аспекти</a:t>
            </a:r>
            <a:r>
              <a:rPr lang="ru-RU" dirty="0"/>
              <a:t> розгляду справ щодо </a:t>
            </a:r>
            <a:r>
              <a:rPr lang="ru-RU" dirty="0" err="1"/>
              <a:t>окремих</a:t>
            </a:r>
            <a:r>
              <a:rPr lang="ru-RU" dirty="0"/>
              <a:t> </a:t>
            </a:r>
            <a:r>
              <a:rPr lang="ru-RU" dirty="0" err="1"/>
              <a:t>категорій</a:t>
            </a:r>
            <a:r>
              <a:rPr lang="ru-RU" dirty="0"/>
              <a:t> </a:t>
            </a:r>
            <a:r>
              <a:rPr lang="ru-RU" dirty="0" err="1"/>
              <a:t>боржників</a:t>
            </a:r>
            <a:endParaRPr lang="uk-UA" dirty="0"/>
          </a:p>
        </p:txBody>
      </p:sp>
      <p:sp>
        <p:nvSpPr>
          <p:cNvPr id="5" name="Місце для номера слайда 4"/>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2384701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r>
              <a:rPr lang="uk-UA"/>
              <a:t>Верховний Суд</a:t>
            </a:r>
          </a:p>
        </p:txBody>
      </p:sp>
      <p:sp>
        <p:nvSpPr>
          <p:cNvPr id="3" name="Місце для нижнього колонтитула 2"/>
          <p:cNvSpPr>
            <a:spLocks noGrp="1"/>
          </p:cNvSpPr>
          <p:nvPr>
            <p:ph type="ftr" sz="quarter" idx="11"/>
          </p:nvPr>
        </p:nvSpPr>
        <p:spPr/>
        <p:txBody>
          <a:bodyPr/>
          <a:lstStyle/>
          <a:p>
            <a:r>
              <a:rPr lang="ru-RU" dirty="0" err="1"/>
              <a:t>Деякі</a:t>
            </a:r>
            <a:r>
              <a:rPr lang="ru-RU" dirty="0"/>
              <a:t> </a:t>
            </a:r>
            <a:r>
              <a:rPr lang="ru-RU" dirty="0" err="1"/>
              <a:t>процесуальні</a:t>
            </a:r>
            <a:r>
              <a:rPr lang="ru-RU" dirty="0"/>
              <a:t> </a:t>
            </a:r>
            <a:r>
              <a:rPr lang="ru-RU" dirty="0" err="1"/>
              <a:t>аспекти</a:t>
            </a:r>
            <a:r>
              <a:rPr lang="ru-RU" dirty="0"/>
              <a:t> розгляду справ щодо </a:t>
            </a:r>
            <a:r>
              <a:rPr lang="ru-RU" dirty="0" err="1"/>
              <a:t>окремих</a:t>
            </a:r>
            <a:r>
              <a:rPr lang="ru-RU" dirty="0"/>
              <a:t> </a:t>
            </a:r>
            <a:r>
              <a:rPr lang="ru-RU" dirty="0" err="1"/>
              <a:t>категорій</a:t>
            </a:r>
            <a:r>
              <a:rPr lang="ru-RU" dirty="0"/>
              <a:t> </a:t>
            </a:r>
            <a:r>
              <a:rPr lang="ru-RU" dirty="0" err="1"/>
              <a:t>боржників</a:t>
            </a:r>
            <a:endParaRPr lang="uk-UA" dirty="0"/>
          </a:p>
        </p:txBody>
      </p:sp>
      <p:sp>
        <p:nvSpPr>
          <p:cNvPr id="4" name="Місце для номера слайда 3"/>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2681542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a:t>Зразок заголовка</a:t>
            </a:r>
          </a:p>
        </p:txBody>
      </p:sp>
      <p:sp>
        <p:nvSpPr>
          <p:cNvPr id="3" name="Місце для вмісту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Редагувати стиль зразка тексту</a:t>
            </a:r>
          </a:p>
        </p:txBody>
      </p:sp>
      <p:sp>
        <p:nvSpPr>
          <p:cNvPr id="5" name="Місце для дати 4"/>
          <p:cNvSpPr>
            <a:spLocks noGrp="1"/>
          </p:cNvSpPr>
          <p:nvPr>
            <p:ph type="dt" sz="half" idx="10"/>
          </p:nvPr>
        </p:nvSpPr>
        <p:spPr/>
        <p:txBody>
          <a:bodyPr/>
          <a:lstStyle/>
          <a:p>
            <a:r>
              <a:rPr lang="uk-UA"/>
              <a:t>Верховний Суд</a:t>
            </a:r>
          </a:p>
        </p:txBody>
      </p:sp>
      <p:sp>
        <p:nvSpPr>
          <p:cNvPr id="6" name="Місце для нижнього колонтитула 5"/>
          <p:cNvSpPr>
            <a:spLocks noGrp="1"/>
          </p:cNvSpPr>
          <p:nvPr>
            <p:ph type="ftr" sz="quarter" idx="11"/>
          </p:nvPr>
        </p:nvSpPr>
        <p:spPr/>
        <p:txBody>
          <a:bodyPr/>
          <a:lstStyle/>
          <a:p>
            <a:r>
              <a:rPr lang="ru-RU" dirty="0" err="1"/>
              <a:t>Деякі</a:t>
            </a:r>
            <a:r>
              <a:rPr lang="ru-RU" dirty="0"/>
              <a:t> </a:t>
            </a:r>
            <a:r>
              <a:rPr lang="ru-RU" dirty="0" err="1"/>
              <a:t>процесуальні</a:t>
            </a:r>
            <a:r>
              <a:rPr lang="ru-RU" dirty="0"/>
              <a:t> </a:t>
            </a:r>
            <a:r>
              <a:rPr lang="ru-RU" dirty="0" err="1"/>
              <a:t>аспекти</a:t>
            </a:r>
            <a:r>
              <a:rPr lang="ru-RU" dirty="0"/>
              <a:t> розгляду справ щодо </a:t>
            </a:r>
            <a:r>
              <a:rPr lang="ru-RU" dirty="0" err="1"/>
              <a:t>окремих</a:t>
            </a:r>
            <a:r>
              <a:rPr lang="ru-RU" dirty="0"/>
              <a:t> </a:t>
            </a:r>
            <a:r>
              <a:rPr lang="ru-RU" dirty="0" err="1"/>
              <a:t>категорій</a:t>
            </a:r>
            <a:r>
              <a:rPr lang="ru-RU" dirty="0"/>
              <a:t> </a:t>
            </a:r>
            <a:r>
              <a:rPr lang="ru-RU" dirty="0" err="1"/>
              <a:t>боржників</a:t>
            </a:r>
            <a:endParaRPr lang="uk-UA" dirty="0"/>
          </a:p>
        </p:txBody>
      </p:sp>
      <p:sp>
        <p:nvSpPr>
          <p:cNvPr id="7" name="Місце для номера слайда 6"/>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1617357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a:t>Зразок заголовка</a:t>
            </a:r>
          </a:p>
        </p:txBody>
      </p:sp>
      <p:sp>
        <p:nvSpPr>
          <p:cNvPr id="3" name="Місце для зображення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Редагувати стиль зразка тексту</a:t>
            </a:r>
          </a:p>
        </p:txBody>
      </p:sp>
      <p:sp>
        <p:nvSpPr>
          <p:cNvPr id="5" name="Місце для дати 4"/>
          <p:cNvSpPr>
            <a:spLocks noGrp="1"/>
          </p:cNvSpPr>
          <p:nvPr>
            <p:ph type="dt" sz="half" idx="10"/>
          </p:nvPr>
        </p:nvSpPr>
        <p:spPr/>
        <p:txBody>
          <a:bodyPr/>
          <a:lstStyle/>
          <a:p>
            <a:r>
              <a:rPr lang="uk-UA"/>
              <a:t>Верховний Суд</a:t>
            </a:r>
          </a:p>
        </p:txBody>
      </p:sp>
      <p:sp>
        <p:nvSpPr>
          <p:cNvPr id="6" name="Місце для нижнього колонтитула 5"/>
          <p:cNvSpPr>
            <a:spLocks noGrp="1"/>
          </p:cNvSpPr>
          <p:nvPr>
            <p:ph type="ftr" sz="quarter" idx="11"/>
          </p:nvPr>
        </p:nvSpPr>
        <p:spPr/>
        <p:txBody>
          <a:bodyPr/>
          <a:lstStyle/>
          <a:p>
            <a:r>
              <a:rPr lang="ru-RU" dirty="0" err="1"/>
              <a:t>Деякі</a:t>
            </a:r>
            <a:r>
              <a:rPr lang="ru-RU" dirty="0"/>
              <a:t> </a:t>
            </a:r>
            <a:r>
              <a:rPr lang="ru-RU" dirty="0" err="1"/>
              <a:t>процесуальні</a:t>
            </a:r>
            <a:r>
              <a:rPr lang="ru-RU" dirty="0"/>
              <a:t> </a:t>
            </a:r>
            <a:r>
              <a:rPr lang="ru-RU" dirty="0" err="1"/>
              <a:t>аспекти</a:t>
            </a:r>
            <a:r>
              <a:rPr lang="ru-RU" dirty="0"/>
              <a:t> розгляду справ щодо </a:t>
            </a:r>
            <a:r>
              <a:rPr lang="ru-RU" dirty="0" err="1"/>
              <a:t>окремих</a:t>
            </a:r>
            <a:r>
              <a:rPr lang="ru-RU" dirty="0"/>
              <a:t> </a:t>
            </a:r>
            <a:r>
              <a:rPr lang="ru-RU" dirty="0" err="1"/>
              <a:t>категорій</a:t>
            </a:r>
            <a:r>
              <a:rPr lang="ru-RU" dirty="0"/>
              <a:t> </a:t>
            </a:r>
            <a:r>
              <a:rPr lang="ru-RU" dirty="0" err="1"/>
              <a:t>боржників</a:t>
            </a:r>
            <a:endParaRPr lang="uk-UA" dirty="0"/>
          </a:p>
        </p:txBody>
      </p:sp>
      <p:sp>
        <p:nvSpPr>
          <p:cNvPr id="7" name="Місце для номера слайда 6"/>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1048396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Зразок заголовка</a:t>
            </a:r>
          </a:p>
        </p:txBody>
      </p:sp>
      <p:sp>
        <p:nvSpPr>
          <p:cNvPr id="3" name="Місце для тексту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uk-UA" dirty="0"/>
              <a:t>Верховний Суд</a:t>
            </a:r>
          </a:p>
        </p:txBody>
      </p:sp>
      <p:sp>
        <p:nvSpPr>
          <p:cNvPr id="5" name="Місце для нижнього колонтитула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ru-RU" dirty="0" err="1"/>
              <a:t>Деякі</a:t>
            </a:r>
            <a:r>
              <a:rPr lang="ru-RU" dirty="0"/>
              <a:t> </a:t>
            </a:r>
            <a:r>
              <a:rPr lang="ru-RU" dirty="0" err="1"/>
              <a:t>процесуальні</a:t>
            </a:r>
            <a:r>
              <a:rPr lang="ru-RU" dirty="0"/>
              <a:t> </a:t>
            </a:r>
            <a:r>
              <a:rPr lang="ru-RU" dirty="0" err="1"/>
              <a:t>аспекти</a:t>
            </a:r>
            <a:r>
              <a:rPr lang="ru-RU" dirty="0"/>
              <a:t> розгляду справ щодо </a:t>
            </a:r>
            <a:r>
              <a:rPr lang="ru-RU" dirty="0" err="1"/>
              <a:t>окремих</a:t>
            </a:r>
            <a:r>
              <a:rPr lang="ru-RU" dirty="0"/>
              <a:t> </a:t>
            </a:r>
            <a:r>
              <a:rPr lang="ru-RU" dirty="0" err="1"/>
              <a:t>категорій</a:t>
            </a:r>
            <a:r>
              <a:rPr lang="ru-RU" dirty="0"/>
              <a:t> </a:t>
            </a:r>
            <a:r>
              <a:rPr lang="ru-RU" dirty="0" err="1"/>
              <a:t>боржників</a:t>
            </a:r>
            <a:endParaRPr lang="uk-UA" dirty="0"/>
          </a:p>
        </p:txBody>
      </p:sp>
      <p:sp>
        <p:nvSpPr>
          <p:cNvPr id="6" name="Місце для номера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620606-38EC-4509-ADA7-DE66774FF2D4}" type="slidenum">
              <a:rPr lang="uk-UA" smtClean="0"/>
              <a:pPr/>
              <a:t>‹№›</a:t>
            </a:fld>
            <a:endParaRPr lang="uk-UA"/>
          </a:p>
        </p:txBody>
      </p:sp>
    </p:spTree>
    <p:extLst>
      <p:ext uri="{BB962C8B-B14F-4D97-AF65-F5344CB8AC3E}">
        <p14:creationId xmlns:p14="http://schemas.microsoft.com/office/powerpoint/2010/main" val="40706289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zakon.rada.gov.ua/laws/show/2120-20#n14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Підзаголовок 2"/>
          <p:cNvSpPr>
            <a:spLocks noGrp="1"/>
          </p:cNvSpPr>
          <p:nvPr>
            <p:ph type="subTitle" idx="1"/>
          </p:nvPr>
        </p:nvSpPr>
        <p:spPr>
          <a:xfrm>
            <a:off x="360219" y="5063637"/>
            <a:ext cx="11427228" cy="1612670"/>
          </a:xfrm>
        </p:spPr>
        <p:txBody>
          <a:bodyPr>
            <a:noAutofit/>
          </a:bodyPr>
          <a:lstStyle/>
          <a:p>
            <a:pPr algn="l"/>
            <a:r>
              <a:rPr lang="uk-UA" sz="2800" b="1" dirty="0">
                <a:solidFill>
                  <a:schemeClr val="bg1"/>
                </a:solidFill>
                <a:latin typeface="Roboto Condensed Light" panose="02000000000000000000" pitchFamily="2" charset="0"/>
                <a:ea typeface="Roboto Condensed Light" panose="02000000000000000000" pitchFamily="2" charset="0"/>
              </a:rPr>
              <a:t>Володимир Погребняк</a:t>
            </a:r>
          </a:p>
          <a:p>
            <a:pPr algn="l"/>
            <a:r>
              <a:rPr lang="uk-UA" sz="1800" b="1" dirty="0">
                <a:solidFill>
                  <a:schemeClr val="bg1"/>
                </a:solidFill>
                <a:latin typeface="Roboto Condensed Light" pitchFamily="2" charset="0"/>
              </a:rPr>
              <a:t>д.ю.н., суддя </a:t>
            </a:r>
            <a:r>
              <a:rPr lang="uk-UA" altLang="uk-UA" sz="1800" b="1" dirty="0">
                <a:solidFill>
                  <a:schemeClr val="bg1"/>
                </a:solidFill>
                <a:latin typeface="Roboto Condensed Light" pitchFamily="2" charset="0"/>
              </a:rPr>
              <a:t>судової палати для розгляду справ про банкрутство Касаційного господарського суду у складі Верховного Суду</a:t>
            </a:r>
          </a:p>
        </p:txBody>
      </p:sp>
      <p:sp>
        <p:nvSpPr>
          <p:cNvPr id="2" name="TextBox 1"/>
          <p:cNvSpPr txBox="1"/>
          <p:nvPr/>
        </p:nvSpPr>
        <p:spPr>
          <a:xfrm>
            <a:off x="360219" y="1229943"/>
            <a:ext cx="3629890" cy="1308050"/>
          </a:xfrm>
          <a:prstGeom prst="rect">
            <a:avLst/>
          </a:prstGeom>
          <a:noFill/>
        </p:spPr>
        <p:txBody>
          <a:bodyPr wrap="square" rtlCol="0">
            <a:spAutoFit/>
          </a:bodyPr>
          <a:lstStyle/>
          <a:p>
            <a:r>
              <a:rPr lang="uk-UA" sz="2800" b="1" dirty="0">
                <a:solidFill>
                  <a:schemeClr val="bg1"/>
                </a:solidFill>
                <a:latin typeface="Roboto Condensed Light" panose="02000000000000000000" pitchFamily="2" charset="0"/>
                <a:ea typeface="Roboto Condensed Light" panose="02000000000000000000" pitchFamily="2" charset="0"/>
              </a:rPr>
              <a:t>Верховний</a:t>
            </a:r>
          </a:p>
          <a:p>
            <a:r>
              <a:rPr lang="uk-UA" sz="2800" b="1" dirty="0">
                <a:solidFill>
                  <a:schemeClr val="bg1"/>
                </a:solidFill>
                <a:latin typeface="Roboto Condensed Light" panose="02000000000000000000" pitchFamily="2" charset="0"/>
                <a:ea typeface="Roboto Condensed Light" panose="02000000000000000000" pitchFamily="2" charset="0"/>
              </a:rPr>
              <a:t>Суд</a:t>
            </a:r>
          </a:p>
          <a:p>
            <a:pPr>
              <a:spcBef>
                <a:spcPts val="600"/>
              </a:spcBef>
            </a:pPr>
            <a:r>
              <a:rPr lang="uk-UA" b="1" dirty="0">
                <a:solidFill>
                  <a:schemeClr val="bg1"/>
                </a:solidFill>
                <a:latin typeface="Roboto Condensed Light" panose="02000000000000000000" pitchFamily="2" charset="0"/>
                <a:ea typeface="Roboto Condensed Light" panose="02000000000000000000" pitchFamily="2" charset="0"/>
              </a:rPr>
              <a:t>Касаційний господарський суд</a:t>
            </a:r>
          </a:p>
        </p:txBody>
      </p:sp>
      <p:pic>
        <p:nvPicPr>
          <p:cNvPr id="4" name="Рисунок 3"/>
          <p:cNvPicPr>
            <a:picLocks noChangeAspect="1"/>
          </p:cNvPicPr>
          <p:nvPr/>
        </p:nvPicPr>
        <p:blipFill>
          <a:blip r:embed="rId3"/>
          <a:stretch>
            <a:fillRect/>
          </a:stretch>
        </p:blipFill>
        <p:spPr>
          <a:xfrm>
            <a:off x="235904" y="31728"/>
            <a:ext cx="1027630" cy="1254508"/>
          </a:xfrm>
          <a:prstGeom prst="rect">
            <a:avLst/>
          </a:prstGeom>
        </p:spPr>
      </p:pic>
      <p:sp>
        <p:nvSpPr>
          <p:cNvPr id="5" name="Підзаголовок 2"/>
          <p:cNvSpPr txBox="1">
            <a:spLocks/>
          </p:cNvSpPr>
          <p:nvPr/>
        </p:nvSpPr>
        <p:spPr>
          <a:xfrm>
            <a:off x="360219" y="2892669"/>
            <a:ext cx="11427228" cy="193430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uk-UA" sz="3800" b="1" dirty="0">
                <a:solidFill>
                  <a:schemeClr val="bg1"/>
                </a:solidFill>
                <a:latin typeface="Roboto Condensed Light" panose="02000000000000000000" pitchFamily="2" charset="0"/>
                <a:ea typeface="Roboto Condensed Light" panose="02000000000000000000" pitchFamily="2" charset="0"/>
              </a:rPr>
              <a:t>ВЕКТОР</a:t>
            </a:r>
            <a:r>
              <a:rPr lang="uk-UA" sz="3800" dirty="0">
                <a:effectLst/>
                <a:latin typeface="Roboto Condensed Light" panose="02000000000000000000" pitchFamily="2" charset="0"/>
                <a:ea typeface="Calibri" panose="020F0502020204030204" pitchFamily="34" charset="0"/>
                <a:cs typeface="Times New Roman" panose="02020603050405020304" pitchFamily="18" charset="0"/>
              </a:rPr>
              <a:t> </a:t>
            </a:r>
            <a:r>
              <a:rPr lang="uk-UA" sz="3800" b="1" dirty="0">
                <a:solidFill>
                  <a:schemeClr val="bg1"/>
                </a:solidFill>
                <a:latin typeface="Roboto Condensed Light" panose="02000000000000000000" pitchFamily="2" charset="0"/>
                <a:ea typeface="Roboto Condensed Light" panose="02000000000000000000" pitchFamily="2" charset="0"/>
              </a:rPr>
              <a:t>РОЗВИТКУ ЗАКОНОДАВСТВА ПРО БАНКРУТСТВО В УМОВАХ СЬОГОДЕННЯ: АКТУАЛЬНА СУДОВА ПРАКТИКА ТА ЗАКОНОДАВЧІ ЗМІНИ</a:t>
            </a:r>
          </a:p>
          <a:p>
            <a:endParaRPr lang="uk-UA" sz="4600" b="1" dirty="0">
              <a:solidFill>
                <a:schemeClr val="bg1"/>
              </a:solidFill>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19379892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1390" y="102584"/>
            <a:ext cx="11296304" cy="497137"/>
          </a:xfrm>
        </p:spPr>
        <p:txBody>
          <a:bodyPr>
            <a:normAutofit fontScale="90000"/>
          </a:bodyPr>
          <a:lstStyle/>
          <a:p>
            <a:pPr algn="ctr">
              <a:lnSpc>
                <a:spcPct val="107000"/>
              </a:lnSpc>
              <a:spcAft>
                <a:spcPts val="800"/>
              </a:spcAft>
            </a:pP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r>
              <a:rPr lang="uk-UA" sz="2800" b="1" dirty="0">
                <a:solidFill>
                  <a:schemeClr val="bg1"/>
                </a:solidFill>
                <a:latin typeface="Roboto Condensed Light" panose="02000000000000000000" pitchFamily="2" charset="0"/>
                <a:cs typeface="Calibri" panose="020F0502020204030204" pitchFamily="34" charset="0"/>
              </a:rPr>
              <a:t>ПРОЄКТ ЗАКОНУ № 4409 (щодо уніфікації поняття «грошове зобов'язання»)</a:t>
            </a:r>
            <a:br>
              <a:rPr lang="uk-UA" sz="1800" i="1" u="sng"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endPar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endParaRPr>
          </a:p>
        </p:txBody>
      </p:sp>
      <p:sp>
        <p:nvSpPr>
          <p:cNvPr id="7" name="Місце для вмісту 4"/>
          <p:cNvSpPr txBox="1">
            <a:spLocks/>
          </p:cNvSpPr>
          <p:nvPr/>
        </p:nvSpPr>
        <p:spPr>
          <a:xfrm>
            <a:off x="863600" y="1825625"/>
            <a:ext cx="408293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uk-UA" dirty="0"/>
          </a:p>
        </p:txBody>
      </p:sp>
      <p:sp>
        <p:nvSpPr>
          <p:cNvPr id="3" name="Місце для номера слайда 2"/>
          <p:cNvSpPr>
            <a:spLocks noGrp="1"/>
          </p:cNvSpPr>
          <p:nvPr>
            <p:ph type="sldNum" sz="quarter" idx="12"/>
          </p:nvPr>
        </p:nvSpPr>
        <p:spPr>
          <a:xfrm>
            <a:off x="8610600" y="6031832"/>
            <a:ext cx="2743200" cy="304047"/>
          </a:xfrm>
        </p:spPr>
        <p:txBody>
          <a:bodyPr/>
          <a:lstStyle/>
          <a:p>
            <a:endParaRPr lang="uk-UA" dirty="0">
              <a:solidFill>
                <a:schemeClr val="bg1"/>
              </a:solidFill>
              <a:latin typeface="Roboto Condensed Light" panose="02000000000000000000" pitchFamily="2" charset="0"/>
              <a:ea typeface="Roboto Condensed Light" panose="02000000000000000000" pitchFamily="2" charset="0"/>
            </a:endParaRPr>
          </a:p>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10</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dirty="0">
                <a:solidFill>
                  <a:schemeClr val="bg1"/>
                </a:solidFill>
                <a:latin typeface="Roboto Condensed Light" panose="02000000000000000000" pitchFamily="2" charset="0"/>
                <a:ea typeface="Roboto Condensed Light" panose="02000000000000000000" pitchFamily="2" charset="0"/>
              </a:rPr>
              <a:t>Верховний Суд</a:t>
            </a:r>
          </a:p>
          <a:p>
            <a:r>
              <a:rPr lang="uk-UA" dirty="0">
                <a:solidFill>
                  <a:schemeClr val="bg1"/>
                </a:solidFill>
                <a:latin typeface="Roboto Condensed Light" panose="02000000000000000000" pitchFamily="2" charset="0"/>
                <a:ea typeface="Roboto Condensed Light" panose="02000000000000000000" pitchFamily="2" charset="0"/>
              </a:rPr>
              <a:t>Касаційний господарський суд</a:t>
            </a:r>
          </a:p>
          <a:p>
            <a:r>
              <a:rPr lang="uk-UA" dirty="0">
                <a:solidFill>
                  <a:schemeClr val="bg1"/>
                </a:solidFill>
                <a:latin typeface="Roboto Condensed Light" panose="02000000000000000000" pitchFamily="2" charset="0"/>
                <a:ea typeface="Roboto Condensed Light" panose="02000000000000000000" pitchFamily="2" charset="0"/>
              </a:rPr>
              <a:t>______</a:t>
            </a:r>
          </a:p>
        </p:txBody>
      </p:sp>
      <p:sp>
        <p:nvSpPr>
          <p:cNvPr id="12" name="Прямокутник: округлені кути 11">
            <a:extLst>
              <a:ext uri="{FF2B5EF4-FFF2-40B4-BE49-F238E27FC236}">
                <a16:creationId xmlns:a16="http://schemas.microsoft.com/office/drawing/2014/main" id="{C823A815-6317-421C-8C07-D3D72E7ABFE1}"/>
              </a:ext>
            </a:extLst>
          </p:cNvPr>
          <p:cNvSpPr/>
          <p:nvPr/>
        </p:nvSpPr>
        <p:spPr>
          <a:xfrm>
            <a:off x="424308" y="599720"/>
            <a:ext cx="5378729" cy="5432111"/>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r>
              <a:rPr lang="uk-UA" sz="1400" b="1"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Постанова КГС ВС від 18.10.2022 у справі № 904/10083/15:</a:t>
            </a:r>
          </a:p>
          <a:p>
            <a:endParaRPr lang="uk-UA" sz="1400" b="1"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a:p>
            <a:r>
              <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Податковим боргом є сума узгодженого грошового зобов</a:t>
            </a:r>
            <a:r>
              <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язання</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не сплаченого платником податків у встановлений цим Кодексом строк, та непогашеної пені, нарахованої у порядку, визначеному цим Кодексом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пп</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14.1.175 п. 14.1 ст. 14 Податкового кодексу України)»</a:t>
            </a:r>
            <a:r>
              <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(пункт 23)</a:t>
            </a:r>
          </a:p>
          <a:p>
            <a:endPar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a:p>
            <a:r>
              <a:rPr lang="uk-UA" sz="1400" b="1"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Постанова СПБ КГС ВС від 16.08.2022 у справі №  910/10741/21:</a:t>
            </a:r>
          </a:p>
          <a:p>
            <a:endPar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a:p>
            <a:r>
              <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«50.6. </a:t>
            </a:r>
            <a:r>
              <a:rPr lang="en-US"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&lt;</a:t>
            </a:r>
            <a:r>
              <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a:t>
            </a:r>
            <a:r>
              <a:rPr lang="en-US"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&gt;</a:t>
            </a:r>
            <a:r>
              <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обсяг поняття грошового зобов'язання за статтею 1 КУзПБ не збігається повністю із поняттям грошового зобов'язання відповідно до ЦК та ГК в частині тих зобов'язань, що виникають у публічних правовідносинах, але і в цьому випадку його змістом так само буде вимога кредитора до боржника.</a:t>
            </a:r>
          </a:p>
          <a:p>
            <a:r>
              <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a:t>
            </a:r>
            <a:endPar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a:p>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55.4. Поняття </a:t>
            </a:r>
            <a:r>
              <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вимоги кредитора» (абзац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десятий</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частини першої статті 1, частина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третя</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статті 34 КУзПБ), </a:t>
            </a:r>
            <a:r>
              <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вимоги до боржника» (абзац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сьомий</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пункту 1-2 розділу </a:t>
            </a:r>
            <a:r>
              <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Прикінцеві та перехідні положення»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КУзПБ</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у редакції Закону № 728-ІХ) є тотожними, мають застосовуватися в однаковому значенні у випадку, коли вони є вимогами ініціюючого кредитора. Їх головною ознакою є факт прострочення боржника (невиконання або неналежне виконання грошового зобов`язання у визначений договором строк)»</a:t>
            </a:r>
            <a:endPar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p:txBody>
      </p:sp>
      <p:sp>
        <p:nvSpPr>
          <p:cNvPr id="13" name="Прямокутник: округлені кути 12">
            <a:extLst>
              <a:ext uri="{FF2B5EF4-FFF2-40B4-BE49-F238E27FC236}">
                <a16:creationId xmlns:a16="http://schemas.microsoft.com/office/drawing/2014/main" id="{F87AF114-9777-454B-B78F-3DD0960B7B44}"/>
              </a:ext>
            </a:extLst>
          </p:cNvPr>
          <p:cNvSpPr/>
          <p:nvPr/>
        </p:nvSpPr>
        <p:spPr>
          <a:xfrm>
            <a:off x="6421883" y="599720"/>
            <a:ext cx="5086072" cy="5432111"/>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r>
              <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Запропоновані зміни до статті 1 КУзПБ:  в абзаці п'ятому частини першої слова «грошове зобов'язання» замінити словами «грошове зобов'язання (</a:t>
            </a:r>
            <a:r>
              <a:rPr lang="uk-UA" sz="1400" u="sng"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борг</a:t>
            </a:r>
            <a:r>
              <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a:t>
            </a:r>
          </a:p>
        </p:txBody>
      </p:sp>
      <p:sp>
        <p:nvSpPr>
          <p:cNvPr id="5" name="Стрілка: вправо 4">
            <a:extLst>
              <a:ext uri="{FF2B5EF4-FFF2-40B4-BE49-F238E27FC236}">
                <a16:creationId xmlns:a16="http://schemas.microsoft.com/office/drawing/2014/main" id="{5F0DF13A-4C3E-8DAB-63D6-0B702013D397}"/>
              </a:ext>
            </a:extLst>
          </p:cNvPr>
          <p:cNvSpPr/>
          <p:nvPr/>
        </p:nvSpPr>
        <p:spPr>
          <a:xfrm>
            <a:off x="5799711" y="3093191"/>
            <a:ext cx="589254" cy="4451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dirty="0"/>
          </a:p>
        </p:txBody>
      </p:sp>
      <p:sp>
        <p:nvSpPr>
          <p:cNvPr id="6" name="Місце для нижнього колонтитула 5">
            <a:extLst>
              <a:ext uri="{FF2B5EF4-FFF2-40B4-BE49-F238E27FC236}">
                <a16:creationId xmlns:a16="http://schemas.microsoft.com/office/drawing/2014/main" id="{1467B9DF-8882-292E-F169-DFCF6E479FA2}"/>
              </a:ext>
            </a:extLst>
          </p:cNvPr>
          <p:cNvSpPr>
            <a:spLocks noGrp="1"/>
          </p:cNvSpPr>
          <p:nvPr>
            <p:ph type="ftr" sz="quarter" idx="11"/>
          </p:nvPr>
        </p:nvSpPr>
        <p:spPr>
          <a:xfrm>
            <a:off x="2441359" y="6157934"/>
            <a:ext cx="7808152" cy="445167"/>
          </a:xfrm>
        </p:spPr>
        <p:txBody>
          <a:bodyPr/>
          <a:lstStyle/>
          <a:p>
            <a:r>
              <a:rPr lang="uk-UA" sz="1200" dirty="0">
                <a:solidFill>
                  <a:schemeClr val="bg1"/>
                </a:solidFill>
                <a:latin typeface="Roboto Condensed Light" panose="02000000000000000000" pitchFamily="2" charset="0"/>
                <a:ea typeface="Roboto Condensed Light" panose="02000000000000000000" pitchFamily="2" charset="0"/>
              </a:rPr>
              <a:t>Вектор</a:t>
            </a:r>
            <a:r>
              <a:rPr lang="uk-UA" sz="1200" dirty="0">
                <a:effectLst/>
                <a:latin typeface="Roboto Condensed Light" panose="02000000000000000000" pitchFamily="2" charset="0"/>
                <a:ea typeface="Calibri" panose="020F0502020204030204" pitchFamily="34" charset="0"/>
                <a:cs typeface="Times New Roman" panose="02020603050405020304" pitchFamily="18" charset="0"/>
              </a:rPr>
              <a:t> </a:t>
            </a:r>
            <a:r>
              <a:rPr lang="uk-UA" sz="1200" dirty="0">
                <a:solidFill>
                  <a:schemeClr val="bg1"/>
                </a:solidFill>
                <a:latin typeface="Roboto Condensed Light" panose="02000000000000000000" pitchFamily="2" charset="0"/>
                <a:ea typeface="Roboto Condensed Light" panose="02000000000000000000" pitchFamily="2" charset="0"/>
              </a:rPr>
              <a:t>розвитку законодавства про банкрутство в умовах сьогодення: актуальна судова практика та законодавчі зміни  </a:t>
            </a:r>
          </a:p>
        </p:txBody>
      </p:sp>
    </p:spTree>
    <p:extLst>
      <p:ext uri="{BB962C8B-B14F-4D97-AF65-F5344CB8AC3E}">
        <p14:creationId xmlns:p14="http://schemas.microsoft.com/office/powerpoint/2010/main" val="3548655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9246" y="132432"/>
            <a:ext cx="11296304" cy="497137"/>
          </a:xfrm>
        </p:spPr>
        <p:txBody>
          <a:bodyPr>
            <a:normAutofit fontScale="90000"/>
          </a:bodyPr>
          <a:lstStyle/>
          <a:p>
            <a:pPr algn="ctr">
              <a:lnSpc>
                <a:spcPct val="107000"/>
              </a:lnSpc>
              <a:spcAft>
                <a:spcPts val="800"/>
              </a:spcAft>
            </a:pP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r>
              <a:rPr lang="uk-UA" sz="2800" b="1" dirty="0">
                <a:solidFill>
                  <a:schemeClr val="bg1"/>
                </a:solidFill>
                <a:latin typeface="Roboto Condensed Light" panose="02000000000000000000" pitchFamily="2" charset="0"/>
                <a:cs typeface="Calibri" panose="020F0502020204030204" pitchFamily="34" charset="0"/>
              </a:rPr>
              <a:t>ПРОЄКТ ЗАКОНУ № 4409 (принцип процесуальної економії)</a:t>
            </a:r>
            <a:br>
              <a:rPr lang="uk-UA" sz="2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2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endPar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endParaRPr>
          </a:p>
        </p:txBody>
      </p:sp>
      <p:sp>
        <p:nvSpPr>
          <p:cNvPr id="7" name="Місце для вмісту 4"/>
          <p:cNvSpPr txBox="1">
            <a:spLocks/>
          </p:cNvSpPr>
          <p:nvPr/>
        </p:nvSpPr>
        <p:spPr>
          <a:xfrm>
            <a:off x="863600" y="1825625"/>
            <a:ext cx="408293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uk-UA" dirty="0"/>
          </a:p>
        </p:txBody>
      </p:sp>
      <p:sp>
        <p:nvSpPr>
          <p:cNvPr id="3" name="Місце для номера слайда 2"/>
          <p:cNvSpPr>
            <a:spLocks noGrp="1"/>
          </p:cNvSpPr>
          <p:nvPr>
            <p:ph type="sldNum" sz="quarter" idx="12"/>
          </p:nvPr>
        </p:nvSpPr>
        <p:spPr>
          <a:xfrm>
            <a:off x="8610600" y="6031832"/>
            <a:ext cx="2743200" cy="304047"/>
          </a:xfrm>
        </p:spPr>
        <p:txBody>
          <a:bodyPr/>
          <a:lstStyle/>
          <a:p>
            <a:endParaRPr lang="uk-UA" dirty="0">
              <a:solidFill>
                <a:schemeClr val="bg1"/>
              </a:solidFill>
              <a:latin typeface="Roboto Condensed Light" panose="02000000000000000000" pitchFamily="2" charset="0"/>
              <a:ea typeface="Roboto Condensed Light" panose="02000000000000000000" pitchFamily="2" charset="0"/>
            </a:endParaRPr>
          </a:p>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11</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dirty="0">
                <a:solidFill>
                  <a:schemeClr val="bg1"/>
                </a:solidFill>
                <a:latin typeface="Roboto Condensed Light" panose="02000000000000000000" pitchFamily="2" charset="0"/>
                <a:ea typeface="Roboto Condensed Light" panose="02000000000000000000" pitchFamily="2" charset="0"/>
              </a:rPr>
              <a:t>Верховний Суд</a:t>
            </a:r>
          </a:p>
          <a:p>
            <a:r>
              <a:rPr lang="uk-UA" dirty="0">
                <a:solidFill>
                  <a:schemeClr val="bg1"/>
                </a:solidFill>
                <a:latin typeface="Roboto Condensed Light" panose="02000000000000000000" pitchFamily="2" charset="0"/>
                <a:ea typeface="Roboto Condensed Light" panose="02000000000000000000" pitchFamily="2" charset="0"/>
              </a:rPr>
              <a:t>Касаційний господарський суд</a:t>
            </a:r>
          </a:p>
          <a:p>
            <a:r>
              <a:rPr lang="uk-UA" dirty="0">
                <a:solidFill>
                  <a:schemeClr val="bg1"/>
                </a:solidFill>
                <a:latin typeface="Roboto Condensed Light" panose="02000000000000000000" pitchFamily="2" charset="0"/>
                <a:ea typeface="Roboto Condensed Light" panose="02000000000000000000" pitchFamily="2" charset="0"/>
              </a:rPr>
              <a:t>______</a:t>
            </a:r>
          </a:p>
        </p:txBody>
      </p:sp>
      <p:sp>
        <p:nvSpPr>
          <p:cNvPr id="12" name="Прямокутник: округлені кути 11">
            <a:extLst>
              <a:ext uri="{FF2B5EF4-FFF2-40B4-BE49-F238E27FC236}">
                <a16:creationId xmlns:a16="http://schemas.microsoft.com/office/drawing/2014/main" id="{C823A815-6317-421C-8C07-D3D72E7ABFE1}"/>
              </a:ext>
            </a:extLst>
          </p:cNvPr>
          <p:cNvSpPr/>
          <p:nvPr/>
        </p:nvSpPr>
        <p:spPr>
          <a:xfrm>
            <a:off x="424308" y="506027"/>
            <a:ext cx="5378729" cy="5525804"/>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r>
              <a:rPr lang="uk-UA" sz="1600" b="1"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Постанова КГС ВС від 30.01.2019 у справі № 912/2185/16 (912/3192/17):</a:t>
            </a:r>
          </a:p>
          <a:p>
            <a:endParaRPr lang="uk-UA" sz="1600" b="1"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a:p>
            <a:r>
              <a:rPr lang="uk-UA" sz="16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«Принцип процесуальної економії у справі про                банкрутство - це загальне керівне положення, відповідно до якого господарський суд, учасники процедури банкрутства економно і ефективно використовують усі встановлені законом процесуальні засоби для правильного та оперативного розгляду справ з дотриманням строків»</a:t>
            </a:r>
          </a:p>
          <a:p>
            <a:endParaRPr lang="uk-UA" sz="16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a:p>
            <a:r>
              <a:rPr lang="uk-UA" sz="1600" b="1"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Постанова ВП ВС від 22.09.2020  у справі № 910/3009/18: </a:t>
            </a:r>
          </a:p>
          <a:p>
            <a:endParaRPr lang="uk-UA" sz="16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a:p>
            <a:r>
              <a:rPr lang="uk-UA" sz="16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Судовий захист повинен бути повним і відповідати принципу процесуальної економії, тобто забезпечити відсутність необхідності звернення до суду для вжиття додаткових засобів захисту. Право чи інтерес мають бути захищені судом у належний спосіб, який є ефективним (див. також постанови ВП ВС від 05.06.2018 у справі                               № 338/180/17; від 19 січня 2021 у справі № 916/1415/19)»</a:t>
            </a:r>
            <a:endParaRPr lang="ru-RU" sz="16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p:txBody>
      </p:sp>
      <p:sp>
        <p:nvSpPr>
          <p:cNvPr id="13" name="Прямокутник: округлені кути 12">
            <a:extLst>
              <a:ext uri="{FF2B5EF4-FFF2-40B4-BE49-F238E27FC236}">
                <a16:creationId xmlns:a16="http://schemas.microsoft.com/office/drawing/2014/main" id="{F87AF114-9777-454B-B78F-3DD0960B7B44}"/>
              </a:ext>
            </a:extLst>
          </p:cNvPr>
          <p:cNvSpPr/>
          <p:nvPr/>
        </p:nvSpPr>
        <p:spPr>
          <a:xfrm>
            <a:off x="6421883" y="517124"/>
            <a:ext cx="5086072" cy="5514707"/>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r>
              <a:rPr lang="uk-UA" sz="16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5) статтю 6 доповнити частиною четвертою такого змісту:</a:t>
            </a:r>
          </a:p>
          <a:p>
            <a:r>
              <a:rPr lang="uk-UA" sz="16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«4. Під час здійснення судових процедур щодо боржника з метою зменшення строків провадження у справі про банкрутство (неплатоспроможність) господарський суд керується </a:t>
            </a:r>
            <a:r>
              <a:rPr lang="uk-UA" sz="1600" u="sng"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принципом процесуальної економії</a:t>
            </a:r>
            <a:r>
              <a:rPr lang="uk-UA" sz="16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a:t>
            </a:r>
          </a:p>
        </p:txBody>
      </p:sp>
      <p:sp>
        <p:nvSpPr>
          <p:cNvPr id="5" name="Стрілка: вправо 4">
            <a:extLst>
              <a:ext uri="{FF2B5EF4-FFF2-40B4-BE49-F238E27FC236}">
                <a16:creationId xmlns:a16="http://schemas.microsoft.com/office/drawing/2014/main" id="{5F0DF13A-4C3E-8DAB-63D6-0B702013D397}"/>
              </a:ext>
            </a:extLst>
          </p:cNvPr>
          <p:cNvSpPr/>
          <p:nvPr/>
        </p:nvSpPr>
        <p:spPr>
          <a:xfrm>
            <a:off x="5799711" y="2958951"/>
            <a:ext cx="589254" cy="4451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dirty="0"/>
          </a:p>
        </p:txBody>
      </p:sp>
      <p:sp>
        <p:nvSpPr>
          <p:cNvPr id="6" name="Місце для нижнього колонтитула 5">
            <a:extLst>
              <a:ext uri="{FF2B5EF4-FFF2-40B4-BE49-F238E27FC236}">
                <a16:creationId xmlns:a16="http://schemas.microsoft.com/office/drawing/2014/main" id="{268E76E5-7B42-12E5-BA4A-A2A256AF498F}"/>
              </a:ext>
            </a:extLst>
          </p:cNvPr>
          <p:cNvSpPr>
            <a:spLocks noGrp="1"/>
          </p:cNvSpPr>
          <p:nvPr>
            <p:ph type="ftr" sz="quarter" idx="11"/>
          </p:nvPr>
        </p:nvSpPr>
        <p:spPr>
          <a:xfrm>
            <a:off x="2441359" y="6157934"/>
            <a:ext cx="7808152" cy="445167"/>
          </a:xfrm>
        </p:spPr>
        <p:txBody>
          <a:bodyPr/>
          <a:lstStyle/>
          <a:p>
            <a:r>
              <a:rPr lang="uk-UA" sz="1200" dirty="0">
                <a:solidFill>
                  <a:schemeClr val="bg1"/>
                </a:solidFill>
                <a:latin typeface="Roboto Condensed Light" panose="02000000000000000000" pitchFamily="2" charset="0"/>
                <a:ea typeface="Roboto Condensed Light" panose="02000000000000000000" pitchFamily="2" charset="0"/>
              </a:rPr>
              <a:t>Вектор</a:t>
            </a:r>
            <a:r>
              <a:rPr lang="uk-UA" sz="1200" dirty="0">
                <a:effectLst/>
                <a:latin typeface="Roboto Condensed Light" panose="02000000000000000000" pitchFamily="2" charset="0"/>
                <a:ea typeface="Calibri" panose="020F0502020204030204" pitchFamily="34" charset="0"/>
                <a:cs typeface="Times New Roman" panose="02020603050405020304" pitchFamily="18" charset="0"/>
              </a:rPr>
              <a:t> </a:t>
            </a:r>
            <a:r>
              <a:rPr lang="uk-UA" sz="1200" dirty="0">
                <a:solidFill>
                  <a:schemeClr val="bg1"/>
                </a:solidFill>
                <a:latin typeface="Roboto Condensed Light" panose="02000000000000000000" pitchFamily="2" charset="0"/>
                <a:ea typeface="Roboto Condensed Light" panose="02000000000000000000" pitchFamily="2" charset="0"/>
              </a:rPr>
              <a:t>розвитку законодавства про банкрутство в умовах сьогодення: актуальна судова практика та законодавчі зміни  </a:t>
            </a:r>
          </a:p>
        </p:txBody>
      </p:sp>
    </p:spTree>
    <p:extLst>
      <p:ext uri="{BB962C8B-B14F-4D97-AF65-F5344CB8AC3E}">
        <p14:creationId xmlns:p14="http://schemas.microsoft.com/office/powerpoint/2010/main" val="2514027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1390" y="381752"/>
            <a:ext cx="11296304" cy="497137"/>
          </a:xfrm>
        </p:spPr>
        <p:txBody>
          <a:bodyPr>
            <a:normAutofit fontScale="90000"/>
          </a:bodyPr>
          <a:lstStyle/>
          <a:p>
            <a:pPr algn="ctr">
              <a:lnSpc>
                <a:spcPct val="107000"/>
              </a:lnSpc>
              <a:spcAft>
                <a:spcPts val="800"/>
              </a:spcAft>
            </a:pP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r>
              <a:rPr lang="uk-UA" sz="2200" b="1" dirty="0">
                <a:solidFill>
                  <a:schemeClr val="bg1"/>
                </a:solidFill>
                <a:latin typeface="Roboto Condensed Light" panose="02000000000000000000" pitchFamily="2" charset="0"/>
                <a:cs typeface="Calibri" panose="020F0502020204030204" pitchFamily="34" charset="0"/>
              </a:rPr>
              <a:t>ПРОЄКТ ЗАКОНУ № 4409 (впровадження спрощеного позовного впровадження справ за ст. 7 КУзПБ)</a:t>
            </a:r>
            <a:br>
              <a:rPr lang="uk-UA" sz="22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22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endPar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endParaRPr>
          </a:p>
        </p:txBody>
      </p:sp>
      <p:sp>
        <p:nvSpPr>
          <p:cNvPr id="7" name="Місце для вмісту 4"/>
          <p:cNvSpPr txBox="1">
            <a:spLocks/>
          </p:cNvSpPr>
          <p:nvPr/>
        </p:nvSpPr>
        <p:spPr>
          <a:xfrm>
            <a:off x="863600" y="1825625"/>
            <a:ext cx="408293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uk-UA" dirty="0"/>
          </a:p>
        </p:txBody>
      </p:sp>
      <p:sp>
        <p:nvSpPr>
          <p:cNvPr id="3" name="Місце для номера слайда 2"/>
          <p:cNvSpPr>
            <a:spLocks noGrp="1"/>
          </p:cNvSpPr>
          <p:nvPr>
            <p:ph type="sldNum" sz="quarter" idx="12"/>
          </p:nvPr>
        </p:nvSpPr>
        <p:spPr>
          <a:xfrm>
            <a:off x="8610600" y="6031832"/>
            <a:ext cx="2743200" cy="304047"/>
          </a:xfrm>
        </p:spPr>
        <p:txBody>
          <a:bodyPr/>
          <a:lstStyle/>
          <a:p>
            <a:endParaRPr lang="uk-UA" dirty="0">
              <a:solidFill>
                <a:schemeClr val="bg1"/>
              </a:solidFill>
              <a:latin typeface="Roboto Condensed Light" panose="02000000000000000000" pitchFamily="2" charset="0"/>
              <a:ea typeface="Roboto Condensed Light" panose="02000000000000000000" pitchFamily="2" charset="0"/>
            </a:endParaRPr>
          </a:p>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12</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dirty="0">
                <a:solidFill>
                  <a:schemeClr val="bg1"/>
                </a:solidFill>
                <a:latin typeface="Roboto Condensed Light" panose="02000000000000000000" pitchFamily="2" charset="0"/>
                <a:ea typeface="Roboto Condensed Light" panose="02000000000000000000" pitchFamily="2" charset="0"/>
              </a:rPr>
              <a:t>Верховний Суд</a:t>
            </a:r>
          </a:p>
          <a:p>
            <a:r>
              <a:rPr lang="uk-UA" dirty="0">
                <a:solidFill>
                  <a:schemeClr val="bg1"/>
                </a:solidFill>
                <a:latin typeface="Roboto Condensed Light" panose="02000000000000000000" pitchFamily="2" charset="0"/>
                <a:ea typeface="Roboto Condensed Light" panose="02000000000000000000" pitchFamily="2" charset="0"/>
              </a:rPr>
              <a:t>Касаційний господарський суд</a:t>
            </a:r>
          </a:p>
          <a:p>
            <a:r>
              <a:rPr lang="uk-UA" dirty="0">
                <a:solidFill>
                  <a:schemeClr val="bg1"/>
                </a:solidFill>
                <a:latin typeface="Roboto Condensed Light" panose="02000000000000000000" pitchFamily="2" charset="0"/>
                <a:ea typeface="Roboto Condensed Light" panose="02000000000000000000" pitchFamily="2" charset="0"/>
              </a:rPr>
              <a:t>______</a:t>
            </a:r>
          </a:p>
        </p:txBody>
      </p:sp>
      <p:sp>
        <p:nvSpPr>
          <p:cNvPr id="12" name="Прямокутник: округлені кути 11">
            <a:extLst>
              <a:ext uri="{FF2B5EF4-FFF2-40B4-BE49-F238E27FC236}">
                <a16:creationId xmlns:a16="http://schemas.microsoft.com/office/drawing/2014/main" id="{C823A815-6317-421C-8C07-D3D72E7ABFE1}"/>
              </a:ext>
            </a:extLst>
          </p:cNvPr>
          <p:cNvSpPr/>
          <p:nvPr/>
        </p:nvSpPr>
        <p:spPr>
          <a:xfrm>
            <a:off x="424308" y="1000957"/>
            <a:ext cx="5378729" cy="4856086"/>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r>
              <a:rPr lang="uk-UA" sz="1600" b="1"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Постанова КГС ВС від 15.02.2022 у справі №  910/11664/20:</a:t>
            </a:r>
            <a:endParaRPr lang="uk-UA" sz="16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a:p>
            <a:pPr algn="just"/>
            <a:r>
              <a:rPr lang="ru-RU" sz="16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«41. Визначені частиною другою статті 7 Кодексу України з процедур банкрутства спори розглядаються та вирішуються судом у відокремленому позовному провадженні за правилами Господарського процесуального кодексу України.</a:t>
            </a:r>
          </a:p>
          <a:p>
            <a:pPr algn="just"/>
            <a:r>
              <a:rPr lang="ru-RU" sz="16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42. Таке розмежування є цілком виправданим з точки зору того, що справи відокремленого позовного провадження мають різний суб`єктний склад      сторін спору, предмети і підстави позову, розглядаються та вирішуються господарським судом із застосуванням усього інструментарію позовного провадження, на відміну від спрощеного порядку розгляду заяв, скарг і клопотань в основній справі про банкрутство».</a:t>
            </a:r>
          </a:p>
          <a:p>
            <a:pPr algn="just"/>
            <a:r>
              <a:rPr lang="ru-RU" sz="16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(Див. також постанову КГС ВС від 18.10.2022                                    № 904/4790/21.)</a:t>
            </a:r>
          </a:p>
          <a:p>
            <a:endParaRPr lang="uk-UA" sz="1400" b="1"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p:txBody>
      </p:sp>
      <p:sp>
        <p:nvSpPr>
          <p:cNvPr id="13" name="Прямокутник: округлені кути 12">
            <a:extLst>
              <a:ext uri="{FF2B5EF4-FFF2-40B4-BE49-F238E27FC236}">
                <a16:creationId xmlns:a16="http://schemas.microsoft.com/office/drawing/2014/main" id="{F87AF114-9777-454B-B78F-3DD0960B7B44}"/>
              </a:ext>
            </a:extLst>
          </p:cNvPr>
          <p:cNvSpPr/>
          <p:nvPr/>
        </p:nvSpPr>
        <p:spPr>
          <a:xfrm>
            <a:off x="6421883" y="1012055"/>
            <a:ext cx="5086072" cy="4856085"/>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r>
              <a:rPr lang="uk-UA" sz="16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6) у статті 7 після абзацу третього доповнити двома новими абзацами такого змісту: «Заяви (позовні заяви) учасників провадження у справі про банкрутство (неплатоспроможність) або інших осіб у спорах, стороною в яких є боржник, розглядаються в межах справи про банкрутство (неплатоспроможність) </a:t>
            </a:r>
            <a:r>
              <a:rPr lang="uk-UA" sz="1600" u="sng"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за правилами спрощеного позовного провадження</a:t>
            </a:r>
            <a:r>
              <a:rPr lang="uk-UA" sz="16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a:t>
            </a:r>
          </a:p>
          <a:p>
            <a:r>
              <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a:t>
            </a:r>
          </a:p>
        </p:txBody>
      </p:sp>
      <p:sp>
        <p:nvSpPr>
          <p:cNvPr id="5" name="Стрілка: вправо 4">
            <a:extLst>
              <a:ext uri="{FF2B5EF4-FFF2-40B4-BE49-F238E27FC236}">
                <a16:creationId xmlns:a16="http://schemas.microsoft.com/office/drawing/2014/main" id="{5F0DF13A-4C3E-8DAB-63D6-0B702013D397}"/>
              </a:ext>
            </a:extLst>
          </p:cNvPr>
          <p:cNvSpPr/>
          <p:nvPr/>
        </p:nvSpPr>
        <p:spPr>
          <a:xfrm>
            <a:off x="5803037" y="3232777"/>
            <a:ext cx="589254" cy="4451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dirty="0"/>
          </a:p>
        </p:txBody>
      </p:sp>
      <p:sp>
        <p:nvSpPr>
          <p:cNvPr id="6" name="Місце для нижнього колонтитула 5">
            <a:extLst>
              <a:ext uri="{FF2B5EF4-FFF2-40B4-BE49-F238E27FC236}">
                <a16:creationId xmlns:a16="http://schemas.microsoft.com/office/drawing/2014/main" id="{1086E25E-9827-A999-A509-4D9F7FDC25B1}"/>
              </a:ext>
            </a:extLst>
          </p:cNvPr>
          <p:cNvSpPr>
            <a:spLocks noGrp="1"/>
          </p:cNvSpPr>
          <p:nvPr>
            <p:ph type="ftr" sz="quarter" idx="11"/>
          </p:nvPr>
        </p:nvSpPr>
        <p:spPr>
          <a:xfrm>
            <a:off x="2441359" y="6157934"/>
            <a:ext cx="7808152" cy="445167"/>
          </a:xfrm>
        </p:spPr>
        <p:txBody>
          <a:bodyPr/>
          <a:lstStyle/>
          <a:p>
            <a:r>
              <a:rPr lang="uk-UA" sz="1200" dirty="0">
                <a:solidFill>
                  <a:schemeClr val="bg1"/>
                </a:solidFill>
                <a:latin typeface="Roboto Condensed Light" panose="02000000000000000000" pitchFamily="2" charset="0"/>
                <a:ea typeface="Roboto Condensed Light" panose="02000000000000000000" pitchFamily="2" charset="0"/>
              </a:rPr>
              <a:t>Вектор</a:t>
            </a:r>
            <a:r>
              <a:rPr lang="uk-UA" sz="1200" dirty="0">
                <a:effectLst/>
                <a:latin typeface="Roboto Condensed Light" panose="02000000000000000000" pitchFamily="2" charset="0"/>
                <a:ea typeface="Calibri" panose="020F0502020204030204" pitchFamily="34" charset="0"/>
                <a:cs typeface="Times New Roman" panose="02020603050405020304" pitchFamily="18" charset="0"/>
              </a:rPr>
              <a:t> </a:t>
            </a:r>
            <a:r>
              <a:rPr lang="uk-UA" sz="1200" dirty="0">
                <a:solidFill>
                  <a:schemeClr val="bg1"/>
                </a:solidFill>
                <a:latin typeface="Roboto Condensed Light" panose="02000000000000000000" pitchFamily="2" charset="0"/>
                <a:ea typeface="Roboto Condensed Light" panose="02000000000000000000" pitchFamily="2" charset="0"/>
              </a:rPr>
              <a:t>розвитку законодавства про банкрутство в умовах сьогодення: актуальна судова практика та законодавчі зміни  </a:t>
            </a:r>
          </a:p>
        </p:txBody>
      </p:sp>
    </p:spTree>
    <p:extLst>
      <p:ext uri="{BB962C8B-B14F-4D97-AF65-F5344CB8AC3E}">
        <p14:creationId xmlns:p14="http://schemas.microsoft.com/office/powerpoint/2010/main" val="108942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4308" y="167857"/>
            <a:ext cx="11296304" cy="497137"/>
          </a:xfrm>
        </p:spPr>
        <p:txBody>
          <a:bodyPr>
            <a:normAutofit fontScale="90000"/>
          </a:bodyPr>
          <a:lstStyle/>
          <a:p>
            <a:pPr algn="ctr">
              <a:lnSpc>
                <a:spcPct val="107000"/>
              </a:lnSpc>
              <a:spcAft>
                <a:spcPts val="800"/>
              </a:spcAft>
            </a:pP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r>
              <a:rPr lang="uk-UA" sz="2200" b="1" dirty="0">
                <a:solidFill>
                  <a:schemeClr val="bg1"/>
                </a:solidFill>
                <a:latin typeface="Roboto Condensed Light" panose="02000000000000000000" pitchFamily="2" charset="0"/>
                <a:cs typeface="Calibri" panose="020F0502020204030204" pitchFamily="34" charset="0"/>
              </a:rPr>
              <a:t>ПРОЄКТ ЗАКОНУ № 4409 (впровадження строку надсилання справи)</a:t>
            </a:r>
            <a:br>
              <a:rPr lang="uk-UA" sz="22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22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endPar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endParaRPr>
          </a:p>
        </p:txBody>
      </p:sp>
      <p:sp>
        <p:nvSpPr>
          <p:cNvPr id="7" name="Місце для вмісту 4"/>
          <p:cNvSpPr txBox="1">
            <a:spLocks/>
          </p:cNvSpPr>
          <p:nvPr/>
        </p:nvSpPr>
        <p:spPr>
          <a:xfrm>
            <a:off x="863600" y="1825625"/>
            <a:ext cx="408293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uk-UA" dirty="0"/>
          </a:p>
        </p:txBody>
      </p:sp>
      <p:sp>
        <p:nvSpPr>
          <p:cNvPr id="3" name="Місце для номера слайда 2"/>
          <p:cNvSpPr>
            <a:spLocks noGrp="1"/>
          </p:cNvSpPr>
          <p:nvPr>
            <p:ph type="sldNum" sz="quarter" idx="12"/>
          </p:nvPr>
        </p:nvSpPr>
        <p:spPr>
          <a:xfrm>
            <a:off x="8610600" y="6031832"/>
            <a:ext cx="2743200" cy="304047"/>
          </a:xfrm>
        </p:spPr>
        <p:txBody>
          <a:bodyPr/>
          <a:lstStyle/>
          <a:p>
            <a:endParaRPr lang="uk-UA" dirty="0">
              <a:solidFill>
                <a:schemeClr val="bg1"/>
              </a:solidFill>
              <a:latin typeface="Roboto Condensed Light" panose="02000000000000000000" pitchFamily="2" charset="0"/>
              <a:ea typeface="Roboto Condensed Light" panose="02000000000000000000" pitchFamily="2" charset="0"/>
            </a:endParaRPr>
          </a:p>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13</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dirty="0">
                <a:solidFill>
                  <a:schemeClr val="bg1"/>
                </a:solidFill>
                <a:latin typeface="Roboto Condensed Light" panose="02000000000000000000" pitchFamily="2" charset="0"/>
                <a:ea typeface="Roboto Condensed Light" panose="02000000000000000000" pitchFamily="2" charset="0"/>
              </a:rPr>
              <a:t>Верховний Суд</a:t>
            </a:r>
          </a:p>
          <a:p>
            <a:r>
              <a:rPr lang="uk-UA" dirty="0">
                <a:solidFill>
                  <a:schemeClr val="bg1"/>
                </a:solidFill>
                <a:latin typeface="Roboto Condensed Light" panose="02000000000000000000" pitchFamily="2" charset="0"/>
                <a:ea typeface="Roboto Condensed Light" panose="02000000000000000000" pitchFamily="2" charset="0"/>
              </a:rPr>
              <a:t>Касаційний господарський суд</a:t>
            </a:r>
          </a:p>
          <a:p>
            <a:r>
              <a:rPr lang="uk-UA" dirty="0">
                <a:solidFill>
                  <a:schemeClr val="bg1"/>
                </a:solidFill>
                <a:latin typeface="Roboto Condensed Light" panose="02000000000000000000" pitchFamily="2" charset="0"/>
                <a:ea typeface="Roboto Condensed Light" panose="02000000000000000000" pitchFamily="2" charset="0"/>
              </a:rPr>
              <a:t>______</a:t>
            </a:r>
          </a:p>
        </p:txBody>
      </p:sp>
      <p:sp>
        <p:nvSpPr>
          <p:cNvPr id="12" name="Прямокутник: округлені кути 11">
            <a:extLst>
              <a:ext uri="{FF2B5EF4-FFF2-40B4-BE49-F238E27FC236}">
                <a16:creationId xmlns:a16="http://schemas.microsoft.com/office/drawing/2014/main" id="{C823A815-6317-421C-8C07-D3D72E7ABFE1}"/>
              </a:ext>
            </a:extLst>
          </p:cNvPr>
          <p:cNvSpPr/>
          <p:nvPr/>
        </p:nvSpPr>
        <p:spPr>
          <a:xfrm>
            <a:off x="424308" y="664994"/>
            <a:ext cx="5378729" cy="5355739"/>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r>
              <a:rPr lang="uk-UA" sz="1450" b="1"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Постанова КГС ВС від 23.06.2022 у справі №  926/1275/21:</a:t>
            </a:r>
            <a:endParaRPr lang="uk-UA"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a:p>
            <a:pPr algn="just"/>
            <a:r>
              <a:rPr lang="ru-RU"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«45. У касаційній скарзі порушується питання щодо незалучення судом першої інстанції розпорядника майна до участі у справі з позовними вимогами до відповідача щодо якого порушено провадження у справі про банкрутство та </a:t>
            </a:r>
            <a:r>
              <a:rPr lang="ru-RU" sz="1450" u="sng"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необхідність розгляду такого спору в межах справи про банкрутство</a:t>
            </a:r>
            <a:r>
              <a:rPr lang="ru-RU"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a:t>
            </a:r>
          </a:p>
          <a:p>
            <a:pPr algn="just"/>
            <a:r>
              <a:rPr lang="ru-RU"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66. Велика Палата Верховного Суду неодноразово звертала увагу на те, що розгляд усіх майнових спорів, стороною в яких є боржник у справі про банкрутство, повинен відбуватися саме і виключно господарським судом, у провадженні якого перебуває справа про банкрутство, в межах цієї справи (постанови Великої Палати Верховного Суду від 15.01.2020 у справі №607/6254/15-ц, від 18.02.2020 у справі № 918/335/17, 28.01.2020 у справі №  50/311-б). </a:t>
            </a:r>
          </a:p>
          <a:p>
            <a:pPr algn="just"/>
            <a:r>
              <a:rPr lang="uk-UA"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69. Верховний Суд дійшов висновку, що у цій справі позовні вимоги Чернівецької міської ради про стягнення грошових коштів за безпідставне користування земельною ділянкою до ТОВ "Укртехінвестгаз", відносно якого було відкрито провадження у справі про банкрутство, з урахуванням положень статті 7 Кодексу України з процедур банкрутства, мали розглядатися господарським судом, в провадженні якого перебуває справа про банкрутство з урахуванням наведеного вище принципу концентрації</a:t>
            </a:r>
            <a:r>
              <a:rPr lang="ru-RU"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a:t>
            </a:r>
          </a:p>
          <a:p>
            <a:endParaRPr lang="uk-UA" sz="1400" b="1"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p:txBody>
      </p:sp>
      <p:sp>
        <p:nvSpPr>
          <p:cNvPr id="13" name="Прямокутник: округлені кути 12">
            <a:extLst>
              <a:ext uri="{FF2B5EF4-FFF2-40B4-BE49-F238E27FC236}">
                <a16:creationId xmlns:a16="http://schemas.microsoft.com/office/drawing/2014/main" id="{F87AF114-9777-454B-B78F-3DD0960B7B44}"/>
              </a:ext>
            </a:extLst>
          </p:cNvPr>
          <p:cNvSpPr/>
          <p:nvPr/>
        </p:nvSpPr>
        <p:spPr>
          <a:xfrm>
            <a:off x="6421883" y="676092"/>
            <a:ext cx="5086072" cy="5355739"/>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r>
              <a:rPr lang="uk-UA"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6) у статті 7 частину третю викласти у такій редакції:                         «3. Матеріали справи, в якій стороною є боржник, щодо спорів, зазначених у частині другій цієї статті, провадження в якій відкрито до або після відкриття провадження у справі про банкрутство (неплатоспроможність), за ініціативою учасника справи або суду </a:t>
            </a:r>
            <a:r>
              <a:rPr lang="uk-UA" sz="1450" u="sng"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невідкладно, але не пізніше п'яти робочих днів, надсилаються до господарського суду, у провадженні якого перебуває справа про банкрутство </a:t>
            </a:r>
            <a:r>
              <a:rPr lang="uk-UA"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(неплатоспроможність), який розглядає спір по суті в межах цієї справи»</a:t>
            </a:r>
          </a:p>
          <a:p>
            <a:r>
              <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a:t>
            </a:r>
          </a:p>
        </p:txBody>
      </p:sp>
      <p:sp>
        <p:nvSpPr>
          <p:cNvPr id="5" name="Стрілка: вправо 4">
            <a:extLst>
              <a:ext uri="{FF2B5EF4-FFF2-40B4-BE49-F238E27FC236}">
                <a16:creationId xmlns:a16="http://schemas.microsoft.com/office/drawing/2014/main" id="{5F0DF13A-4C3E-8DAB-63D6-0B702013D397}"/>
              </a:ext>
            </a:extLst>
          </p:cNvPr>
          <p:cNvSpPr/>
          <p:nvPr/>
        </p:nvSpPr>
        <p:spPr>
          <a:xfrm>
            <a:off x="5832629" y="3049533"/>
            <a:ext cx="589254" cy="4451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dirty="0"/>
          </a:p>
        </p:txBody>
      </p:sp>
      <p:sp>
        <p:nvSpPr>
          <p:cNvPr id="6" name="Місце для нижнього колонтитула 5">
            <a:extLst>
              <a:ext uri="{FF2B5EF4-FFF2-40B4-BE49-F238E27FC236}">
                <a16:creationId xmlns:a16="http://schemas.microsoft.com/office/drawing/2014/main" id="{CB3D2691-3D38-2105-6B9B-F5A930EA511C}"/>
              </a:ext>
            </a:extLst>
          </p:cNvPr>
          <p:cNvSpPr>
            <a:spLocks noGrp="1"/>
          </p:cNvSpPr>
          <p:nvPr>
            <p:ph type="ftr" sz="quarter" idx="11"/>
          </p:nvPr>
        </p:nvSpPr>
        <p:spPr>
          <a:xfrm>
            <a:off x="2441359" y="6157934"/>
            <a:ext cx="7808152" cy="445167"/>
          </a:xfrm>
        </p:spPr>
        <p:txBody>
          <a:bodyPr/>
          <a:lstStyle/>
          <a:p>
            <a:r>
              <a:rPr lang="uk-UA" sz="1200" dirty="0">
                <a:solidFill>
                  <a:schemeClr val="bg1"/>
                </a:solidFill>
                <a:latin typeface="Roboto Condensed Light" panose="02000000000000000000" pitchFamily="2" charset="0"/>
                <a:ea typeface="Roboto Condensed Light" panose="02000000000000000000" pitchFamily="2" charset="0"/>
              </a:rPr>
              <a:t>Вектор</a:t>
            </a:r>
            <a:r>
              <a:rPr lang="uk-UA" sz="1200" dirty="0">
                <a:effectLst/>
                <a:latin typeface="Roboto Condensed Light" panose="02000000000000000000" pitchFamily="2" charset="0"/>
                <a:ea typeface="Calibri" panose="020F0502020204030204" pitchFamily="34" charset="0"/>
                <a:cs typeface="Times New Roman" panose="02020603050405020304" pitchFamily="18" charset="0"/>
              </a:rPr>
              <a:t> </a:t>
            </a:r>
            <a:r>
              <a:rPr lang="uk-UA" sz="1200" dirty="0">
                <a:solidFill>
                  <a:schemeClr val="bg1"/>
                </a:solidFill>
                <a:latin typeface="Roboto Condensed Light" panose="02000000000000000000" pitchFamily="2" charset="0"/>
                <a:ea typeface="Roboto Condensed Light" panose="02000000000000000000" pitchFamily="2" charset="0"/>
              </a:rPr>
              <a:t>розвитку законодавства про банкрутство в умовах сьогодення: актуальна судова практика та законодавчі зміни  </a:t>
            </a:r>
          </a:p>
        </p:txBody>
      </p:sp>
    </p:spTree>
    <p:extLst>
      <p:ext uri="{BB962C8B-B14F-4D97-AF65-F5344CB8AC3E}">
        <p14:creationId xmlns:p14="http://schemas.microsoft.com/office/powerpoint/2010/main" val="3422961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4308" y="167857"/>
            <a:ext cx="11296304" cy="497137"/>
          </a:xfrm>
        </p:spPr>
        <p:txBody>
          <a:bodyPr>
            <a:normAutofit fontScale="90000"/>
          </a:bodyPr>
          <a:lstStyle/>
          <a:p>
            <a:pPr algn="ctr">
              <a:lnSpc>
                <a:spcPct val="107000"/>
              </a:lnSpc>
              <a:spcAft>
                <a:spcPts val="800"/>
              </a:spcAft>
            </a:pP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r>
              <a:rPr lang="uk-UA" sz="2200" b="1" dirty="0">
                <a:solidFill>
                  <a:schemeClr val="bg1"/>
                </a:solidFill>
                <a:latin typeface="Roboto Condensed Light" panose="02000000000000000000" pitchFamily="2" charset="0"/>
                <a:cs typeface="Calibri" panose="020F0502020204030204" pitchFamily="34" charset="0"/>
              </a:rPr>
              <a:t>ПРОЄКТ ЗАКОНУ № 4409 (зміна боржником зареєстрованого місцезнаходження справи)</a:t>
            </a:r>
            <a:br>
              <a:rPr lang="uk-UA" sz="22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22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endPar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endParaRPr>
          </a:p>
        </p:txBody>
      </p:sp>
      <p:sp>
        <p:nvSpPr>
          <p:cNvPr id="7" name="Місце для вмісту 4"/>
          <p:cNvSpPr txBox="1">
            <a:spLocks/>
          </p:cNvSpPr>
          <p:nvPr/>
        </p:nvSpPr>
        <p:spPr>
          <a:xfrm>
            <a:off x="863600" y="1825625"/>
            <a:ext cx="408293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uk-UA" dirty="0"/>
          </a:p>
        </p:txBody>
      </p:sp>
      <p:sp>
        <p:nvSpPr>
          <p:cNvPr id="3" name="Місце для номера слайда 2"/>
          <p:cNvSpPr>
            <a:spLocks noGrp="1"/>
          </p:cNvSpPr>
          <p:nvPr>
            <p:ph type="sldNum" sz="quarter" idx="12"/>
          </p:nvPr>
        </p:nvSpPr>
        <p:spPr>
          <a:xfrm>
            <a:off x="8610600" y="6031832"/>
            <a:ext cx="2743200" cy="304047"/>
          </a:xfrm>
        </p:spPr>
        <p:txBody>
          <a:bodyPr/>
          <a:lstStyle/>
          <a:p>
            <a:endParaRPr lang="uk-UA" dirty="0">
              <a:solidFill>
                <a:schemeClr val="bg1"/>
              </a:solidFill>
              <a:latin typeface="Roboto Condensed Light" panose="02000000000000000000" pitchFamily="2" charset="0"/>
              <a:ea typeface="Roboto Condensed Light" panose="02000000000000000000" pitchFamily="2" charset="0"/>
            </a:endParaRPr>
          </a:p>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14</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dirty="0">
                <a:solidFill>
                  <a:schemeClr val="bg1"/>
                </a:solidFill>
                <a:latin typeface="Roboto Condensed Light" panose="02000000000000000000" pitchFamily="2" charset="0"/>
                <a:ea typeface="Roboto Condensed Light" panose="02000000000000000000" pitchFamily="2" charset="0"/>
              </a:rPr>
              <a:t>Верховний Суд</a:t>
            </a:r>
          </a:p>
          <a:p>
            <a:r>
              <a:rPr lang="uk-UA" dirty="0">
                <a:solidFill>
                  <a:schemeClr val="bg1"/>
                </a:solidFill>
                <a:latin typeface="Roboto Condensed Light" panose="02000000000000000000" pitchFamily="2" charset="0"/>
                <a:ea typeface="Roboto Condensed Light" panose="02000000000000000000" pitchFamily="2" charset="0"/>
              </a:rPr>
              <a:t>Касаційний господарський суд</a:t>
            </a:r>
          </a:p>
          <a:p>
            <a:r>
              <a:rPr lang="uk-UA" dirty="0">
                <a:solidFill>
                  <a:schemeClr val="bg1"/>
                </a:solidFill>
                <a:latin typeface="Roboto Condensed Light" panose="02000000000000000000" pitchFamily="2" charset="0"/>
                <a:ea typeface="Roboto Condensed Light" panose="02000000000000000000" pitchFamily="2" charset="0"/>
              </a:rPr>
              <a:t>______</a:t>
            </a:r>
          </a:p>
        </p:txBody>
      </p:sp>
      <p:sp>
        <p:nvSpPr>
          <p:cNvPr id="12" name="Прямокутник: округлені кути 11">
            <a:extLst>
              <a:ext uri="{FF2B5EF4-FFF2-40B4-BE49-F238E27FC236}">
                <a16:creationId xmlns:a16="http://schemas.microsoft.com/office/drawing/2014/main" id="{C823A815-6317-421C-8C07-D3D72E7ABFE1}"/>
              </a:ext>
            </a:extLst>
          </p:cNvPr>
          <p:cNvSpPr/>
          <p:nvPr/>
        </p:nvSpPr>
        <p:spPr>
          <a:xfrm>
            <a:off x="424308" y="664994"/>
            <a:ext cx="5378729" cy="5355739"/>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r>
              <a:rPr lang="uk-UA" sz="1450" b="1"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Постанова КГС ВС від 25.02.2020 у справі №  910/7819/18:</a:t>
            </a:r>
            <a:endParaRPr lang="uk-UA"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a:p>
            <a:pPr algn="just"/>
            <a:r>
              <a:rPr lang="ru-RU"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«Суд апеляційної інстанції правильно вказав на те, що </a:t>
            </a:r>
            <a:r>
              <a:rPr lang="ru-RU" sz="1450" u="sng"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зміна місцезнаходження ТОВ "Буд-ВВВ" після прийняття судом першої інстанції до розгляду </a:t>
            </a:r>
            <a:r>
              <a:rPr lang="ru-RU" sz="1450" u="sng"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зазначеної</a:t>
            </a:r>
            <a:r>
              <a:rPr lang="ru-RU" sz="1450" u="sng"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a:t>
            </a:r>
            <a:r>
              <a:rPr lang="ru-RU" sz="1450" u="sng"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вище</a:t>
            </a:r>
            <a:r>
              <a:rPr lang="ru-RU" sz="1450" u="sng"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заяви ТОВ "ТД "Дарниця" про порушення провадження у справі про банкрутство не тягне за собою зміни підсудності справи </a:t>
            </a:r>
            <a:r>
              <a:rPr lang="ru-RU"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910/7918/18 і передачі матеріалів цієї справи до господарського суду за новим місцезнаходженням ТОВ "Буд-ВВВ", </a:t>
            </a:r>
            <a:r>
              <a:rPr lang="ru-RU" sz="145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така</a:t>
            </a:r>
            <a:r>
              <a:rPr lang="ru-RU"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обставина не може бути </a:t>
            </a:r>
            <a:r>
              <a:rPr lang="ru-RU" sz="145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прийнята</a:t>
            </a:r>
            <a:r>
              <a:rPr lang="ru-RU"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судом до </a:t>
            </a:r>
            <a:r>
              <a:rPr lang="ru-RU" sz="145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уваги</a:t>
            </a:r>
            <a:r>
              <a:rPr lang="ru-RU"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як </a:t>
            </a:r>
            <a:r>
              <a:rPr lang="ru-RU" sz="145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підстава</a:t>
            </a:r>
            <a:r>
              <a:rPr lang="ru-RU"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для </a:t>
            </a:r>
            <a:r>
              <a:rPr lang="ru-RU" sz="145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відмови</a:t>
            </a:r>
            <a:r>
              <a:rPr lang="ru-RU"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у </a:t>
            </a:r>
            <a:r>
              <a:rPr lang="ru-RU" sz="145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відкритті</a:t>
            </a:r>
            <a:r>
              <a:rPr lang="ru-RU"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провадження у </a:t>
            </a:r>
            <a:r>
              <a:rPr lang="ru-RU" sz="145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цій</a:t>
            </a:r>
            <a:r>
              <a:rPr lang="ru-RU"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справі про банкрутство </a:t>
            </a:r>
            <a:r>
              <a:rPr lang="uk-UA"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вище принципу концентрації</a:t>
            </a:r>
            <a:r>
              <a:rPr lang="ru-RU"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a:t>
            </a:r>
          </a:p>
          <a:p>
            <a:endParaRPr lang="uk-UA" sz="1400" b="1"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p:txBody>
      </p:sp>
      <p:sp>
        <p:nvSpPr>
          <p:cNvPr id="13" name="Прямокутник: округлені кути 12">
            <a:extLst>
              <a:ext uri="{FF2B5EF4-FFF2-40B4-BE49-F238E27FC236}">
                <a16:creationId xmlns:a16="http://schemas.microsoft.com/office/drawing/2014/main" id="{F87AF114-9777-454B-B78F-3DD0960B7B44}"/>
              </a:ext>
            </a:extLst>
          </p:cNvPr>
          <p:cNvSpPr/>
          <p:nvPr/>
        </p:nvSpPr>
        <p:spPr>
          <a:xfrm>
            <a:off x="6421883" y="676092"/>
            <a:ext cx="5086072" cy="5355739"/>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indent="173355" algn="just">
              <a:lnSpc>
                <a:spcPct val="107000"/>
              </a:lnSpc>
              <a:spcAft>
                <a:spcPts val="800"/>
              </a:spcAft>
            </a:pPr>
            <a:r>
              <a:rPr lang="uk-UA"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7) частину першу статті 8 доповнити реченням такого змісту: “Зміна боржником зареєстрованого місцезнаходження або місця проживання після подання кредитором або боржником заяви про відкриття провадження у справі про банкрутство (неплатоспроможність) не впливає на зміну територіальної підсудності господарського суду”</a:t>
            </a:r>
          </a:p>
          <a:p>
            <a:endParaRPr lang="uk-UA"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a:p>
            <a:r>
              <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a:t>
            </a:r>
          </a:p>
        </p:txBody>
      </p:sp>
      <p:sp>
        <p:nvSpPr>
          <p:cNvPr id="5" name="Стрілка: вправо 4">
            <a:extLst>
              <a:ext uri="{FF2B5EF4-FFF2-40B4-BE49-F238E27FC236}">
                <a16:creationId xmlns:a16="http://schemas.microsoft.com/office/drawing/2014/main" id="{5F0DF13A-4C3E-8DAB-63D6-0B702013D397}"/>
              </a:ext>
            </a:extLst>
          </p:cNvPr>
          <p:cNvSpPr/>
          <p:nvPr/>
        </p:nvSpPr>
        <p:spPr>
          <a:xfrm>
            <a:off x="5832629" y="3049533"/>
            <a:ext cx="589254" cy="4451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dirty="0"/>
          </a:p>
        </p:txBody>
      </p:sp>
      <p:sp>
        <p:nvSpPr>
          <p:cNvPr id="6" name="Місце для нижнього колонтитула 5">
            <a:extLst>
              <a:ext uri="{FF2B5EF4-FFF2-40B4-BE49-F238E27FC236}">
                <a16:creationId xmlns:a16="http://schemas.microsoft.com/office/drawing/2014/main" id="{87265212-7287-BE1A-087A-6006E94A3F23}"/>
              </a:ext>
            </a:extLst>
          </p:cNvPr>
          <p:cNvSpPr>
            <a:spLocks noGrp="1"/>
          </p:cNvSpPr>
          <p:nvPr>
            <p:ph type="ftr" sz="quarter" idx="11"/>
          </p:nvPr>
        </p:nvSpPr>
        <p:spPr>
          <a:xfrm>
            <a:off x="2441359" y="6157934"/>
            <a:ext cx="7808152" cy="445167"/>
          </a:xfrm>
        </p:spPr>
        <p:txBody>
          <a:bodyPr/>
          <a:lstStyle/>
          <a:p>
            <a:r>
              <a:rPr lang="uk-UA" sz="1200" dirty="0">
                <a:solidFill>
                  <a:schemeClr val="bg1"/>
                </a:solidFill>
                <a:latin typeface="Roboto Condensed Light" panose="02000000000000000000" pitchFamily="2" charset="0"/>
                <a:ea typeface="Roboto Condensed Light" panose="02000000000000000000" pitchFamily="2" charset="0"/>
              </a:rPr>
              <a:t>Вектор</a:t>
            </a:r>
            <a:r>
              <a:rPr lang="uk-UA" sz="1200" dirty="0">
                <a:effectLst/>
                <a:latin typeface="Roboto Condensed Light" panose="02000000000000000000" pitchFamily="2" charset="0"/>
                <a:ea typeface="Calibri" panose="020F0502020204030204" pitchFamily="34" charset="0"/>
                <a:cs typeface="Times New Roman" panose="02020603050405020304" pitchFamily="18" charset="0"/>
              </a:rPr>
              <a:t> </a:t>
            </a:r>
            <a:r>
              <a:rPr lang="uk-UA" sz="1200" dirty="0">
                <a:solidFill>
                  <a:schemeClr val="bg1"/>
                </a:solidFill>
                <a:latin typeface="Roboto Condensed Light" panose="02000000000000000000" pitchFamily="2" charset="0"/>
                <a:ea typeface="Roboto Condensed Light" panose="02000000000000000000" pitchFamily="2" charset="0"/>
              </a:rPr>
              <a:t>розвитку законодавства про банкрутство в умовах сьогодення: актуальна судова практика та законодавчі зміни  </a:t>
            </a:r>
          </a:p>
        </p:txBody>
      </p:sp>
    </p:spTree>
    <p:extLst>
      <p:ext uri="{BB962C8B-B14F-4D97-AF65-F5344CB8AC3E}">
        <p14:creationId xmlns:p14="http://schemas.microsoft.com/office/powerpoint/2010/main" val="3793412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1390" y="144664"/>
            <a:ext cx="11296304" cy="322879"/>
          </a:xfrm>
        </p:spPr>
        <p:txBody>
          <a:bodyPr>
            <a:normAutofit fontScale="90000"/>
          </a:bodyPr>
          <a:lstStyle/>
          <a:p>
            <a:pPr algn="ctr">
              <a:lnSpc>
                <a:spcPct val="107000"/>
              </a:lnSpc>
              <a:spcAft>
                <a:spcPts val="800"/>
              </a:spcAft>
            </a:pP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r>
              <a:rPr lang="uk-UA" sz="2200" b="1" dirty="0">
                <a:solidFill>
                  <a:schemeClr val="bg1"/>
                </a:solidFill>
                <a:latin typeface="Roboto Condensed Light" panose="02000000000000000000" pitchFamily="2" charset="0"/>
                <a:cs typeface="Calibri" panose="020F0502020204030204" pitchFamily="34" charset="0"/>
              </a:rPr>
              <a:t>ПРОЄКТ ЗАКОНУ № 4409 </a:t>
            </a:r>
            <a:r>
              <a:rPr lang="uk-UA" sz="22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t>(щодо спростування майнових дій)</a:t>
            </a:r>
            <a:br>
              <a:rPr lang="uk-UA" sz="2200" i="1" u="sng"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22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endPar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endParaRPr>
          </a:p>
        </p:txBody>
      </p:sp>
      <p:sp>
        <p:nvSpPr>
          <p:cNvPr id="7" name="Місце для вмісту 4"/>
          <p:cNvSpPr txBox="1">
            <a:spLocks/>
          </p:cNvSpPr>
          <p:nvPr/>
        </p:nvSpPr>
        <p:spPr>
          <a:xfrm>
            <a:off x="863600" y="1825625"/>
            <a:ext cx="408293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uk-UA" dirty="0"/>
          </a:p>
        </p:txBody>
      </p:sp>
      <p:sp>
        <p:nvSpPr>
          <p:cNvPr id="3" name="Місце для номера слайда 2"/>
          <p:cNvSpPr>
            <a:spLocks noGrp="1"/>
          </p:cNvSpPr>
          <p:nvPr>
            <p:ph type="sldNum" sz="quarter" idx="12"/>
          </p:nvPr>
        </p:nvSpPr>
        <p:spPr>
          <a:xfrm>
            <a:off x="8610600" y="6031832"/>
            <a:ext cx="2743200" cy="304047"/>
          </a:xfrm>
        </p:spPr>
        <p:txBody>
          <a:bodyPr/>
          <a:lstStyle/>
          <a:p>
            <a:endParaRPr lang="uk-UA" dirty="0">
              <a:solidFill>
                <a:schemeClr val="bg1"/>
              </a:solidFill>
              <a:latin typeface="Roboto Condensed Light" panose="02000000000000000000" pitchFamily="2" charset="0"/>
              <a:ea typeface="Roboto Condensed Light" panose="02000000000000000000" pitchFamily="2" charset="0"/>
            </a:endParaRPr>
          </a:p>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15</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dirty="0">
                <a:solidFill>
                  <a:schemeClr val="bg1"/>
                </a:solidFill>
                <a:latin typeface="Roboto Condensed Light" panose="02000000000000000000" pitchFamily="2" charset="0"/>
                <a:ea typeface="Roboto Condensed Light" panose="02000000000000000000" pitchFamily="2" charset="0"/>
              </a:rPr>
              <a:t>Верховний Суд</a:t>
            </a:r>
          </a:p>
          <a:p>
            <a:r>
              <a:rPr lang="uk-UA" dirty="0">
                <a:solidFill>
                  <a:schemeClr val="bg1"/>
                </a:solidFill>
                <a:latin typeface="Roboto Condensed Light" panose="02000000000000000000" pitchFamily="2" charset="0"/>
                <a:ea typeface="Roboto Condensed Light" panose="02000000000000000000" pitchFamily="2" charset="0"/>
              </a:rPr>
              <a:t>Касаційний господарський суд</a:t>
            </a:r>
          </a:p>
          <a:p>
            <a:r>
              <a:rPr lang="uk-UA" dirty="0">
                <a:solidFill>
                  <a:schemeClr val="bg1"/>
                </a:solidFill>
                <a:latin typeface="Roboto Condensed Light" panose="02000000000000000000" pitchFamily="2" charset="0"/>
                <a:ea typeface="Roboto Condensed Light" panose="02000000000000000000" pitchFamily="2" charset="0"/>
              </a:rPr>
              <a:t>______</a:t>
            </a:r>
          </a:p>
        </p:txBody>
      </p:sp>
      <p:sp>
        <p:nvSpPr>
          <p:cNvPr id="13" name="Прямокутник: округлені кути 12">
            <a:extLst>
              <a:ext uri="{FF2B5EF4-FFF2-40B4-BE49-F238E27FC236}">
                <a16:creationId xmlns:a16="http://schemas.microsoft.com/office/drawing/2014/main" id="{F87AF114-9777-454B-B78F-3DD0960B7B44}"/>
              </a:ext>
            </a:extLst>
          </p:cNvPr>
          <p:cNvSpPr/>
          <p:nvPr/>
        </p:nvSpPr>
        <p:spPr>
          <a:xfrm>
            <a:off x="424308" y="594393"/>
            <a:ext cx="11083647" cy="1231232"/>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just"/>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Закон </a:t>
            </a:r>
            <a:r>
              <a:rPr lang="en-US"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2343-XII</a:t>
            </a:r>
            <a:endPar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a:p>
            <a:pPr algn="just"/>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«Стаття 20. Визнання недійсними правочинів (договорів) та спростування майнових дій боржника</a:t>
            </a:r>
          </a:p>
          <a:p>
            <a:pPr algn="just"/>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1. Правочини (договори) або майнові дії боржника, які були вчинені боржником після порушення справи про банкрутство або протягом одного року, що передував порушенню справи про банкрутство, можуть бути відповідно визнані недійсними </a:t>
            </a:r>
            <a:r>
              <a:rPr lang="ru-RU" sz="1400" u="sng"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або спростовані господарським судом </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у межах провадження у справі про банкрутство за заявою арбітражного керуючого або конкурсного кредитора з таких підстав:»</a:t>
            </a:r>
          </a:p>
          <a:p>
            <a:endPar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a:p>
            <a:r>
              <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a:t>
            </a:r>
          </a:p>
        </p:txBody>
      </p:sp>
      <p:sp>
        <p:nvSpPr>
          <p:cNvPr id="6" name="Прямокутник: округлені кути 5">
            <a:extLst>
              <a:ext uri="{FF2B5EF4-FFF2-40B4-BE49-F238E27FC236}">
                <a16:creationId xmlns:a16="http://schemas.microsoft.com/office/drawing/2014/main" id="{9E354AF7-E8B1-EC81-0517-ADC4F228390D}"/>
              </a:ext>
            </a:extLst>
          </p:cNvPr>
          <p:cNvSpPr/>
          <p:nvPr/>
        </p:nvSpPr>
        <p:spPr>
          <a:xfrm>
            <a:off x="424306" y="2205415"/>
            <a:ext cx="11083647" cy="1213454"/>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just"/>
            <a:r>
              <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КУзПБ</a:t>
            </a:r>
          </a:p>
          <a:p>
            <a:pPr algn="just"/>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«Стаття 42. Визнання недійсними правочинів боржника</a:t>
            </a:r>
          </a:p>
          <a:p>
            <a:pPr algn="just"/>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«1. Правочини, вчинені боржником після відкриття провадження у справі про банкрутство або протягом трьох років, що передували відкриттю провадження у справі про банкрутство, можуть бути визнані недійсними господарським судом у межах провадження у справі про банкрутство за заявою арбітражного керуючого або кредитора, якщо вони завдали збитків боржнику або кредиторам, з таких підстав:»</a:t>
            </a:r>
          </a:p>
          <a:p>
            <a:endPar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a:p>
            <a:r>
              <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a:t>
            </a:r>
          </a:p>
        </p:txBody>
      </p:sp>
      <p:sp>
        <p:nvSpPr>
          <p:cNvPr id="8" name="Прямокутник: округлені кути 7">
            <a:extLst>
              <a:ext uri="{FF2B5EF4-FFF2-40B4-BE49-F238E27FC236}">
                <a16:creationId xmlns:a16="http://schemas.microsoft.com/office/drawing/2014/main" id="{7DDA2F53-5A94-B0A5-0525-A445DAC3ADD4}"/>
              </a:ext>
            </a:extLst>
          </p:cNvPr>
          <p:cNvSpPr/>
          <p:nvPr/>
        </p:nvSpPr>
        <p:spPr>
          <a:xfrm>
            <a:off x="424308" y="3799528"/>
            <a:ext cx="11083647" cy="1328849"/>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indent="173355" algn="just">
              <a:lnSpc>
                <a:spcPct val="107000"/>
              </a:lnSpc>
              <a:spcAft>
                <a:spcPts val="800"/>
              </a:spcAft>
            </a:pPr>
            <a:r>
              <a:rPr lang="uk-UA"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Проєкт</a:t>
            </a:r>
            <a:r>
              <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Закону № 4409: абзац перший частини першої статті 42 викласти у такій редакції:</a:t>
            </a:r>
          </a:p>
          <a:p>
            <a:pPr indent="173355" algn="just">
              <a:lnSpc>
                <a:spcPct val="107000"/>
              </a:lnSpc>
              <a:spcAft>
                <a:spcPts val="800"/>
              </a:spcAft>
            </a:pP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a:t>
            </a:r>
            <a:r>
              <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1. Господарський суд у межах провадження у справі про банкрутство за заявою арбітражного керуючого або кредитора, поданою в порядку, визначеному статтею 7 цього Кодексу, може визнати недійсними правочини </a:t>
            </a:r>
            <a:r>
              <a:rPr lang="uk-UA" sz="1400" u="sng"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або спростувати майнові діі</a:t>
            </a:r>
            <a:r>
              <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вчинені боржником після відкриття провадження у справі про банкрутство або протягом трьох років, що передували відкриттю провадження у справі про банкрутство, якщо вони порушили права боржника або кредиторів, з таких підстав</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a:t>
            </a:r>
          </a:p>
          <a:p>
            <a:pPr indent="173355" algn="just">
              <a:lnSpc>
                <a:spcPct val="107000"/>
              </a:lnSpc>
              <a:spcAft>
                <a:spcPts val="800"/>
              </a:spcAft>
            </a:pPr>
            <a:r>
              <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a:t>
            </a:r>
          </a:p>
          <a:p>
            <a:pPr algn="just"/>
            <a:endParaRPr lang="uk-UA" sz="12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a:p>
            <a:endPar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p:txBody>
      </p:sp>
      <p:sp>
        <p:nvSpPr>
          <p:cNvPr id="11" name="Стрілка: униз 10">
            <a:extLst>
              <a:ext uri="{FF2B5EF4-FFF2-40B4-BE49-F238E27FC236}">
                <a16:creationId xmlns:a16="http://schemas.microsoft.com/office/drawing/2014/main" id="{E44E66D2-8751-9EBF-D383-4C4BDD277CA5}"/>
              </a:ext>
            </a:extLst>
          </p:cNvPr>
          <p:cNvSpPr/>
          <p:nvPr/>
        </p:nvSpPr>
        <p:spPr>
          <a:xfrm>
            <a:off x="5853684" y="1839807"/>
            <a:ext cx="484632" cy="3514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dirty="0"/>
          </a:p>
        </p:txBody>
      </p:sp>
      <p:sp>
        <p:nvSpPr>
          <p:cNvPr id="14" name="Стрілка: униз 13">
            <a:extLst>
              <a:ext uri="{FF2B5EF4-FFF2-40B4-BE49-F238E27FC236}">
                <a16:creationId xmlns:a16="http://schemas.microsoft.com/office/drawing/2014/main" id="{313CC499-7272-E9BE-21A0-F7A0936E8B1E}"/>
              </a:ext>
            </a:extLst>
          </p:cNvPr>
          <p:cNvSpPr/>
          <p:nvPr/>
        </p:nvSpPr>
        <p:spPr>
          <a:xfrm>
            <a:off x="5853684" y="3439132"/>
            <a:ext cx="484632" cy="3514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dirty="0"/>
          </a:p>
        </p:txBody>
      </p:sp>
      <p:sp>
        <p:nvSpPr>
          <p:cNvPr id="5" name="Місце для нижнього колонтитула 5">
            <a:extLst>
              <a:ext uri="{FF2B5EF4-FFF2-40B4-BE49-F238E27FC236}">
                <a16:creationId xmlns:a16="http://schemas.microsoft.com/office/drawing/2014/main" id="{10511D1C-06B4-B4C4-9C53-A6EB443E976C}"/>
              </a:ext>
            </a:extLst>
          </p:cNvPr>
          <p:cNvSpPr>
            <a:spLocks noGrp="1"/>
          </p:cNvSpPr>
          <p:nvPr>
            <p:ph type="ftr" sz="quarter" idx="11"/>
          </p:nvPr>
        </p:nvSpPr>
        <p:spPr>
          <a:xfrm>
            <a:off x="2441359" y="6157934"/>
            <a:ext cx="7808152" cy="445167"/>
          </a:xfrm>
        </p:spPr>
        <p:txBody>
          <a:bodyPr/>
          <a:lstStyle/>
          <a:p>
            <a:r>
              <a:rPr lang="uk-UA" sz="1200" dirty="0">
                <a:solidFill>
                  <a:schemeClr val="bg1"/>
                </a:solidFill>
                <a:latin typeface="Roboto Condensed Light" panose="02000000000000000000" pitchFamily="2" charset="0"/>
                <a:ea typeface="Roboto Condensed Light" panose="02000000000000000000" pitchFamily="2" charset="0"/>
              </a:rPr>
              <a:t>Вектор</a:t>
            </a:r>
            <a:r>
              <a:rPr lang="uk-UA" sz="1200" dirty="0">
                <a:effectLst/>
                <a:latin typeface="Roboto Condensed Light" panose="02000000000000000000" pitchFamily="2" charset="0"/>
                <a:ea typeface="Calibri" panose="020F0502020204030204" pitchFamily="34" charset="0"/>
                <a:cs typeface="Times New Roman" panose="02020603050405020304" pitchFamily="18" charset="0"/>
              </a:rPr>
              <a:t> </a:t>
            </a:r>
            <a:r>
              <a:rPr lang="uk-UA" sz="1200" dirty="0">
                <a:solidFill>
                  <a:schemeClr val="bg1"/>
                </a:solidFill>
                <a:latin typeface="Roboto Condensed Light" panose="02000000000000000000" pitchFamily="2" charset="0"/>
                <a:ea typeface="Roboto Condensed Light" panose="02000000000000000000" pitchFamily="2" charset="0"/>
              </a:rPr>
              <a:t>розвитку законодавства про банкрутство в умовах сьогодення: актуальна судова практика та законодавчі зміни  </a:t>
            </a:r>
          </a:p>
        </p:txBody>
      </p:sp>
    </p:spTree>
    <p:extLst>
      <p:ext uri="{BB962C8B-B14F-4D97-AF65-F5344CB8AC3E}">
        <p14:creationId xmlns:p14="http://schemas.microsoft.com/office/powerpoint/2010/main" val="30621367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1390" y="144664"/>
            <a:ext cx="11296304" cy="322879"/>
          </a:xfrm>
        </p:spPr>
        <p:txBody>
          <a:bodyPr>
            <a:normAutofit fontScale="90000"/>
          </a:bodyPr>
          <a:lstStyle/>
          <a:p>
            <a:pPr algn="ctr">
              <a:lnSpc>
                <a:spcPct val="107000"/>
              </a:lnSpc>
              <a:spcAft>
                <a:spcPts val="800"/>
              </a:spcAft>
            </a:pP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r>
              <a:rPr lang="uk-UA" sz="2200" b="1" dirty="0">
                <a:solidFill>
                  <a:schemeClr val="bg1"/>
                </a:solidFill>
                <a:latin typeface="Roboto Condensed Light" panose="02000000000000000000" pitchFamily="2" charset="0"/>
                <a:cs typeface="Calibri" panose="020F0502020204030204" pitchFamily="34" charset="0"/>
              </a:rPr>
              <a:t>ПРОЄКТ ЗАКОНУ № 4409 </a:t>
            </a:r>
            <a:r>
              <a:rPr lang="uk-UA" sz="22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t>(щодо приведення у відповідність порядку сплати судового збору )</a:t>
            </a:r>
            <a:br>
              <a:rPr lang="uk-UA" sz="2200" i="1" u="sng"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22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endPar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endParaRPr>
          </a:p>
        </p:txBody>
      </p:sp>
      <p:sp>
        <p:nvSpPr>
          <p:cNvPr id="7" name="Місце для вмісту 4"/>
          <p:cNvSpPr txBox="1">
            <a:spLocks/>
          </p:cNvSpPr>
          <p:nvPr/>
        </p:nvSpPr>
        <p:spPr>
          <a:xfrm>
            <a:off x="863600" y="1825625"/>
            <a:ext cx="408293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uk-UA" dirty="0"/>
          </a:p>
        </p:txBody>
      </p:sp>
      <p:sp>
        <p:nvSpPr>
          <p:cNvPr id="3" name="Місце для номера слайда 2"/>
          <p:cNvSpPr>
            <a:spLocks noGrp="1"/>
          </p:cNvSpPr>
          <p:nvPr>
            <p:ph type="sldNum" sz="quarter" idx="12"/>
          </p:nvPr>
        </p:nvSpPr>
        <p:spPr>
          <a:xfrm>
            <a:off x="8610600" y="6031832"/>
            <a:ext cx="2743200" cy="304047"/>
          </a:xfrm>
        </p:spPr>
        <p:txBody>
          <a:bodyPr/>
          <a:lstStyle/>
          <a:p>
            <a:endParaRPr lang="uk-UA" dirty="0">
              <a:solidFill>
                <a:schemeClr val="bg1"/>
              </a:solidFill>
              <a:latin typeface="Roboto Condensed Light" panose="02000000000000000000" pitchFamily="2" charset="0"/>
              <a:ea typeface="Roboto Condensed Light" panose="02000000000000000000" pitchFamily="2" charset="0"/>
            </a:endParaRPr>
          </a:p>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16</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dirty="0">
                <a:solidFill>
                  <a:schemeClr val="bg1"/>
                </a:solidFill>
                <a:latin typeface="Roboto Condensed Light" panose="02000000000000000000" pitchFamily="2" charset="0"/>
                <a:ea typeface="Roboto Condensed Light" panose="02000000000000000000" pitchFamily="2" charset="0"/>
              </a:rPr>
              <a:t>Верховний Суд</a:t>
            </a:r>
          </a:p>
          <a:p>
            <a:r>
              <a:rPr lang="uk-UA" dirty="0">
                <a:solidFill>
                  <a:schemeClr val="bg1"/>
                </a:solidFill>
                <a:latin typeface="Roboto Condensed Light" panose="02000000000000000000" pitchFamily="2" charset="0"/>
                <a:ea typeface="Roboto Condensed Light" panose="02000000000000000000" pitchFamily="2" charset="0"/>
              </a:rPr>
              <a:t>Касаційний господарський суд</a:t>
            </a:r>
          </a:p>
          <a:p>
            <a:r>
              <a:rPr lang="uk-UA" dirty="0">
                <a:solidFill>
                  <a:schemeClr val="bg1"/>
                </a:solidFill>
                <a:latin typeface="Roboto Condensed Light" panose="02000000000000000000" pitchFamily="2" charset="0"/>
                <a:ea typeface="Roboto Condensed Light" panose="02000000000000000000" pitchFamily="2" charset="0"/>
              </a:rPr>
              <a:t>______</a:t>
            </a:r>
          </a:p>
        </p:txBody>
      </p:sp>
      <p:sp>
        <p:nvSpPr>
          <p:cNvPr id="12" name="Прямокутник: округлені кути 11">
            <a:extLst>
              <a:ext uri="{FF2B5EF4-FFF2-40B4-BE49-F238E27FC236}">
                <a16:creationId xmlns:a16="http://schemas.microsoft.com/office/drawing/2014/main" id="{C823A815-6317-421C-8C07-D3D72E7ABFE1}"/>
              </a:ext>
            </a:extLst>
          </p:cNvPr>
          <p:cNvSpPr/>
          <p:nvPr/>
        </p:nvSpPr>
        <p:spPr>
          <a:xfrm>
            <a:off x="4571283" y="668129"/>
            <a:ext cx="3124941" cy="5050760"/>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r>
              <a:rPr lang="ru-RU" sz="1400" b="1"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Підпункт</a:t>
            </a:r>
            <a:r>
              <a:rPr lang="ru-RU" sz="1400" b="1"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10 п. 2 ч. 2 ст. 4 Закону України «Про судовий збір»</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a:t>
            </a:r>
          </a:p>
          <a:p>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«10) заяви кредиторів, які звертаються з грошовими вимогами до боржника після оголошення про відкриття провадження у справі про банкрутство (неплатоспроможність), а також після повідомлення про визнання боржника банкрутом; заяви про визнання правочинів (договорів) недійсними та </a:t>
            </a:r>
            <a:r>
              <a:rPr lang="ru-RU" sz="1400" u="sng"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спростування майнових дій </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боржника в межах провадження у справі про банкрутство; заяви про розірвання мирової угоди, укладеної у справі про банкрутство, або визнання її недійсною»</a:t>
            </a:r>
            <a:endPar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p:txBody>
      </p:sp>
      <p:sp>
        <p:nvSpPr>
          <p:cNvPr id="13" name="Прямокутник: округлені кути 12">
            <a:extLst>
              <a:ext uri="{FF2B5EF4-FFF2-40B4-BE49-F238E27FC236}">
                <a16:creationId xmlns:a16="http://schemas.microsoft.com/office/drawing/2014/main" id="{F87AF114-9777-454B-B78F-3DD0960B7B44}"/>
              </a:ext>
            </a:extLst>
          </p:cNvPr>
          <p:cNvSpPr/>
          <p:nvPr/>
        </p:nvSpPr>
        <p:spPr>
          <a:xfrm>
            <a:off x="424308" y="594391"/>
            <a:ext cx="3579521" cy="5124497"/>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just"/>
            <a:r>
              <a:rPr lang="uk-UA" sz="1400" b="1"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Ухвала</a:t>
            </a:r>
            <a:r>
              <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a:t>
            </a:r>
            <a:r>
              <a:rPr lang="uk-UA" sz="1400" b="1"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КГС ВС від 19.09.2022 у справі                      № 911/3554/17(911/401/21) про </a:t>
            </a:r>
            <a:r>
              <a:rPr lang="ru-RU" sz="1400" b="1"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передачу на розгляд СПБ КГС ВС.</a:t>
            </a:r>
          </a:p>
          <a:p>
            <a:pPr algn="just"/>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Верховний</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Суд при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вивченні</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матеріалів справи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виявив</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різні</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підходи</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судових</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колегій</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судової</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палати</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для розгляду справ про банкрутство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Касаційного</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господарського суду у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складі</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Верховного Суду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стосовно</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нарахування</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судового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збору</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за подання до господарського суду заяви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ліквідатора</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про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покладення</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субсидіарної</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відповідальності</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на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третіх</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осіб</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які відповідно до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законодавства</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несуть</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субсидіарну</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відповідальність</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за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зобов</a:t>
            </a:r>
            <a:r>
              <a:rPr lang="ru-RU" sz="1400" dirty="0" err="1">
                <a:solidFill>
                  <a:schemeClr val="bg1"/>
                </a:solidFill>
                <a:latin typeface="Roboto Condensed Light" panose="02000000000000000000" pitchFamily="2" charset="0"/>
                <a:cs typeface="Calibri" panose="020F0502020204030204" pitchFamily="34" charset="0"/>
              </a:rPr>
              <a:t>'</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язаннями</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боржника у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зв</a:t>
            </a:r>
            <a:r>
              <a:rPr lang="ru-RU" sz="1400" dirty="0" err="1">
                <a:solidFill>
                  <a:schemeClr val="bg1"/>
                </a:solidFill>
                <a:latin typeface="Roboto Condensed Light" panose="02000000000000000000" pitchFamily="2" charset="0"/>
                <a:cs typeface="Calibri" panose="020F0502020204030204" pitchFamily="34" charset="0"/>
              </a:rPr>
              <a:t>'</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язку</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з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доведенням</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його до банкрутства,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зокрема</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під</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час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надходження</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до суду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касаційної</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інстанції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касаційних</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скарг на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судові</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рішення</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попередніх</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інстанцій</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якими</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розглянуто</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a:t>
            </a:r>
            <a:r>
              <a:rPr lang="ru-RU" sz="1400"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такі</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заяви».</a:t>
            </a:r>
          </a:p>
          <a:p>
            <a:pPr algn="just"/>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*Ухвалою СПБ </a:t>
            </a:r>
            <a:r>
              <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КГС ВС від 22.09.2022 прийнято  до розгляду справу № 911/3554/17(911/401/21)</a:t>
            </a:r>
            <a:endPar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a:p>
            <a:endParaRPr lang="uk-UA" sz="12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a:p>
            <a:r>
              <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a:t>
            </a:r>
          </a:p>
        </p:txBody>
      </p:sp>
      <p:sp>
        <p:nvSpPr>
          <p:cNvPr id="8" name="Прямокутник: округлені кути 7">
            <a:extLst>
              <a:ext uri="{FF2B5EF4-FFF2-40B4-BE49-F238E27FC236}">
                <a16:creationId xmlns:a16="http://schemas.microsoft.com/office/drawing/2014/main" id="{7DDA2F53-5A94-B0A5-0525-A445DAC3ADD4}"/>
              </a:ext>
            </a:extLst>
          </p:cNvPr>
          <p:cNvSpPr/>
          <p:nvPr/>
        </p:nvSpPr>
        <p:spPr>
          <a:xfrm>
            <a:off x="8263678" y="594393"/>
            <a:ext cx="3303732" cy="5124496"/>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indent="173355" algn="just">
              <a:lnSpc>
                <a:spcPct val="107000"/>
              </a:lnSpc>
              <a:spcAft>
                <a:spcPts val="800"/>
              </a:spcAft>
            </a:pPr>
            <a:r>
              <a:rPr lang="uk-UA" sz="1400" b="1" dirty="0" err="1">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Проєкт</a:t>
            </a:r>
            <a:r>
              <a:rPr lang="uk-UA" sz="1400" b="1"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Закону № 4409: абзац перший частини першої статті 42  у такій редакції:</a:t>
            </a:r>
          </a:p>
          <a:p>
            <a:pPr indent="173355" algn="just">
              <a:lnSpc>
                <a:spcPct val="107000"/>
              </a:lnSpc>
              <a:spcAft>
                <a:spcPts val="800"/>
              </a:spcAft>
            </a:pP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a:t>
            </a:r>
            <a:r>
              <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1. Господарський суд у межах провадження у справі про банкрутство за заявою арбітражного керуючого або кредитора, поданою в порядку, визначеному статтею 7 цього Кодексу, може визнати недійсними правочини </a:t>
            </a:r>
            <a:r>
              <a:rPr lang="uk-UA" sz="1400" u="sng"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або спростувати майнові діі</a:t>
            </a:r>
            <a:r>
              <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вчинені боржником після відкриття провадження у справі про банкрутство або протягом трьох років, що передували відкриттю провадження у справі про банкрутство, якщо вони порушили права боржника або кредиторів, з таких підстав</a:t>
            </a:r>
            <a:r>
              <a:rPr lang="ru-RU"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a:t>
            </a:r>
            <a:r>
              <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a:t>
            </a:r>
          </a:p>
          <a:p>
            <a:pPr algn="just"/>
            <a:endParaRPr lang="uk-UA" sz="12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a:p>
            <a:endParaRPr lang="uk-UA" sz="14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a:p>
            <a:r>
              <a:rPr lang="uk-UA" sz="12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a:t>
            </a:r>
          </a:p>
        </p:txBody>
      </p:sp>
      <p:sp>
        <p:nvSpPr>
          <p:cNvPr id="9" name="Дорівнює 8">
            <a:extLst>
              <a:ext uri="{FF2B5EF4-FFF2-40B4-BE49-F238E27FC236}">
                <a16:creationId xmlns:a16="http://schemas.microsoft.com/office/drawing/2014/main" id="{BB26EE85-560F-B4BE-8B93-3F2236A599A6}"/>
              </a:ext>
            </a:extLst>
          </p:cNvPr>
          <p:cNvSpPr/>
          <p:nvPr/>
        </p:nvSpPr>
        <p:spPr>
          <a:xfrm>
            <a:off x="4003829" y="2766429"/>
            <a:ext cx="545309" cy="437546"/>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dirty="0">
              <a:solidFill>
                <a:schemeClr val="tx1"/>
              </a:solidFill>
            </a:endParaRPr>
          </a:p>
        </p:txBody>
      </p:sp>
      <p:sp>
        <p:nvSpPr>
          <p:cNvPr id="11" name="Дорівнює 10">
            <a:extLst>
              <a:ext uri="{FF2B5EF4-FFF2-40B4-BE49-F238E27FC236}">
                <a16:creationId xmlns:a16="http://schemas.microsoft.com/office/drawing/2014/main" id="{B2486B74-EDD5-5E0F-54A0-C6C1680FF128}"/>
              </a:ext>
            </a:extLst>
          </p:cNvPr>
          <p:cNvSpPr/>
          <p:nvPr/>
        </p:nvSpPr>
        <p:spPr>
          <a:xfrm>
            <a:off x="7718369" y="2812141"/>
            <a:ext cx="545309" cy="437546"/>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dirty="0">
              <a:solidFill>
                <a:schemeClr val="tx1"/>
              </a:solidFill>
            </a:endParaRPr>
          </a:p>
        </p:txBody>
      </p:sp>
      <p:sp>
        <p:nvSpPr>
          <p:cNvPr id="5" name="Місце для нижнього колонтитула 5">
            <a:extLst>
              <a:ext uri="{FF2B5EF4-FFF2-40B4-BE49-F238E27FC236}">
                <a16:creationId xmlns:a16="http://schemas.microsoft.com/office/drawing/2014/main" id="{96D32877-0889-321E-2212-0AC37050CC0B}"/>
              </a:ext>
            </a:extLst>
          </p:cNvPr>
          <p:cNvSpPr>
            <a:spLocks noGrp="1"/>
          </p:cNvSpPr>
          <p:nvPr>
            <p:ph type="ftr" sz="quarter" idx="11"/>
          </p:nvPr>
        </p:nvSpPr>
        <p:spPr>
          <a:xfrm>
            <a:off x="2441359" y="6157934"/>
            <a:ext cx="7808152" cy="445167"/>
          </a:xfrm>
        </p:spPr>
        <p:txBody>
          <a:bodyPr/>
          <a:lstStyle/>
          <a:p>
            <a:r>
              <a:rPr lang="uk-UA" sz="1200" dirty="0">
                <a:solidFill>
                  <a:schemeClr val="bg1"/>
                </a:solidFill>
                <a:latin typeface="Roboto Condensed Light" panose="02000000000000000000" pitchFamily="2" charset="0"/>
                <a:ea typeface="Roboto Condensed Light" panose="02000000000000000000" pitchFamily="2" charset="0"/>
              </a:rPr>
              <a:t>Вектор</a:t>
            </a:r>
            <a:r>
              <a:rPr lang="uk-UA" sz="1200" dirty="0">
                <a:effectLst/>
                <a:latin typeface="Roboto Condensed Light" panose="02000000000000000000" pitchFamily="2" charset="0"/>
                <a:ea typeface="Calibri" panose="020F0502020204030204" pitchFamily="34" charset="0"/>
                <a:cs typeface="Times New Roman" panose="02020603050405020304" pitchFamily="18" charset="0"/>
              </a:rPr>
              <a:t> </a:t>
            </a:r>
            <a:r>
              <a:rPr lang="uk-UA" sz="1200" dirty="0">
                <a:solidFill>
                  <a:schemeClr val="bg1"/>
                </a:solidFill>
                <a:latin typeface="Roboto Condensed Light" panose="02000000000000000000" pitchFamily="2" charset="0"/>
                <a:ea typeface="Roboto Condensed Light" panose="02000000000000000000" pitchFamily="2" charset="0"/>
              </a:rPr>
              <a:t>розвитку законодавства про банкрутство в умовах сьогодення: актуальна судова практика та законодавчі зміни  </a:t>
            </a:r>
          </a:p>
        </p:txBody>
      </p:sp>
    </p:spTree>
    <p:extLst>
      <p:ext uri="{BB962C8B-B14F-4D97-AF65-F5344CB8AC3E}">
        <p14:creationId xmlns:p14="http://schemas.microsoft.com/office/powerpoint/2010/main" val="13841728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4308" y="167857"/>
            <a:ext cx="11296304" cy="497137"/>
          </a:xfrm>
        </p:spPr>
        <p:txBody>
          <a:bodyPr>
            <a:normAutofit fontScale="90000"/>
          </a:bodyPr>
          <a:lstStyle/>
          <a:p>
            <a:pPr algn="ctr">
              <a:lnSpc>
                <a:spcPct val="107000"/>
              </a:lnSpc>
              <a:spcAft>
                <a:spcPts val="800"/>
              </a:spcAft>
            </a:pP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r>
              <a:rPr lang="uk-UA" sz="2200" b="1" dirty="0">
                <a:solidFill>
                  <a:schemeClr val="bg1"/>
                </a:solidFill>
                <a:latin typeface="Roboto Condensed Light" panose="02000000000000000000" pitchFamily="2" charset="0"/>
                <a:cs typeface="Calibri" panose="020F0502020204030204" pitchFamily="34" charset="0"/>
              </a:rPr>
              <a:t>ПРОЄКТ ЗАКОНУ № 4409</a:t>
            </a:r>
            <a:br>
              <a:rPr lang="uk-UA" sz="22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22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endPar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endParaRPr>
          </a:p>
        </p:txBody>
      </p:sp>
      <p:sp>
        <p:nvSpPr>
          <p:cNvPr id="7" name="Місце для вмісту 4"/>
          <p:cNvSpPr txBox="1">
            <a:spLocks/>
          </p:cNvSpPr>
          <p:nvPr/>
        </p:nvSpPr>
        <p:spPr>
          <a:xfrm>
            <a:off x="863600" y="1825625"/>
            <a:ext cx="408293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uk-UA" dirty="0"/>
          </a:p>
        </p:txBody>
      </p:sp>
      <p:sp>
        <p:nvSpPr>
          <p:cNvPr id="3" name="Місце для номера слайда 2"/>
          <p:cNvSpPr>
            <a:spLocks noGrp="1"/>
          </p:cNvSpPr>
          <p:nvPr>
            <p:ph type="sldNum" sz="quarter" idx="12"/>
          </p:nvPr>
        </p:nvSpPr>
        <p:spPr>
          <a:xfrm>
            <a:off x="8610600" y="6031832"/>
            <a:ext cx="2743200" cy="304047"/>
          </a:xfrm>
        </p:spPr>
        <p:txBody>
          <a:bodyPr/>
          <a:lstStyle/>
          <a:p>
            <a:endParaRPr lang="uk-UA" dirty="0">
              <a:solidFill>
                <a:schemeClr val="bg1"/>
              </a:solidFill>
              <a:latin typeface="Roboto Condensed Light" panose="02000000000000000000" pitchFamily="2" charset="0"/>
              <a:ea typeface="Roboto Condensed Light" panose="02000000000000000000" pitchFamily="2" charset="0"/>
            </a:endParaRPr>
          </a:p>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17</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dirty="0">
                <a:solidFill>
                  <a:schemeClr val="bg1"/>
                </a:solidFill>
                <a:latin typeface="Roboto Condensed Light" panose="02000000000000000000" pitchFamily="2" charset="0"/>
                <a:ea typeface="Roboto Condensed Light" panose="02000000000000000000" pitchFamily="2" charset="0"/>
              </a:rPr>
              <a:t>Верховний Суд</a:t>
            </a:r>
          </a:p>
          <a:p>
            <a:r>
              <a:rPr lang="uk-UA" dirty="0">
                <a:solidFill>
                  <a:schemeClr val="bg1"/>
                </a:solidFill>
                <a:latin typeface="Roboto Condensed Light" panose="02000000000000000000" pitchFamily="2" charset="0"/>
                <a:ea typeface="Roboto Condensed Light" panose="02000000000000000000" pitchFamily="2" charset="0"/>
              </a:rPr>
              <a:t>Касаційний господарський суд</a:t>
            </a:r>
          </a:p>
          <a:p>
            <a:r>
              <a:rPr lang="uk-UA" dirty="0">
                <a:solidFill>
                  <a:schemeClr val="bg1"/>
                </a:solidFill>
                <a:latin typeface="Roboto Condensed Light" panose="02000000000000000000" pitchFamily="2" charset="0"/>
                <a:ea typeface="Roboto Condensed Light" panose="02000000000000000000" pitchFamily="2" charset="0"/>
              </a:rPr>
              <a:t>______</a:t>
            </a:r>
          </a:p>
        </p:txBody>
      </p:sp>
      <p:sp>
        <p:nvSpPr>
          <p:cNvPr id="12" name="Прямокутник: округлені кути 11">
            <a:extLst>
              <a:ext uri="{FF2B5EF4-FFF2-40B4-BE49-F238E27FC236}">
                <a16:creationId xmlns:a16="http://schemas.microsoft.com/office/drawing/2014/main" id="{C823A815-6317-421C-8C07-D3D72E7ABFE1}"/>
              </a:ext>
            </a:extLst>
          </p:cNvPr>
          <p:cNvSpPr/>
          <p:nvPr/>
        </p:nvSpPr>
        <p:spPr>
          <a:xfrm>
            <a:off x="424308" y="664994"/>
            <a:ext cx="5378729" cy="5355739"/>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r>
              <a:rPr lang="ru-RU"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Стаття 42. Визнання недійсними правочинів боржника</a:t>
            </a:r>
          </a:p>
          <a:p>
            <a:r>
              <a:rPr lang="en-US"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&lt;</a:t>
            </a:r>
            <a:r>
              <a:rPr lang="ru-RU"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a:t>
            </a:r>
            <a:r>
              <a:rPr lang="en-US"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&gt;</a:t>
            </a:r>
            <a:endParaRPr lang="ru-RU"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a:p>
            <a:r>
              <a:rPr lang="ru-RU"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4. За результатами розгляду заяви арбітражного керуючого або кредитора про визнання недійсним правочину боржника господарський суд </a:t>
            </a:r>
            <a:r>
              <a:rPr lang="ru-RU" sz="1450" u="sng"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постановляє ухвалу</a:t>
            </a:r>
            <a:r>
              <a:rPr lang="ru-RU"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a:t>
            </a:r>
            <a:endParaRPr lang="uk-UA"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p:txBody>
      </p:sp>
      <p:sp>
        <p:nvSpPr>
          <p:cNvPr id="13" name="Прямокутник: округлені кути 12">
            <a:extLst>
              <a:ext uri="{FF2B5EF4-FFF2-40B4-BE49-F238E27FC236}">
                <a16:creationId xmlns:a16="http://schemas.microsoft.com/office/drawing/2014/main" id="{F87AF114-9777-454B-B78F-3DD0960B7B44}"/>
              </a:ext>
            </a:extLst>
          </p:cNvPr>
          <p:cNvSpPr/>
          <p:nvPr/>
        </p:nvSpPr>
        <p:spPr>
          <a:xfrm>
            <a:off x="6421883" y="676092"/>
            <a:ext cx="5086072" cy="5355739"/>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indent="173355" algn="just">
              <a:lnSpc>
                <a:spcPct val="107000"/>
              </a:lnSpc>
              <a:spcAft>
                <a:spcPts val="800"/>
              </a:spcAft>
            </a:pPr>
            <a:r>
              <a:rPr lang="uk-UA"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35) у частині четвертій статті 42 слова “постановляє ухвалу” замінити словами “</a:t>
            </a:r>
            <a:r>
              <a:rPr lang="uk-UA" sz="1450" u="sng"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ухвалює рішення</a:t>
            </a:r>
            <a:r>
              <a:rPr lang="uk-UA"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a:t>
            </a:r>
          </a:p>
          <a:p>
            <a:endParaRPr lang="uk-UA"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a:p>
            <a:r>
              <a:rPr lang="uk-UA" sz="145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a:t>
            </a:r>
          </a:p>
        </p:txBody>
      </p:sp>
      <p:sp>
        <p:nvSpPr>
          <p:cNvPr id="5" name="Стрілка: вправо 4">
            <a:extLst>
              <a:ext uri="{FF2B5EF4-FFF2-40B4-BE49-F238E27FC236}">
                <a16:creationId xmlns:a16="http://schemas.microsoft.com/office/drawing/2014/main" id="{5F0DF13A-4C3E-8DAB-63D6-0B702013D397}"/>
              </a:ext>
            </a:extLst>
          </p:cNvPr>
          <p:cNvSpPr/>
          <p:nvPr/>
        </p:nvSpPr>
        <p:spPr>
          <a:xfrm>
            <a:off x="5832629" y="3049533"/>
            <a:ext cx="589254" cy="4451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dirty="0"/>
          </a:p>
        </p:txBody>
      </p:sp>
      <p:sp>
        <p:nvSpPr>
          <p:cNvPr id="6" name="Місце для нижнього колонтитула 5">
            <a:extLst>
              <a:ext uri="{FF2B5EF4-FFF2-40B4-BE49-F238E27FC236}">
                <a16:creationId xmlns:a16="http://schemas.microsoft.com/office/drawing/2014/main" id="{87265212-7287-BE1A-087A-6006E94A3F23}"/>
              </a:ext>
            </a:extLst>
          </p:cNvPr>
          <p:cNvSpPr>
            <a:spLocks noGrp="1"/>
          </p:cNvSpPr>
          <p:nvPr>
            <p:ph type="ftr" sz="quarter" idx="11"/>
          </p:nvPr>
        </p:nvSpPr>
        <p:spPr>
          <a:xfrm>
            <a:off x="2441359" y="6157934"/>
            <a:ext cx="7808152" cy="445167"/>
          </a:xfrm>
        </p:spPr>
        <p:txBody>
          <a:bodyPr/>
          <a:lstStyle/>
          <a:p>
            <a:r>
              <a:rPr lang="uk-UA" sz="1200" dirty="0">
                <a:solidFill>
                  <a:schemeClr val="bg1"/>
                </a:solidFill>
                <a:latin typeface="Roboto Condensed Light" panose="02000000000000000000" pitchFamily="2" charset="0"/>
                <a:ea typeface="Roboto Condensed Light" panose="02000000000000000000" pitchFamily="2" charset="0"/>
              </a:rPr>
              <a:t>Вектор</a:t>
            </a:r>
            <a:r>
              <a:rPr lang="uk-UA" sz="1200" dirty="0">
                <a:effectLst/>
                <a:latin typeface="Roboto Condensed Light" panose="02000000000000000000" pitchFamily="2" charset="0"/>
                <a:ea typeface="Calibri" panose="020F0502020204030204" pitchFamily="34" charset="0"/>
                <a:cs typeface="Times New Roman" panose="02020603050405020304" pitchFamily="18" charset="0"/>
              </a:rPr>
              <a:t> </a:t>
            </a:r>
            <a:r>
              <a:rPr lang="uk-UA" sz="1200" dirty="0">
                <a:solidFill>
                  <a:schemeClr val="bg1"/>
                </a:solidFill>
                <a:latin typeface="Roboto Condensed Light" panose="02000000000000000000" pitchFamily="2" charset="0"/>
                <a:ea typeface="Roboto Condensed Light" panose="02000000000000000000" pitchFamily="2" charset="0"/>
              </a:rPr>
              <a:t>розвитку законодавства про банкрутство в умовах сьогодення: актуальна судова практика та законодавчі зміни  </a:t>
            </a:r>
          </a:p>
        </p:txBody>
      </p:sp>
    </p:spTree>
    <p:extLst>
      <p:ext uri="{BB962C8B-B14F-4D97-AF65-F5344CB8AC3E}">
        <p14:creationId xmlns:p14="http://schemas.microsoft.com/office/powerpoint/2010/main" val="22572657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1390" y="381752"/>
            <a:ext cx="11296304" cy="497137"/>
          </a:xfrm>
        </p:spPr>
        <p:txBody>
          <a:bodyPr>
            <a:normAutofit fontScale="90000"/>
          </a:bodyPr>
          <a:lstStyle/>
          <a:p>
            <a:pPr algn="ctr">
              <a:lnSpc>
                <a:spcPct val="107000"/>
              </a:lnSpc>
              <a:spcAft>
                <a:spcPts val="800"/>
              </a:spcAft>
            </a:pP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br>
              <a:rPr lang="uk-UA" sz="18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br>
            <a:r>
              <a:rPr lang="uk-UA" sz="2200" b="1" dirty="0">
                <a:solidFill>
                  <a:schemeClr val="bg1"/>
                </a:solidFill>
                <a:latin typeface="Roboto Condensed Light" panose="02000000000000000000" pitchFamily="2" charset="0"/>
                <a:cs typeface="Calibri" panose="020F0502020204030204" pitchFamily="34" charset="0"/>
              </a:rPr>
              <a:t>ПРОЄКТ ЗАКОНУ № 4409 </a:t>
            </a:r>
            <a:r>
              <a:rPr lang="uk-UA" sz="2200" b="1" dirty="0">
                <a:solidFill>
                  <a:schemeClr val="bg1"/>
                </a:solidFill>
                <a:latin typeface="Roboto Condensed Light" panose="02000000000000000000" pitchFamily="2" charset="0"/>
                <a:ea typeface="Calibri" panose="020F0502020204030204" pitchFamily="34" charset="0"/>
                <a:cs typeface="Calibri" panose="020F0502020204030204" pitchFamily="34" charset="0"/>
              </a:rPr>
              <a:t>(щодо можливості переходу з ліквідаційної процедури до санації)</a:t>
            </a:r>
            <a:br>
              <a:rPr lang="uk-UA" sz="2200" i="1" u="sng"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endPar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endParaRPr>
          </a:p>
        </p:txBody>
      </p:sp>
      <p:sp>
        <p:nvSpPr>
          <p:cNvPr id="7" name="Місце для вмісту 4"/>
          <p:cNvSpPr txBox="1">
            <a:spLocks/>
          </p:cNvSpPr>
          <p:nvPr/>
        </p:nvSpPr>
        <p:spPr>
          <a:xfrm>
            <a:off x="863600" y="1825625"/>
            <a:ext cx="408293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uk-UA" dirty="0"/>
          </a:p>
        </p:txBody>
      </p:sp>
      <p:sp>
        <p:nvSpPr>
          <p:cNvPr id="3" name="Місце для номера слайда 2"/>
          <p:cNvSpPr>
            <a:spLocks noGrp="1"/>
          </p:cNvSpPr>
          <p:nvPr>
            <p:ph type="sldNum" sz="quarter" idx="12"/>
          </p:nvPr>
        </p:nvSpPr>
        <p:spPr>
          <a:xfrm>
            <a:off x="8610600" y="6031832"/>
            <a:ext cx="2743200" cy="304047"/>
          </a:xfrm>
        </p:spPr>
        <p:txBody>
          <a:bodyPr/>
          <a:lstStyle/>
          <a:p>
            <a:endParaRPr lang="uk-UA" dirty="0">
              <a:solidFill>
                <a:schemeClr val="bg1"/>
              </a:solidFill>
              <a:latin typeface="Roboto Condensed Light" panose="02000000000000000000" pitchFamily="2" charset="0"/>
              <a:ea typeface="Roboto Condensed Light" panose="02000000000000000000" pitchFamily="2" charset="0"/>
            </a:endParaRPr>
          </a:p>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18</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dirty="0">
                <a:solidFill>
                  <a:schemeClr val="bg1"/>
                </a:solidFill>
                <a:latin typeface="Roboto Condensed Light" panose="02000000000000000000" pitchFamily="2" charset="0"/>
                <a:ea typeface="Roboto Condensed Light" panose="02000000000000000000" pitchFamily="2" charset="0"/>
              </a:rPr>
              <a:t>Верховний Суд</a:t>
            </a:r>
          </a:p>
          <a:p>
            <a:r>
              <a:rPr lang="uk-UA" dirty="0">
                <a:solidFill>
                  <a:schemeClr val="bg1"/>
                </a:solidFill>
                <a:latin typeface="Roboto Condensed Light" panose="02000000000000000000" pitchFamily="2" charset="0"/>
                <a:ea typeface="Roboto Condensed Light" panose="02000000000000000000" pitchFamily="2" charset="0"/>
              </a:rPr>
              <a:t>Касаційний господарський суд</a:t>
            </a:r>
          </a:p>
          <a:p>
            <a:r>
              <a:rPr lang="uk-UA" dirty="0">
                <a:solidFill>
                  <a:schemeClr val="bg1"/>
                </a:solidFill>
                <a:latin typeface="Roboto Condensed Light" panose="02000000000000000000" pitchFamily="2" charset="0"/>
                <a:ea typeface="Roboto Condensed Light" panose="02000000000000000000" pitchFamily="2" charset="0"/>
              </a:rPr>
              <a:t>______</a:t>
            </a:r>
          </a:p>
        </p:txBody>
      </p:sp>
      <p:sp>
        <p:nvSpPr>
          <p:cNvPr id="12" name="Прямокутник: округлені кути 11">
            <a:extLst>
              <a:ext uri="{FF2B5EF4-FFF2-40B4-BE49-F238E27FC236}">
                <a16:creationId xmlns:a16="http://schemas.microsoft.com/office/drawing/2014/main" id="{C823A815-6317-421C-8C07-D3D72E7ABFE1}"/>
              </a:ext>
            </a:extLst>
          </p:cNvPr>
          <p:cNvSpPr/>
          <p:nvPr/>
        </p:nvSpPr>
        <p:spPr>
          <a:xfrm>
            <a:off x="424308" y="1000957"/>
            <a:ext cx="5378729" cy="4856086"/>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indent="173355" algn="just">
              <a:lnSpc>
                <a:spcPct val="107000"/>
              </a:lnSpc>
              <a:spcAft>
                <a:spcPts val="800"/>
              </a:spcAft>
            </a:pPr>
            <a:r>
              <a:rPr lang="uk-UA" sz="1600" b="1"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42) статтю 58 доповнити частиною другою такого змісту:</a:t>
            </a:r>
          </a:p>
          <a:p>
            <a:pPr indent="173355" algn="just">
              <a:lnSpc>
                <a:spcPct val="107000"/>
              </a:lnSpc>
              <a:spcAft>
                <a:spcPts val="800"/>
              </a:spcAft>
            </a:pPr>
            <a:r>
              <a:rPr lang="uk-UA" sz="1600"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"2. За клопотанням зборів кредиторів або ліквідатора господарський суд може прийняти рішення про введення процедури санації і після визнання боржника банкрутом, за умови наявності схваленого зборами кредиторів плану санації. Розгляд кредиторами плану санації здійснюється відповідно до статті 52 цього Кодексу”.</a:t>
            </a:r>
          </a:p>
        </p:txBody>
      </p:sp>
      <p:sp>
        <p:nvSpPr>
          <p:cNvPr id="13" name="Прямокутник: округлені кути 12">
            <a:extLst>
              <a:ext uri="{FF2B5EF4-FFF2-40B4-BE49-F238E27FC236}">
                <a16:creationId xmlns:a16="http://schemas.microsoft.com/office/drawing/2014/main" id="{F87AF114-9777-454B-B78F-3DD0960B7B44}"/>
              </a:ext>
            </a:extLst>
          </p:cNvPr>
          <p:cNvSpPr/>
          <p:nvPr/>
        </p:nvSpPr>
        <p:spPr>
          <a:xfrm>
            <a:off x="6421883" y="1012055"/>
            <a:ext cx="5086072" cy="4856085"/>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r>
              <a:rPr lang="uk-UA" sz="1600" b="1"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Ухвала КГС ВС від 17.10.2022 у справі № 910/26972/14 про відкриття касаційного провадження</a:t>
            </a:r>
          </a:p>
        </p:txBody>
      </p:sp>
      <p:sp>
        <p:nvSpPr>
          <p:cNvPr id="6" name="Дорівнює 5">
            <a:extLst>
              <a:ext uri="{FF2B5EF4-FFF2-40B4-BE49-F238E27FC236}">
                <a16:creationId xmlns:a16="http://schemas.microsoft.com/office/drawing/2014/main" id="{AD5AAE00-FBEF-DDB1-A4D6-A6833A61C784}"/>
              </a:ext>
            </a:extLst>
          </p:cNvPr>
          <p:cNvSpPr/>
          <p:nvPr/>
        </p:nvSpPr>
        <p:spPr>
          <a:xfrm rot="5400000">
            <a:off x="5676250" y="3028488"/>
            <a:ext cx="872419" cy="801024"/>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dirty="0">
              <a:solidFill>
                <a:schemeClr val="tx1"/>
              </a:solidFill>
            </a:endParaRPr>
          </a:p>
        </p:txBody>
      </p:sp>
      <p:sp>
        <p:nvSpPr>
          <p:cNvPr id="5" name="Місце для нижнього колонтитула 5">
            <a:extLst>
              <a:ext uri="{FF2B5EF4-FFF2-40B4-BE49-F238E27FC236}">
                <a16:creationId xmlns:a16="http://schemas.microsoft.com/office/drawing/2014/main" id="{21685847-DD82-32C3-7F83-368DA9AC90A5}"/>
              </a:ext>
            </a:extLst>
          </p:cNvPr>
          <p:cNvSpPr>
            <a:spLocks noGrp="1"/>
          </p:cNvSpPr>
          <p:nvPr>
            <p:ph type="ftr" sz="quarter" idx="11"/>
          </p:nvPr>
        </p:nvSpPr>
        <p:spPr>
          <a:xfrm>
            <a:off x="2441359" y="6157934"/>
            <a:ext cx="7808152" cy="445167"/>
          </a:xfrm>
        </p:spPr>
        <p:txBody>
          <a:bodyPr/>
          <a:lstStyle/>
          <a:p>
            <a:r>
              <a:rPr lang="uk-UA" sz="1200" dirty="0">
                <a:solidFill>
                  <a:schemeClr val="bg1"/>
                </a:solidFill>
                <a:latin typeface="Roboto Condensed Light" panose="02000000000000000000" pitchFamily="2" charset="0"/>
                <a:ea typeface="Roboto Condensed Light" panose="02000000000000000000" pitchFamily="2" charset="0"/>
              </a:rPr>
              <a:t>Вектор</a:t>
            </a:r>
            <a:r>
              <a:rPr lang="uk-UA" sz="1200" dirty="0">
                <a:effectLst/>
                <a:latin typeface="Roboto Condensed Light" panose="02000000000000000000" pitchFamily="2" charset="0"/>
                <a:ea typeface="Calibri" panose="020F0502020204030204" pitchFamily="34" charset="0"/>
                <a:cs typeface="Times New Roman" panose="02020603050405020304" pitchFamily="18" charset="0"/>
              </a:rPr>
              <a:t> </a:t>
            </a:r>
            <a:r>
              <a:rPr lang="uk-UA" sz="1200" dirty="0">
                <a:solidFill>
                  <a:schemeClr val="bg1"/>
                </a:solidFill>
                <a:latin typeface="Roboto Condensed Light" panose="02000000000000000000" pitchFamily="2" charset="0"/>
                <a:ea typeface="Roboto Condensed Light" panose="02000000000000000000" pitchFamily="2" charset="0"/>
              </a:rPr>
              <a:t>розвитку законодавства про банкрутство в умовах сьогодення: актуальна судова практика та законодавчі зміни  </a:t>
            </a:r>
          </a:p>
        </p:txBody>
      </p:sp>
    </p:spTree>
    <p:extLst>
      <p:ext uri="{BB962C8B-B14F-4D97-AF65-F5344CB8AC3E}">
        <p14:creationId xmlns:p14="http://schemas.microsoft.com/office/powerpoint/2010/main" val="22541761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1390" y="136526"/>
            <a:ext cx="11296304" cy="544512"/>
          </a:xfrm>
        </p:spPr>
        <p:txBody>
          <a:bodyPr>
            <a:normAutofit fontScale="90000"/>
          </a:bodyPr>
          <a:lstStyle/>
          <a:p>
            <a:pPr algn="ctr">
              <a:lnSpc>
                <a:spcPct val="107000"/>
              </a:lnSpc>
              <a:spcAft>
                <a:spcPts val="800"/>
              </a:spcAft>
            </a:pPr>
            <a:br>
              <a:rPr lang="uk-UA" sz="16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6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6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6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6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6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r>
              <a:rPr lang="ru-RU" altLang="uk-UA" sz="2000" b="1" dirty="0">
                <a:solidFill>
                  <a:schemeClr val="bg1"/>
                </a:solidFill>
                <a:latin typeface="Roboto Condensed Light" panose="02000000000000000000" pitchFamily="2" charset="0"/>
                <a:cs typeface="Calibri" panose="020F0502020204030204" pitchFamily="34" charset="0"/>
              </a:rPr>
              <a:t>Проєкт Закону про внесення змін до Кодексу України з процедур банкрутства щодо застосування процедур банкрутства у період дії воєнного стану від 07.06.2022 № 7442 </a:t>
            </a:r>
            <a:br>
              <a:rPr lang="ru-RU" altLang="uk-UA" sz="2000" b="1" dirty="0">
                <a:solidFill>
                  <a:schemeClr val="bg1"/>
                </a:solidFill>
                <a:latin typeface="Roboto Condensed Light" panose="02000000000000000000" pitchFamily="2" charset="0"/>
                <a:cs typeface="Calibri" panose="020F0502020204030204" pitchFamily="34" charset="0"/>
              </a:rPr>
            </a:br>
            <a:br>
              <a:rPr lang="uk-UA" sz="40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t> </a:t>
            </a:r>
            <a:b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600" b="1" dirty="0">
                <a:solidFill>
                  <a:schemeClr val="bg1"/>
                </a:solidFill>
                <a:latin typeface="Roboto Condensed Light" panose="02000000000000000000" pitchFamily="2" charset="0"/>
                <a:ea typeface="Roboto Condensed Light" panose="02000000000000000000" pitchFamily="2" charset="0"/>
              </a:rPr>
            </a:br>
            <a:endParaRPr lang="uk-UA" sz="16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endParaRPr>
          </a:p>
        </p:txBody>
      </p:sp>
      <p:sp>
        <p:nvSpPr>
          <p:cNvPr id="7" name="Місце для вмісту 4"/>
          <p:cNvSpPr txBox="1">
            <a:spLocks/>
          </p:cNvSpPr>
          <p:nvPr/>
        </p:nvSpPr>
        <p:spPr>
          <a:xfrm>
            <a:off x="863600" y="1825625"/>
            <a:ext cx="408293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uk-UA" dirty="0"/>
          </a:p>
        </p:txBody>
      </p:sp>
      <p:sp>
        <p:nvSpPr>
          <p:cNvPr id="3" name="Місце для номера слайда 2"/>
          <p:cNvSpPr>
            <a:spLocks noGrp="1"/>
          </p:cNvSpPr>
          <p:nvPr>
            <p:ph type="sldNum" sz="quarter" idx="12"/>
          </p:nvPr>
        </p:nvSpPr>
        <p:spPr>
          <a:xfrm>
            <a:off x="8610600" y="6031832"/>
            <a:ext cx="2743200" cy="304047"/>
          </a:xfrm>
        </p:spPr>
        <p:txBody>
          <a:bodyPr/>
          <a:lstStyle/>
          <a:p>
            <a:endParaRPr lang="uk-UA" dirty="0">
              <a:solidFill>
                <a:schemeClr val="bg1"/>
              </a:solidFill>
              <a:latin typeface="Roboto Condensed Light" panose="02000000000000000000" pitchFamily="2" charset="0"/>
              <a:ea typeface="Roboto Condensed Light" panose="02000000000000000000" pitchFamily="2" charset="0"/>
            </a:endParaRPr>
          </a:p>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19</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dirty="0">
                <a:solidFill>
                  <a:schemeClr val="bg1"/>
                </a:solidFill>
                <a:latin typeface="Roboto Condensed Light" panose="02000000000000000000" pitchFamily="2" charset="0"/>
                <a:ea typeface="Roboto Condensed Light" panose="02000000000000000000" pitchFamily="2" charset="0"/>
              </a:rPr>
              <a:t>Верховний Суд</a:t>
            </a:r>
          </a:p>
          <a:p>
            <a:r>
              <a:rPr lang="uk-UA" dirty="0">
                <a:solidFill>
                  <a:schemeClr val="bg1"/>
                </a:solidFill>
                <a:latin typeface="Roboto Condensed Light" panose="02000000000000000000" pitchFamily="2" charset="0"/>
                <a:ea typeface="Roboto Condensed Light" panose="02000000000000000000" pitchFamily="2" charset="0"/>
              </a:rPr>
              <a:t>Касаційний господарський суд</a:t>
            </a:r>
          </a:p>
          <a:p>
            <a:r>
              <a:rPr lang="uk-UA" dirty="0">
                <a:solidFill>
                  <a:schemeClr val="bg1"/>
                </a:solidFill>
                <a:latin typeface="Roboto Condensed Light" panose="02000000000000000000" pitchFamily="2" charset="0"/>
                <a:ea typeface="Roboto Condensed Light" panose="02000000000000000000" pitchFamily="2" charset="0"/>
              </a:rPr>
              <a:t>______</a:t>
            </a:r>
          </a:p>
        </p:txBody>
      </p:sp>
      <p:sp>
        <p:nvSpPr>
          <p:cNvPr id="10" name="Прямокутник: округлені кути 9">
            <a:extLst>
              <a:ext uri="{FF2B5EF4-FFF2-40B4-BE49-F238E27FC236}">
                <a16:creationId xmlns:a16="http://schemas.microsoft.com/office/drawing/2014/main" id="{62B824F1-A772-43C2-9307-A7B22B0E725A}"/>
              </a:ext>
            </a:extLst>
          </p:cNvPr>
          <p:cNvSpPr/>
          <p:nvPr/>
        </p:nvSpPr>
        <p:spPr>
          <a:xfrm>
            <a:off x="321564" y="807140"/>
            <a:ext cx="5626476" cy="5224692"/>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marL="3572" indent="0" algn="just">
              <a:lnSpc>
                <a:spcPct val="107000"/>
              </a:lnSpc>
              <a:spcBef>
                <a:spcPts val="70"/>
              </a:spcBef>
              <a:spcAft>
                <a:spcPts val="70"/>
              </a:spcAft>
              <a:buNone/>
              <a:defRPr/>
            </a:pPr>
            <a:r>
              <a:rPr lang="ru-RU" sz="1250" dirty="0">
                <a:solidFill>
                  <a:schemeClr val="bg1"/>
                </a:solidFill>
                <a:latin typeface="Roboto Condensed Light" panose="02000000000000000000" pitchFamily="2" charset="0"/>
                <a:cs typeface="Calibri" panose="020F0502020204030204" pitchFamily="34" charset="0"/>
              </a:rPr>
              <a:t>Законопроєктом пропонується низка нововведень, </a:t>
            </a:r>
            <a:r>
              <a:rPr lang="ru-RU" sz="1250" dirty="0" err="1">
                <a:solidFill>
                  <a:schemeClr val="bg1"/>
                </a:solidFill>
                <a:latin typeface="Roboto Condensed Light" panose="02000000000000000000" pitchFamily="2" charset="0"/>
                <a:cs typeface="Calibri" panose="020F0502020204030204" pitchFamily="34" charset="0"/>
              </a:rPr>
              <a:t>що</a:t>
            </a:r>
            <a:r>
              <a:rPr lang="ru-RU" sz="1250" dirty="0">
                <a:solidFill>
                  <a:schemeClr val="bg1"/>
                </a:solidFill>
                <a:latin typeface="Roboto Condensed Light" panose="02000000000000000000" pitchFamily="2" charset="0"/>
                <a:cs typeface="Calibri" panose="020F0502020204030204" pitchFamily="34" charset="0"/>
              </a:rPr>
              <a:t> </a:t>
            </a:r>
            <a:r>
              <a:rPr lang="ru-RU" sz="1250" dirty="0" err="1">
                <a:solidFill>
                  <a:schemeClr val="bg1"/>
                </a:solidFill>
                <a:latin typeface="Roboto Condensed Light" panose="02000000000000000000" pitchFamily="2" charset="0"/>
                <a:cs typeface="Calibri" panose="020F0502020204030204" pitchFamily="34" charset="0"/>
              </a:rPr>
              <a:t>діятимуть</a:t>
            </a:r>
            <a:r>
              <a:rPr lang="ru-RU" sz="1250" dirty="0">
                <a:solidFill>
                  <a:schemeClr val="bg1"/>
                </a:solidFill>
                <a:latin typeface="Roboto Condensed Light" panose="02000000000000000000" pitchFamily="2" charset="0"/>
                <a:cs typeface="Calibri" panose="020F0502020204030204" pitchFamily="34" charset="0"/>
              </a:rPr>
              <a:t> під час воєнного стану та протягом шести місяців з дня його припинення або скасування: </a:t>
            </a:r>
          </a:p>
          <a:p>
            <a:pPr marL="204483" indent="-200911" algn="just">
              <a:lnSpc>
                <a:spcPct val="107000"/>
              </a:lnSpc>
              <a:spcBef>
                <a:spcPts val="70"/>
              </a:spcBef>
              <a:spcAft>
                <a:spcPts val="70"/>
              </a:spcAft>
              <a:buFont typeface="Wingdings" panose="05000000000000000000" pitchFamily="2" charset="2"/>
              <a:buChar char="Ø"/>
              <a:defRPr/>
            </a:pPr>
            <a:r>
              <a:rPr lang="ru-RU" sz="1250" dirty="0">
                <a:solidFill>
                  <a:schemeClr val="bg1"/>
                </a:solidFill>
                <a:latin typeface="Roboto Condensed Light" panose="02000000000000000000" pitchFamily="2" charset="0"/>
                <a:cs typeface="Calibri" panose="020F0502020204030204" pitchFamily="34" charset="0"/>
              </a:rPr>
              <a:t>можливість проведення зборів та комітету кредиторів дистанційно;</a:t>
            </a:r>
          </a:p>
          <a:p>
            <a:pPr marL="204483" indent="-200911" algn="just">
              <a:lnSpc>
                <a:spcPct val="107000"/>
              </a:lnSpc>
              <a:spcBef>
                <a:spcPts val="70"/>
              </a:spcBef>
              <a:spcAft>
                <a:spcPts val="70"/>
              </a:spcAft>
              <a:buFont typeface="Wingdings" panose="05000000000000000000" pitchFamily="2" charset="2"/>
              <a:buChar char="Ø"/>
              <a:defRPr/>
            </a:pPr>
            <a:r>
              <a:rPr lang="ru-RU" sz="1250" dirty="0">
                <a:solidFill>
                  <a:schemeClr val="bg1"/>
                </a:solidFill>
                <a:latin typeface="Roboto Condensed Light" panose="02000000000000000000" pitchFamily="2" charset="0"/>
                <a:cs typeface="Calibri" panose="020F0502020204030204" pitchFamily="34" charset="0"/>
              </a:rPr>
              <a:t>звільнення арбітражного керуючого від дисциплінарної відповідальності за невчинення дій та невиконання обов'язків, якщо їх вчинення та/або невиконання пов'язано з веденням бойових дій;</a:t>
            </a:r>
          </a:p>
          <a:p>
            <a:pPr marL="204483" indent="-200911" algn="just">
              <a:lnSpc>
                <a:spcPct val="107000"/>
              </a:lnSpc>
              <a:spcBef>
                <a:spcPts val="70"/>
              </a:spcBef>
              <a:spcAft>
                <a:spcPts val="70"/>
              </a:spcAft>
              <a:buFont typeface="Wingdings" panose="05000000000000000000" pitchFamily="2" charset="2"/>
              <a:buChar char="Ø"/>
              <a:defRPr/>
            </a:pPr>
            <a:r>
              <a:rPr lang="ru-RU" sz="1250" dirty="0">
                <a:solidFill>
                  <a:schemeClr val="bg1"/>
                </a:solidFill>
                <a:latin typeface="Roboto Condensed Light" panose="02000000000000000000" pitchFamily="2" charset="0"/>
                <a:cs typeface="Calibri" panose="020F0502020204030204" pitchFamily="34" charset="0"/>
              </a:rPr>
              <a:t>можливість продовження судом окремих строків у провадженнях про банкрутство (неплатоспроможність) ;</a:t>
            </a:r>
          </a:p>
          <a:p>
            <a:pPr marL="204483" indent="-200911" algn="just">
              <a:lnSpc>
                <a:spcPct val="107000"/>
              </a:lnSpc>
              <a:spcBef>
                <a:spcPts val="70"/>
              </a:spcBef>
              <a:spcAft>
                <a:spcPts val="70"/>
              </a:spcAft>
              <a:buFont typeface="Wingdings" panose="05000000000000000000" pitchFamily="2" charset="2"/>
              <a:buChar char="Ø"/>
              <a:defRPr/>
            </a:pPr>
            <a:r>
              <a:rPr lang="ru-RU" sz="1250" dirty="0">
                <a:solidFill>
                  <a:schemeClr val="bg1"/>
                </a:solidFill>
                <a:latin typeface="Roboto Condensed Light" panose="02000000000000000000" pitchFamily="2" charset="0"/>
                <a:cs typeface="Calibri" panose="020F0502020204030204" pitchFamily="34" charset="0"/>
              </a:rPr>
              <a:t>можливість розгляду справи про банкрутство або окремого процесуального питання в порядку письмового провадження;</a:t>
            </a:r>
          </a:p>
          <a:p>
            <a:pPr marL="204483" indent="-200911" algn="just">
              <a:lnSpc>
                <a:spcPct val="107000"/>
              </a:lnSpc>
              <a:spcBef>
                <a:spcPts val="70"/>
              </a:spcBef>
              <a:spcAft>
                <a:spcPts val="70"/>
              </a:spcAft>
              <a:buFont typeface="Wingdings" panose="05000000000000000000" pitchFamily="2" charset="2"/>
              <a:buChar char="Ø"/>
              <a:defRPr/>
            </a:pPr>
            <a:r>
              <a:rPr lang="ru-RU" sz="1250" dirty="0">
                <a:solidFill>
                  <a:schemeClr val="bg1"/>
                </a:solidFill>
                <a:latin typeface="Roboto Condensed Light" panose="02000000000000000000" pitchFamily="2" charset="0"/>
                <a:cs typeface="Calibri" panose="020F0502020204030204" pitchFamily="34" charset="0"/>
              </a:rPr>
              <a:t>зупинення нарахування відсотків на реструктуризовані зобов'язання боржника перед кредиторами;</a:t>
            </a:r>
          </a:p>
          <a:p>
            <a:pPr marL="204483" indent="-200911" algn="just">
              <a:lnSpc>
                <a:spcPct val="107000"/>
              </a:lnSpc>
              <a:spcBef>
                <a:spcPts val="70"/>
              </a:spcBef>
              <a:spcAft>
                <a:spcPts val="70"/>
              </a:spcAft>
              <a:buFont typeface="Wingdings" panose="05000000000000000000" pitchFamily="2" charset="2"/>
              <a:buChar char="Ø"/>
              <a:defRPr/>
            </a:pPr>
            <a:r>
              <a:rPr lang="ru-RU" sz="1250" dirty="0">
                <a:solidFill>
                  <a:schemeClr val="bg1"/>
                </a:solidFill>
                <a:latin typeface="Roboto Condensed Light" panose="02000000000000000000" pitchFamily="2" charset="0"/>
                <a:cs typeface="Calibri" panose="020F0502020204030204" pitchFamily="34" charset="0"/>
              </a:rPr>
              <a:t>відкриття справи про банкрутство за заявою боржника без здійснення авансування винагороди арбітражному керуючому на депозитний рахунок суду у випадках, коли до неплатоспроможності призвело ведення </a:t>
            </a:r>
            <a:r>
              <a:rPr lang="ru-RU" sz="1250" dirty="0" err="1">
                <a:solidFill>
                  <a:schemeClr val="bg1"/>
                </a:solidFill>
                <a:latin typeface="Roboto Condensed Light" panose="02000000000000000000" pitchFamily="2" charset="0"/>
                <a:cs typeface="Calibri" panose="020F0502020204030204" pitchFamily="34" charset="0"/>
              </a:rPr>
              <a:t>бойових</a:t>
            </a:r>
            <a:r>
              <a:rPr lang="ru-RU" sz="1250" dirty="0">
                <a:solidFill>
                  <a:schemeClr val="bg1"/>
                </a:solidFill>
                <a:latin typeface="Roboto Condensed Light" panose="02000000000000000000" pitchFamily="2" charset="0"/>
                <a:cs typeface="Calibri" panose="020F0502020204030204" pitchFamily="34" charset="0"/>
              </a:rPr>
              <a:t> дій.</a:t>
            </a:r>
          </a:p>
          <a:p>
            <a:pPr marL="3572" indent="0" algn="just">
              <a:lnSpc>
                <a:spcPct val="107000"/>
              </a:lnSpc>
              <a:spcBef>
                <a:spcPts val="70"/>
              </a:spcBef>
              <a:spcAft>
                <a:spcPts val="70"/>
              </a:spcAft>
              <a:buNone/>
              <a:defRPr/>
            </a:pPr>
            <a:endParaRPr lang="ru-RU" sz="1250" dirty="0">
              <a:solidFill>
                <a:schemeClr val="bg1"/>
              </a:solidFill>
              <a:latin typeface="Roboto Condensed Light" panose="02000000000000000000" pitchFamily="2" charset="0"/>
              <a:cs typeface="Calibri" panose="020F0502020204030204" pitchFamily="34" charset="0"/>
            </a:endParaRPr>
          </a:p>
          <a:p>
            <a:pPr marL="3572" indent="0" algn="just">
              <a:lnSpc>
                <a:spcPct val="107000"/>
              </a:lnSpc>
              <a:spcBef>
                <a:spcPts val="70"/>
              </a:spcBef>
              <a:spcAft>
                <a:spcPts val="70"/>
              </a:spcAft>
              <a:buNone/>
              <a:defRPr/>
            </a:pPr>
            <a:r>
              <a:rPr lang="ru-RU" sz="1250" dirty="0" err="1">
                <a:solidFill>
                  <a:schemeClr val="bg1"/>
                </a:solidFill>
                <a:latin typeface="Roboto Condensed Light" panose="02000000000000000000" pitchFamily="2" charset="0"/>
                <a:cs typeface="Calibri" panose="020F0502020204030204" pitchFamily="34" charset="0"/>
              </a:rPr>
              <a:t>Тож</a:t>
            </a:r>
            <a:r>
              <a:rPr lang="ru-RU" sz="1250" dirty="0">
                <a:solidFill>
                  <a:schemeClr val="bg1"/>
                </a:solidFill>
                <a:latin typeface="Roboto Condensed Light" panose="02000000000000000000" pitchFamily="2" charset="0"/>
                <a:cs typeface="Calibri" panose="020F0502020204030204" pitchFamily="34" charset="0"/>
              </a:rPr>
              <a:t> прийняття такого законопроєкту забезпечить створення передумов для врегулювання питань належного виконання зобов'язань юридичними та/або фізичним особами і сприятиме захисту національних інтересів у зв'язку з військовою агресією рф та забезпеченню конституційних прав і свобод людини та громадянина в умовах воєнного стану в Україні.</a:t>
            </a:r>
            <a:endParaRPr lang="uk-UA" altLang="uk-UA" sz="1250" dirty="0">
              <a:solidFill>
                <a:schemeClr val="bg1"/>
              </a:solidFill>
              <a:latin typeface="Roboto Condensed Light" panose="02000000000000000000" pitchFamily="2" charset="0"/>
              <a:cs typeface="Calibri" panose="020F0502020204030204" pitchFamily="34" charset="0"/>
            </a:endParaRPr>
          </a:p>
          <a:p>
            <a:pPr algn="just"/>
            <a:endParaRPr lang="uk-UA" sz="1600" dirty="0"/>
          </a:p>
        </p:txBody>
      </p:sp>
      <p:sp>
        <p:nvSpPr>
          <p:cNvPr id="5" name="Місце для нижнього колонтитула 5">
            <a:extLst>
              <a:ext uri="{FF2B5EF4-FFF2-40B4-BE49-F238E27FC236}">
                <a16:creationId xmlns:a16="http://schemas.microsoft.com/office/drawing/2014/main" id="{852C978B-0774-0DD8-C406-55DF522A0018}"/>
              </a:ext>
            </a:extLst>
          </p:cNvPr>
          <p:cNvSpPr>
            <a:spLocks noGrp="1"/>
          </p:cNvSpPr>
          <p:nvPr>
            <p:ph type="ftr" sz="quarter" idx="11"/>
          </p:nvPr>
        </p:nvSpPr>
        <p:spPr>
          <a:xfrm>
            <a:off x="2441359" y="6157934"/>
            <a:ext cx="7808152" cy="445167"/>
          </a:xfrm>
        </p:spPr>
        <p:txBody>
          <a:bodyPr/>
          <a:lstStyle/>
          <a:p>
            <a:r>
              <a:rPr lang="uk-UA" sz="1200" dirty="0">
                <a:solidFill>
                  <a:schemeClr val="bg1"/>
                </a:solidFill>
                <a:latin typeface="Roboto Condensed Light" panose="02000000000000000000" pitchFamily="2" charset="0"/>
                <a:ea typeface="Roboto Condensed Light" panose="02000000000000000000" pitchFamily="2" charset="0"/>
              </a:rPr>
              <a:t>Вектор</a:t>
            </a:r>
            <a:r>
              <a:rPr lang="uk-UA" sz="1200" dirty="0">
                <a:effectLst/>
                <a:latin typeface="Roboto Condensed Light" panose="02000000000000000000" pitchFamily="2" charset="0"/>
                <a:ea typeface="Calibri" panose="020F0502020204030204" pitchFamily="34" charset="0"/>
                <a:cs typeface="Times New Roman" panose="02020603050405020304" pitchFamily="18" charset="0"/>
              </a:rPr>
              <a:t> </a:t>
            </a:r>
            <a:r>
              <a:rPr lang="uk-UA" sz="1200" dirty="0">
                <a:solidFill>
                  <a:schemeClr val="bg1"/>
                </a:solidFill>
                <a:latin typeface="Roboto Condensed Light" panose="02000000000000000000" pitchFamily="2" charset="0"/>
                <a:ea typeface="Roboto Condensed Light" panose="02000000000000000000" pitchFamily="2" charset="0"/>
              </a:rPr>
              <a:t>розвитку законодавства про банкрутство в умовах сьогодення: актуальна судова практика та законодавчі зміни  </a:t>
            </a:r>
          </a:p>
        </p:txBody>
      </p:sp>
      <p:graphicFrame>
        <p:nvGraphicFramePr>
          <p:cNvPr id="6" name="Таблиця 5">
            <a:extLst>
              <a:ext uri="{FF2B5EF4-FFF2-40B4-BE49-F238E27FC236}">
                <a16:creationId xmlns:a16="http://schemas.microsoft.com/office/drawing/2014/main" id="{62EFED49-E00B-5CB5-6E14-F87154A414AB}"/>
              </a:ext>
            </a:extLst>
          </p:cNvPr>
          <p:cNvGraphicFramePr>
            <a:graphicFrameLocks noGrp="1"/>
          </p:cNvGraphicFramePr>
          <p:nvPr>
            <p:extLst>
              <p:ext uri="{D42A27DB-BD31-4B8C-83A1-F6EECF244321}">
                <p14:modId xmlns:p14="http://schemas.microsoft.com/office/powerpoint/2010/main" val="423033735"/>
              </p:ext>
            </p:extLst>
          </p:nvPr>
        </p:nvGraphicFramePr>
        <p:xfrm>
          <a:off x="6039542" y="807140"/>
          <a:ext cx="5495772" cy="5224689"/>
        </p:xfrm>
        <a:graphic>
          <a:graphicData uri="http://schemas.openxmlformats.org/drawingml/2006/table">
            <a:tbl>
              <a:tblPr/>
              <a:tblGrid>
                <a:gridCol w="2747886">
                  <a:extLst>
                    <a:ext uri="{9D8B030D-6E8A-4147-A177-3AD203B41FA5}">
                      <a16:colId xmlns:a16="http://schemas.microsoft.com/office/drawing/2014/main" val="2954747969"/>
                    </a:ext>
                  </a:extLst>
                </a:gridCol>
                <a:gridCol w="2747886">
                  <a:extLst>
                    <a:ext uri="{9D8B030D-6E8A-4147-A177-3AD203B41FA5}">
                      <a16:colId xmlns:a16="http://schemas.microsoft.com/office/drawing/2014/main" val="2923850500"/>
                    </a:ext>
                  </a:extLst>
                </a:gridCol>
              </a:tblGrid>
              <a:tr h="522940">
                <a:tc>
                  <a:txBody>
                    <a:bodyPr/>
                    <a:lstStyle/>
                    <a:p>
                      <a:pPr algn="l" fontAlgn="t"/>
                      <a:r>
                        <a:rPr lang="uk-UA" sz="1700" b="1" dirty="0">
                          <a:effectLst/>
                        </a:rPr>
                        <a:t>Дати та стан проходження:</a:t>
                      </a:r>
                    </a:p>
                  </a:txBody>
                  <a:tcPr marL="91123" marR="91123" marT="43739" marB="182246">
                    <a:lnL>
                      <a:noFill/>
                    </a:lnL>
                    <a:lnR>
                      <a:noFill/>
                    </a:lnR>
                    <a:lnT>
                      <a:noFill/>
                    </a:lnT>
                    <a:lnB w="9525" cap="flat" cmpd="sng" algn="ctr">
                      <a:solidFill>
                        <a:srgbClr val="DEE2E6"/>
                      </a:solidFill>
                      <a:prstDash val="solid"/>
                      <a:round/>
                      <a:headEnd type="none" w="med" len="med"/>
                      <a:tailEnd type="none" w="med" len="med"/>
                    </a:lnB>
                    <a:solidFill>
                      <a:srgbClr val="FFFFFF"/>
                    </a:solidFill>
                  </a:tcPr>
                </a:tc>
                <a:tc>
                  <a:txBody>
                    <a:bodyPr/>
                    <a:lstStyle/>
                    <a:p>
                      <a:pPr algn="l" fontAlgn="t"/>
                      <a:r>
                        <a:rPr lang="uk-UA" sz="1700" b="1" dirty="0">
                          <a:effectLst/>
                        </a:rPr>
                        <a:t>Готується на друге читання</a:t>
                      </a:r>
                    </a:p>
                  </a:txBody>
                  <a:tcPr marL="91123" marR="91123" marT="43739" marB="182246">
                    <a:lnL>
                      <a:noFill/>
                    </a:lnL>
                    <a:lnR>
                      <a:noFill/>
                    </a:lnR>
                    <a:lnT>
                      <a:noFill/>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2744426913"/>
                  </a:ext>
                </a:extLst>
              </a:tr>
              <a:tr h="476107">
                <a:tc>
                  <a:txBody>
                    <a:bodyPr/>
                    <a:lstStyle/>
                    <a:p>
                      <a:pPr fontAlgn="t"/>
                      <a:r>
                        <a:rPr lang="uk-UA" sz="1700" dirty="0">
                          <a:effectLst/>
                        </a:rPr>
                        <a:t>16.08.2022</a:t>
                      </a:r>
                    </a:p>
                  </a:txBody>
                  <a:tcPr marL="91123" marR="91123" marT="91123" marB="91123">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t"/>
                      <a:r>
                        <a:rPr lang="uk-UA" sz="1700" dirty="0">
                          <a:effectLst/>
                        </a:rPr>
                        <a:t>Прийнято за основу</a:t>
                      </a:r>
                    </a:p>
                  </a:txBody>
                  <a:tcPr marL="91123" marR="91123" marT="91123" marB="91123">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3808721657"/>
                  </a:ext>
                </a:extLst>
              </a:tr>
              <a:tr h="749907">
                <a:tc>
                  <a:txBody>
                    <a:bodyPr/>
                    <a:lstStyle/>
                    <a:p>
                      <a:pPr fontAlgn="t"/>
                      <a:r>
                        <a:rPr lang="uk-UA" sz="1700" dirty="0">
                          <a:effectLst/>
                        </a:rPr>
                        <a:t>16.08.2022</a:t>
                      </a:r>
                    </a:p>
                  </a:txBody>
                  <a:tcPr marL="91123" marR="91123" marT="91123" marB="91123">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t"/>
                      <a:r>
                        <a:rPr lang="uk-UA" sz="1700" dirty="0">
                          <a:effectLst/>
                        </a:rPr>
                        <a:t>Включено до порядку денного</a:t>
                      </a:r>
                    </a:p>
                  </a:txBody>
                  <a:tcPr marL="91123" marR="91123" marT="91123" marB="91123">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1558305314"/>
                  </a:ext>
                </a:extLst>
              </a:tr>
              <a:tr h="749907">
                <a:tc>
                  <a:txBody>
                    <a:bodyPr/>
                    <a:lstStyle/>
                    <a:p>
                      <a:pPr fontAlgn="t"/>
                      <a:r>
                        <a:rPr lang="uk-UA" sz="1700" dirty="0">
                          <a:effectLst/>
                        </a:rPr>
                        <a:t>26.07.2022</a:t>
                      </a:r>
                    </a:p>
                  </a:txBody>
                  <a:tcPr marL="91123" marR="91123" marT="91123" marB="91123">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t"/>
                      <a:r>
                        <a:rPr lang="ru-RU" sz="1700" dirty="0">
                          <a:effectLst/>
                        </a:rPr>
                        <a:t>Надано </a:t>
                      </a:r>
                      <a:r>
                        <a:rPr lang="ru-RU" sz="1700" dirty="0" err="1">
                          <a:effectLst/>
                        </a:rPr>
                        <a:t>висновок</a:t>
                      </a:r>
                      <a:r>
                        <a:rPr lang="ru-RU" sz="1700" dirty="0">
                          <a:effectLst/>
                        </a:rPr>
                        <a:t> Комітету про розгляд</a:t>
                      </a:r>
                    </a:p>
                  </a:txBody>
                  <a:tcPr marL="91123" marR="91123" marT="91123" marB="91123">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2719608559"/>
                  </a:ext>
                </a:extLst>
              </a:tr>
              <a:tr h="476107">
                <a:tc>
                  <a:txBody>
                    <a:bodyPr/>
                    <a:lstStyle/>
                    <a:p>
                      <a:pPr fontAlgn="t"/>
                      <a:r>
                        <a:rPr lang="uk-UA" sz="1700" dirty="0">
                          <a:effectLst/>
                        </a:rPr>
                        <a:t>09.06.2022</a:t>
                      </a:r>
                    </a:p>
                  </a:txBody>
                  <a:tcPr marL="91123" marR="91123" marT="91123" marB="91123">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t"/>
                      <a:r>
                        <a:rPr lang="uk-UA" sz="1700" dirty="0">
                          <a:effectLst/>
                        </a:rPr>
                        <a:t>Надано для ознайомлення</a:t>
                      </a:r>
                    </a:p>
                  </a:txBody>
                  <a:tcPr marL="91123" marR="91123" marT="91123" marB="91123">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1517395691"/>
                  </a:ext>
                </a:extLst>
              </a:tr>
              <a:tr h="749907">
                <a:tc>
                  <a:txBody>
                    <a:bodyPr/>
                    <a:lstStyle/>
                    <a:p>
                      <a:pPr fontAlgn="t"/>
                      <a:r>
                        <a:rPr lang="uk-UA" sz="1700" dirty="0">
                          <a:effectLst/>
                        </a:rPr>
                        <a:t>08.06.2022</a:t>
                      </a:r>
                    </a:p>
                  </a:txBody>
                  <a:tcPr marL="91123" marR="91123" marT="91123" marB="91123">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t"/>
                      <a:r>
                        <a:rPr lang="uk-UA" sz="1700" dirty="0">
                          <a:effectLst/>
                        </a:rPr>
                        <a:t>Направлено на розгляд Комітету</a:t>
                      </a:r>
                    </a:p>
                  </a:txBody>
                  <a:tcPr marL="91123" marR="91123" marT="91123" marB="91123">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3035474288"/>
                  </a:ext>
                </a:extLst>
              </a:tr>
              <a:tr h="749907">
                <a:tc>
                  <a:txBody>
                    <a:bodyPr/>
                    <a:lstStyle/>
                    <a:p>
                      <a:pPr fontAlgn="t"/>
                      <a:r>
                        <a:rPr lang="uk-UA" sz="1700" dirty="0">
                          <a:effectLst/>
                        </a:rPr>
                        <a:t>07.06.2022</a:t>
                      </a:r>
                    </a:p>
                  </a:txBody>
                  <a:tcPr marL="91123" marR="91123" marT="91123" marB="91123">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tc>
                  <a:txBody>
                    <a:bodyPr/>
                    <a:lstStyle/>
                    <a:p>
                      <a:pPr fontAlgn="t"/>
                      <a:r>
                        <a:rPr lang="uk-UA" sz="1700" dirty="0">
                          <a:effectLst/>
                        </a:rPr>
                        <a:t>Передано на розгляд керівництву</a:t>
                      </a:r>
                    </a:p>
                  </a:txBody>
                  <a:tcPr marL="91123" marR="91123" marT="91123" marB="91123">
                    <a:lnL>
                      <a:noFill/>
                    </a:lnL>
                    <a:lnR>
                      <a:noFill/>
                    </a:lnR>
                    <a:lnT w="9525" cap="flat" cmpd="sng" algn="ctr">
                      <a:solidFill>
                        <a:srgbClr val="DEE2E6"/>
                      </a:solidFill>
                      <a:prstDash val="solid"/>
                      <a:round/>
                      <a:headEnd type="none" w="med" len="med"/>
                      <a:tailEnd type="none" w="med" len="med"/>
                    </a:lnT>
                    <a:lnB w="9525"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2765041489"/>
                  </a:ext>
                </a:extLst>
              </a:tr>
              <a:tr h="749907">
                <a:tc>
                  <a:txBody>
                    <a:bodyPr/>
                    <a:lstStyle/>
                    <a:p>
                      <a:pPr fontAlgn="t"/>
                      <a:r>
                        <a:rPr lang="uk-UA" sz="1700" dirty="0">
                          <a:effectLst/>
                        </a:rPr>
                        <a:t>07.06.2022</a:t>
                      </a:r>
                    </a:p>
                  </a:txBody>
                  <a:tcPr marL="91123" marR="91123" marT="91123" marB="91123">
                    <a:lnL>
                      <a:noFill/>
                    </a:lnL>
                    <a:lnR>
                      <a:noFill/>
                    </a:lnR>
                    <a:lnT w="9525" cap="flat" cmpd="sng" algn="ctr">
                      <a:solidFill>
                        <a:srgbClr val="DEE2E6"/>
                      </a:solidFill>
                      <a:prstDash val="solid"/>
                      <a:round/>
                      <a:headEnd type="none" w="med" len="med"/>
                      <a:tailEnd type="none" w="med" len="med"/>
                    </a:lnT>
                    <a:lnB>
                      <a:noFill/>
                    </a:lnB>
                    <a:solidFill>
                      <a:srgbClr val="FFFFFF"/>
                    </a:solidFill>
                  </a:tcPr>
                </a:tc>
                <a:tc>
                  <a:txBody>
                    <a:bodyPr/>
                    <a:lstStyle/>
                    <a:p>
                      <a:pPr fontAlgn="t"/>
                      <a:r>
                        <a:rPr lang="uk-UA" sz="1700" dirty="0">
                          <a:effectLst/>
                        </a:rPr>
                        <a:t>Одержано Верховною Радою</a:t>
                      </a:r>
                    </a:p>
                  </a:txBody>
                  <a:tcPr marL="91123" marR="91123" marT="91123" marB="91123">
                    <a:lnL>
                      <a:noFill/>
                    </a:lnL>
                    <a:lnR>
                      <a:noFill/>
                    </a:lnR>
                    <a:lnT w="9525" cap="flat" cmpd="sng" algn="ctr">
                      <a:solidFill>
                        <a:srgbClr val="DEE2E6"/>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624023017"/>
                  </a:ext>
                </a:extLst>
              </a:tr>
            </a:tbl>
          </a:graphicData>
        </a:graphic>
      </p:graphicFrame>
    </p:spTree>
    <p:extLst>
      <p:ext uri="{BB962C8B-B14F-4D97-AF65-F5344CB8AC3E}">
        <p14:creationId xmlns:p14="http://schemas.microsoft.com/office/powerpoint/2010/main" val="535012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1390" y="228358"/>
            <a:ext cx="11296304" cy="517365"/>
          </a:xfrm>
        </p:spPr>
        <p:txBody>
          <a:bodyPr>
            <a:noAutofit/>
          </a:bodyPr>
          <a:lstStyle/>
          <a:p>
            <a:pPr algn="ctr"/>
            <a:br>
              <a:rPr lang="uk-UA" sz="1800" b="1" dirty="0">
                <a:solidFill>
                  <a:schemeClr val="bg1"/>
                </a:solidFill>
                <a:effectLst/>
                <a:latin typeface="Roboto Condensed Light" panose="02000000000000000000" pitchFamily="2" charset="0"/>
                <a:ea typeface="Roboto Condensed Light" panose="02000000000000000000" pitchFamily="2" charset="0"/>
                <a:cs typeface="Calibri" panose="020F0502020204030204" pitchFamily="34" charset="0"/>
              </a:rPr>
            </a:br>
            <a:br>
              <a:rPr lang="uk-UA" sz="1800" b="1" dirty="0">
                <a:solidFill>
                  <a:schemeClr val="bg1"/>
                </a:solidFill>
                <a:effectLst/>
                <a:latin typeface="Roboto Condensed Light" panose="02000000000000000000" pitchFamily="2" charset="0"/>
                <a:ea typeface="Roboto Condensed Light" panose="02000000000000000000" pitchFamily="2" charset="0"/>
                <a:cs typeface="Calibri" panose="020F0502020204030204" pitchFamily="34" charset="0"/>
              </a:rPr>
            </a:br>
            <a:br>
              <a:rPr lang="uk-UA" sz="1800" b="1" dirty="0">
                <a:solidFill>
                  <a:schemeClr val="bg1"/>
                </a:solidFill>
                <a:effectLst/>
                <a:latin typeface="Roboto Condensed Light" panose="02000000000000000000" pitchFamily="2" charset="0"/>
                <a:ea typeface="Roboto Condensed Light" panose="02000000000000000000" pitchFamily="2" charset="0"/>
                <a:cs typeface="Calibri" panose="020F0502020204030204" pitchFamily="34" charset="0"/>
              </a:rPr>
            </a:br>
            <a:r>
              <a:rPr lang="uk-UA" sz="2800" b="1" dirty="0">
                <a:solidFill>
                  <a:schemeClr val="bg1"/>
                </a:solidFill>
                <a:effectLst/>
                <a:latin typeface="Roboto Condensed Light" panose="02000000000000000000" pitchFamily="2" charset="0"/>
                <a:ea typeface="Roboto Condensed Light" panose="02000000000000000000" pitchFamily="2" charset="0"/>
                <a:cs typeface="Calibri" panose="020F0502020204030204" pitchFamily="34" charset="0"/>
              </a:rPr>
              <a:t>ВЗАЄМОДІЯ ОРАНІВ ДЕРЖАВНОЇ ВЛАДИ</a:t>
            </a:r>
            <a:r>
              <a:rPr lang="uk-UA" sz="2800" b="1"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 2019</a:t>
            </a:r>
            <a:r>
              <a:rPr lang="uk-UA" sz="2800" dirty="0">
                <a:solidFill>
                  <a:schemeClr val="bg1"/>
                </a:solidFill>
                <a:latin typeface="Roboto Condensed Light" panose="02000000000000000000" pitchFamily="2" charset="0"/>
                <a:ea typeface="Roboto Condensed Light" panose="02000000000000000000" pitchFamily="2" charset="0"/>
              </a:rPr>
              <a:t>–</a:t>
            </a:r>
            <a:r>
              <a:rPr lang="uk-UA" sz="2800" b="1"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t>2022 рр.</a:t>
            </a:r>
            <a:br>
              <a:rPr lang="uk-UA" sz="2800" b="1"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br>
            <a:br>
              <a:rPr lang="ru-RU" sz="1800" b="1"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rPr>
            </a:br>
            <a:br>
              <a:rPr lang="uk-UA" sz="1800" b="1" dirty="0">
                <a:solidFill>
                  <a:schemeClr val="bg1"/>
                </a:solidFill>
                <a:effectLst/>
                <a:latin typeface="Roboto Condensed Light" panose="02000000000000000000" pitchFamily="2" charset="0"/>
                <a:ea typeface="Roboto Condensed Light" panose="02000000000000000000" pitchFamily="2" charset="0"/>
                <a:cs typeface="Calibri" panose="020F0502020204030204" pitchFamily="34" charset="0"/>
              </a:rPr>
            </a:br>
            <a:endParaRPr lang="uk-UA" sz="1200" b="1" dirty="0">
              <a:solidFill>
                <a:schemeClr val="bg1"/>
              </a:solidFill>
              <a:effectLst/>
              <a:latin typeface="Roboto Condensed Light" panose="02000000000000000000" pitchFamily="2" charset="0"/>
              <a:ea typeface="Roboto Condensed Light" panose="02000000000000000000" pitchFamily="2" charset="0"/>
            </a:endParaRPr>
          </a:p>
        </p:txBody>
      </p:sp>
      <p:sp>
        <p:nvSpPr>
          <p:cNvPr id="7" name="Місце для вмісту 4"/>
          <p:cNvSpPr txBox="1">
            <a:spLocks/>
          </p:cNvSpPr>
          <p:nvPr/>
        </p:nvSpPr>
        <p:spPr>
          <a:xfrm>
            <a:off x="391390" y="656949"/>
            <a:ext cx="11296304" cy="537488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uk-UA" dirty="0"/>
          </a:p>
        </p:txBody>
      </p:sp>
      <p:sp>
        <p:nvSpPr>
          <p:cNvPr id="4" name="Місце для дати 3"/>
          <p:cNvSpPr>
            <a:spLocks noGrp="1"/>
          </p:cNvSpPr>
          <p:nvPr>
            <p:ph type="dt" sz="half" idx="10"/>
          </p:nvPr>
        </p:nvSpPr>
        <p:spPr>
          <a:xfrm>
            <a:off x="391390" y="6031832"/>
            <a:ext cx="2319726" cy="689643"/>
          </a:xfrm>
        </p:spPr>
        <p:txBody>
          <a:bodyPr/>
          <a:lstStyle/>
          <a:p>
            <a:r>
              <a:rPr lang="uk-UA" dirty="0">
                <a:solidFill>
                  <a:schemeClr val="bg1"/>
                </a:solidFill>
                <a:latin typeface="Roboto Condensed Light" panose="02000000000000000000" pitchFamily="2" charset="0"/>
                <a:ea typeface="Roboto Condensed Light" panose="02000000000000000000" pitchFamily="2" charset="0"/>
              </a:rPr>
              <a:t>Верховний Суд</a:t>
            </a:r>
          </a:p>
          <a:p>
            <a:r>
              <a:rPr lang="uk-UA" dirty="0">
                <a:solidFill>
                  <a:schemeClr val="bg1"/>
                </a:solidFill>
                <a:latin typeface="Roboto Condensed Light" panose="02000000000000000000" pitchFamily="2" charset="0"/>
                <a:ea typeface="Roboto Condensed Light" panose="02000000000000000000" pitchFamily="2" charset="0"/>
              </a:rPr>
              <a:t>Касаційний господарський суд</a:t>
            </a:r>
          </a:p>
          <a:p>
            <a:r>
              <a:rPr lang="uk-UA" dirty="0">
                <a:solidFill>
                  <a:schemeClr val="bg1"/>
                </a:solidFill>
                <a:latin typeface="Roboto Condensed Light" panose="02000000000000000000" pitchFamily="2" charset="0"/>
                <a:ea typeface="Roboto Condensed Light" panose="02000000000000000000" pitchFamily="2" charset="0"/>
              </a:rPr>
              <a:t>______</a:t>
            </a:r>
          </a:p>
        </p:txBody>
      </p:sp>
      <p:sp>
        <p:nvSpPr>
          <p:cNvPr id="6" name="Місце для нижнього колонтитула 5"/>
          <p:cNvSpPr>
            <a:spLocks noGrp="1"/>
          </p:cNvSpPr>
          <p:nvPr>
            <p:ph type="ftr" sz="quarter" idx="11"/>
          </p:nvPr>
        </p:nvSpPr>
        <p:spPr>
          <a:xfrm>
            <a:off x="2441359" y="6157934"/>
            <a:ext cx="7808152" cy="445167"/>
          </a:xfrm>
        </p:spPr>
        <p:txBody>
          <a:bodyPr/>
          <a:lstStyle/>
          <a:p>
            <a:r>
              <a:rPr lang="uk-UA" sz="1200" dirty="0">
                <a:solidFill>
                  <a:schemeClr val="bg1"/>
                </a:solidFill>
                <a:latin typeface="Roboto Condensed Light" panose="02000000000000000000" pitchFamily="2" charset="0"/>
                <a:ea typeface="Roboto Condensed Light" panose="02000000000000000000" pitchFamily="2" charset="0"/>
              </a:rPr>
              <a:t>Вектор</a:t>
            </a:r>
            <a:r>
              <a:rPr lang="uk-UA" sz="1200" dirty="0">
                <a:effectLst/>
                <a:latin typeface="Roboto Condensed Light" panose="02000000000000000000" pitchFamily="2" charset="0"/>
                <a:ea typeface="Calibri" panose="020F0502020204030204" pitchFamily="34" charset="0"/>
                <a:cs typeface="Times New Roman" panose="02020603050405020304" pitchFamily="18" charset="0"/>
              </a:rPr>
              <a:t> </a:t>
            </a:r>
            <a:r>
              <a:rPr lang="uk-UA" sz="1200" dirty="0">
                <a:solidFill>
                  <a:schemeClr val="bg1"/>
                </a:solidFill>
                <a:latin typeface="Roboto Condensed Light" panose="02000000000000000000" pitchFamily="2" charset="0"/>
                <a:ea typeface="Roboto Condensed Light" panose="02000000000000000000" pitchFamily="2" charset="0"/>
              </a:rPr>
              <a:t>розвитку законодавства про банкрутство в умовах сьогодення: актуальна судова практика та законодавчі зміни  </a:t>
            </a:r>
          </a:p>
        </p:txBody>
      </p:sp>
      <p:sp>
        <p:nvSpPr>
          <p:cNvPr id="8" name="TextBox 7">
            <a:extLst>
              <a:ext uri="{FF2B5EF4-FFF2-40B4-BE49-F238E27FC236}">
                <a16:creationId xmlns:a16="http://schemas.microsoft.com/office/drawing/2014/main" id="{05B4C039-49CD-4F00-8E57-33FE6FB16EE8}"/>
              </a:ext>
            </a:extLst>
          </p:cNvPr>
          <p:cNvSpPr txBox="1"/>
          <p:nvPr/>
        </p:nvSpPr>
        <p:spPr>
          <a:xfrm>
            <a:off x="504306" y="909727"/>
            <a:ext cx="11296304" cy="1568443"/>
          </a:xfrm>
          <a:prstGeom prst="rect">
            <a:avLst/>
          </a:prstGeom>
          <a:noFill/>
        </p:spPr>
        <p:txBody>
          <a:bodyPr wrap="square">
            <a:spAutoFit/>
          </a:bodyPr>
          <a:lstStyle/>
          <a:p>
            <a:pPr>
              <a:lnSpc>
                <a:spcPct val="107000"/>
              </a:lnSpc>
              <a:spcAft>
                <a:spcPts val="800"/>
              </a:spcAft>
            </a:pPr>
            <a:endParaRPr lang="uk-UA" b="1"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a:p>
            <a:pPr>
              <a:lnSpc>
                <a:spcPct val="107000"/>
              </a:lnSpc>
              <a:spcAft>
                <a:spcPts val="800"/>
              </a:spcAft>
            </a:pPr>
            <a:endParaRPr lang="uk-UA" b="1"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a:p>
            <a:pPr>
              <a:lnSpc>
                <a:spcPct val="107000"/>
              </a:lnSpc>
              <a:spcAft>
                <a:spcPts val="800"/>
              </a:spcAft>
            </a:pPr>
            <a:endParaRPr lang="uk-UA" b="1"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a:p>
            <a:pPr>
              <a:lnSpc>
                <a:spcPct val="107000"/>
              </a:lnSpc>
              <a:spcAft>
                <a:spcPts val="800"/>
              </a:spcAft>
            </a:pPr>
            <a:endParaRPr lang="uk-UA" b="1" dirty="0">
              <a:solidFill>
                <a:schemeClr val="bg1"/>
              </a:solidFill>
              <a:latin typeface="Roboto Condensed Light" panose="02000000000000000000" pitchFamily="2" charset="0"/>
              <a:ea typeface="Roboto Condensed Light" panose="02000000000000000000" pitchFamily="2" charset="0"/>
              <a:cs typeface="Calibri" panose="020F0502020204030204" pitchFamily="34" charset="0"/>
            </a:endParaRPr>
          </a:p>
        </p:txBody>
      </p:sp>
      <p:graphicFrame>
        <p:nvGraphicFramePr>
          <p:cNvPr id="5" name="Схема 4">
            <a:extLst>
              <a:ext uri="{FF2B5EF4-FFF2-40B4-BE49-F238E27FC236}">
                <a16:creationId xmlns:a16="http://schemas.microsoft.com/office/drawing/2014/main" id="{311238E4-BDC6-6A2E-069F-71B5F8FFA794}"/>
              </a:ext>
            </a:extLst>
          </p:cNvPr>
          <p:cNvGraphicFramePr/>
          <p:nvPr>
            <p:extLst>
              <p:ext uri="{D42A27DB-BD31-4B8C-83A1-F6EECF244321}">
                <p14:modId xmlns:p14="http://schemas.microsoft.com/office/powerpoint/2010/main" val="611482357"/>
              </p:ext>
            </p:extLst>
          </p:nvPr>
        </p:nvGraphicFramePr>
        <p:xfrm>
          <a:off x="2290438" y="826168"/>
          <a:ext cx="7288567" cy="50416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Місце для нижнього колонтитула 5">
            <a:extLst>
              <a:ext uri="{FF2B5EF4-FFF2-40B4-BE49-F238E27FC236}">
                <a16:creationId xmlns:a16="http://schemas.microsoft.com/office/drawing/2014/main" id="{17BEA5C3-BF69-5DC2-7CFB-5EF85AA8B645}"/>
              </a:ext>
            </a:extLst>
          </p:cNvPr>
          <p:cNvSpPr txBox="1">
            <a:spLocks/>
          </p:cNvSpPr>
          <p:nvPr/>
        </p:nvSpPr>
        <p:spPr>
          <a:xfrm>
            <a:off x="10937289" y="6195836"/>
            <a:ext cx="566412" cy="445167"/>
          </a:xfrm>
          <a:prstGeom prst="rect">
            <a:avLst/>
          </a:prstGeom>
        </p:spPr>
        <p:txBody>
          <a:bodyPr vert="horz" lIns="91440" tIns="45720" rIns="91440" bIns="45720" rtlCol="0" anchor="ctr"/>
          <a:lstStyle>
            <a:defPPr>
              <a:defRPr lang="uk-UA"/>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uk-UA" dirty="0">
                <a:solidFill>
                  <a:schemeClr val="bg1"/>
                </a:solidFill>
                <a:latin typeface="Roboto Condensed Light" panose="02000000000000000000" pitchFamily="2" charset="0"/>
                <a:ea typeface="Roboto Condensed Light" panose="02000000000000000000" pitchFamily="2" charset="0"/>
              </a:rPr>
              <a:t>2</a:t>
            </a:r>
          </a:p>
        </p:txBody>
      </p:sp>
    </p:spTree>
    <p:extLst>
      <p:ext uri="{BB962C8B-B14F-4D97-AF65-F5344CB8AC3E}">
        <p14:creationId xmlns:p14="http://schemas.microsoft.com/office/powerpoint/2010/main" val="30999487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7" name="Місце для вмісту 4"/>
          <p:cNvSpPr txBox="1">
            <a:spLocks/>
          </p:cNvSpPr>
          <p:nvPr/>
        </p:nvSpPr>
        <p:spPr>
          <a:xfrm>
            <a:off x="391390" y="685800"/>
            <a:ext cx="7562850" cy="7239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uk-UA" sz="4400" b="1" dirty="0">
                <a:solidFill>
                  <a:schemeClr val="bg1"/>
                </a:solidFill>
                <a:latin typeface="Roboto Condensed Light" panose="02000000000000000000" pitchFamily="2" charset="0"/>
                <a:ea typeface="Roboto Condensed Light" panose="02000000000000000000" pitchFamily="2" charset="0"/>
              </a:rPr>
              <a:t>ДЯКУЮ ЗА УВАГУ!</a:t>
            </a:r>
          </a:p>
        </p:txBody>
      </p:sp>
      <p:sp>
        <p:nvSpPr>
          <p:cNvPr id="3" name="Місце для номера слайда 2"/>
          <p:cNvSpPr>
            <a:spLocks noGrp="1"/>
          </p:cNvSpPr>
          <p:nvPr>
            <p:ph type="sldNum" sz="quarter" idx="12"/>
          </p:nvPr>
        </p:nvSpPr>
        <p:spPr>
          <a:xfrm>
            <a:off x="8610600" y="6031832"/>
            <a:ext cx="2743200" cy="304047"/>
          </a:xfrm>
        </p:spPr>
        <p:txBody>
          <a:bodyPr/>
          <a:lstStyle/>
          <a:p>
            <a:endParaRPr lang="uk-UA" dirty="0">
              <a:solidFill>
                <a:schemeClr val="bg1"/>
              </a:solidFill>
              <a:latin typeface="Roboto Condensed Light" panose="02000000000000000000" pitchFamily="2" charset="0"/>
              <a:ea typeface="Roboto Condensed Light" panose="02000000000000000000" pitchFamily="2" charset="0"/>
            </a:endParaRPr>
          </a:p>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20</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dirty="0">
                <a:solidFill>
                  <a:schemeClr val="bg1"/>
                </a:solidFill>
                <a:latin typeface="Roboto Condensed Light" panose="02000000000000000000" pitchFamily="2" charset="0"/>
                <a:ea typeface="Roboto Condensed Light" panose="02000000000000000000" pitchFamily="2" charset="0"/>
              </a:rPr>
              <a:t>Верховний Суд</a:t>
            </a:r>
          </a:p>
          <a:p>
            <a:r>
              <a:rPr lang="uk-UA" dirty="0">
                <a:solidFill>
                  <a:schemeClr val="bg1"/>
                </a:solidFill>
                <a:latin typeface="Roboto Condensed Light" panose="02000000000000000000" pitchFamily="2" charset="0"/>
                <a:ea typeface="Roboto Condensed Light" panose="02000000000000000000" pitchFamily="2" charset="0"/>
              </a:rPr>
              <a:t>Касаційний господарський суд</a:t>
            </a:r>
          </a:p>
          <a:p>
            <a:r>
              <a:rPr lang="uk-UA" dirty="0">
                <a:solidFill>
                  <a:schemeClr val="bg1"/>
                </a:solidFill>
                <a:latin typeface="Roboto Condensed Light" panose="02000000000000000000" pitchFamily="2" charset="0"/>
                <a:ea typeface="Roboto Condensed Light" panose="02000000000000000000" pitchFamily="2" charset="0"/>
              </a:rPr>
              <a:t>______</a:t>
            </a:r>
          </a:p>
        </p:txBody>
      </p:sp>
      <p:sp>
        <p:nvSpPr>
          <p:cNvPr id="2" name="Місце для нижнього колонтитула 5">
            <a:extLst>
              <a:ext uri="{FF2B5EF4-FFF2-40B4-BE49-F238E27FC236}">
                <a16:creationId xmlns:a16="http://schemas.microsoft.com/office/drawing/2014/main" id="{E1D73C00-FF86-7DF0-2802-EE03B35CEC70}"/>
              </a:ext>
            </a:extLst>
          </p:cNvPr>
          <p:cNvSpPr>
            <a:spLocks noGrp="1"/>
          </p:cNvSpPr>
          <p:nvPr>
            <p:ph type="ftr" sz="quarter" idx="11"/>
          </p:nvPr>
        </p:nvSpPr>
        <p:spPr>
          <a:xfrm>
            <a:off x="2441359" y="6157934"/>
            <a:ext cx="7808152" cy="445167"/>
          </a:xfrm>
        </p:spPr>
        <p:txBody>
          <a:bodyPr/>
          <a:lstStyle/>
          <a:p>
            <a:r>
              <a:rPr lang="uk-UA" sz="1200" dirty="0">
                <a:solidFill>
                  <a:schemeClr val="bg1"/>
                </a:solidFill>
                <a:latin typeface="Roboto Condensed Light" panose="02000000000000000000" pitchFamily="2" charset="0"/>
                <a:ea typeface="Roboto Condensed Light" panose="02000000000000000000" pitchFamily="2" charset="0"/>
              </a:rPr>
              <a:t>Вектор</a:t>
            </a:r>
            <a:r>
              <a:rPr lang="uk-UA" sz="1200" dirty="0">
                <a:effectLst/>
                <a:latin typeface="Roboto Condensed Light" panose="02000000000000000000" pitchFamily="2" charset="0"/>
                <a:ea typeface="Calibri" panose="020F0502020204030204" pitchFamily="34" charset="0"/>
                <a:cs typeface="Times New Roman" panose="02020603050405020304" pitchFamily="18" charset="0"/>
              </a:rPr>
              <a:t> </a:t>
            </a:r>
            <a:r>
              <a:rPr lang="uk-UA" sz="1200" dirty="0">
                <a:solidFill>
                  <a:schemeClr val="bg1"/>
                </a:solidFill>
                <a:latin typeface="Roboto Condensed Light" panose="02000000000000000000" pitchFamily="2" charset="0"/>
                <a:ea typeface="Roboto Condensed Light" panose="02000000000000000000" pitchFamily="2" charset="0"/>
              </a:rPr>
              <a:t>розвитку законодавства про банкрутство в умовах сьогодення: актуальна судова практика та законодавчі зміни  </a:t>
            </a:r>
          </a:p>
        </p:txBody>
      </p:sp>
    </p:spTree>
    <p:extLst>
      <p:ext uri="{BB962C8B-B14F-4D97-AF65-F5344CB8AC3E}">
        <p14:creationId xmlns:p14="http://schemas.microsoft.com/office/powerpoint/2010/main" val="4248237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1390" y="381752"/>
            <a:ext cx="11296304" cy="486215"/>
          </a:xfrm>
        </p:spPr>
        <p:txBody>
          <a:bodyPr>
            <a:normAutofit fontScale="90000"/>
          </a:bodyPr>
          <a:lstStyle/>
          <a:p>
            <a:pPr algn="ctr">
              <a:lnSpc>
                <a:spcPct val="107000"/>
              </a:lnSpc>
              <a:spcAft>
                <a:spcPts val="800"/>
              </a:spcAft>
            </a:pPr>
            <a:br>
              <a:rPr lang="uk-UA" sz="16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6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6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r>
              <a:rPr lang="uk-UA" sz="31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t>ВЕРХОВНА РАДА УКРАЇНИ</a:t>
            </a:r>
            <a:br>
              <a:rPr lang="uk-UA" sz="31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t> </a:t>
            </a:r>
            <a:b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600" b="1" dirty="0">
                <a:solidFill>
                  <a:schemeClr val="bg1"/>
                </a:solidFill>
                <a:latin typeface="Roboto Condensed Light" panose="02000000000000000000" pitchFamily="2" charset="0"/>
                <a:ea typeface="Roboto Condensed Light" panose="02000000000000000000" pitchFamily="2" charset="0"/>
              </a:rPr>
            </a:br>
            <a:endParaRPr lang="uk-UA" sz="16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endParaRPr>
          </a:p>
        </p:txBody>
      </p:sp>
      <p:sp>
        <p:nvSpPr>
          <p:cNvPr id="7" name="Місце для вмісту 4"/>
          <p:cNvSpPr txBox="1">
            <a:spLocks/>
          </p:cNvSpPr>
          <p:nvPr/>
        </p:nvSpPr>
        <p:spPr>
          <a:xfrm>
            <a:off x="863600" y="1825625"/>
            <a:ext cx="408293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uk-UA" dirty="0"/>
          </a:p>
        </p:txBody>
      </p:sp>
      <p:sp>
        <p:nvSpPr>
          <p:cNvPr id="3" name="Місце для номера слайда 2"/>
          <p:cNvSpPr>
            <a:spLocks noGrp="1"/>
          </p:cNvSpPr>
          <p:nvPr>
            <p:ph type="sldNum" sz="quarter" idx="12"/>
          </p:nvPr>
        </p:nvSpPr>
        <p:spPr>
          <a:xfrm>
            <a:off x="8610600" y="6031832"/>
            <a:ext cx="2743200" cy="304047"/>
          </a:xfrm>
        </p:spPr>
        <p:txBody>
          <a:bodyPr/>
          <a:lstStyle/>
          <a:p>
            <a:endParaRPr lang="uk-UA" dirty="0">
              <a:solidFill>
                <a:schemeClr val="bg1"/>
              </a:solidFill>
              <a:latin typeface="Roboto Condensed Light" panose="02000000000000000000" pitchFamily="2" charset="0"/>
              <a:ea typeface="Roboto Condensed Light" panose="02000000000000000000" pitchFamily="2" charset="0"/>
            </a:endParaRPr>
          </a:p>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3</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dirty="0">
                <a:solidFill>
                  <a:schemeClr val="bg1"/>
                </a:solidFill>
                <a:latin typeface="Roboto Condensed Light" panose="02000000000000000000" pitchFamily="2" charset="0"/>
                <a:ea typeface="Roboto Condensed Light" panose="02000000000000000000" pitchFamily="2" charset="0"/>
              </a:rPr>
              <a:t>Верховний Суд</a:t>
            </a:r>
          </a:p>
          <a:p>
            <a:r>
              <a:rPr lang="uk-UA" dirty="0">
                <a:solidFill>
                  <a:schemeClr val="bg1"/>
                </a:solidFill>
                <a:latin typeface="Roboto Condensed Light" panose="02000000000000000000" pitchFamily="2" charset="0"/>
                <a:ea typeface="Roboto Condensed Light" panose="02000000000000000000" pitchFamily="2" charset="0"/>
              </a:rPr>
              <a:t>Касаційний господарський суд</a:t>
            </a:r>
          </a:p>
          <a:p>
            <a:r>
              <a:rPr lang="uk-UA" dirty="0">
                <a:solidFill>
                  <a:schemeClr val="bg1"/>
                </a:solidFill>
                <a:latin typeface="Roboto Condensed Light" panose="02000000000000000000" pitchFamily="2" charset="0"/>
                <a:ea typeface="Roboto Condensed Light" panose="02000000000000000000" pitchFamily="2" charset="0"/>
              </a:rPr>
              <a:t>______</a:t>
            </a:r>
          </a:p>
        </p:txBody>
      </p:sp>
      <p:sp>
        <p:nvSpPr>
          <p:cNvPr id="10" name="Прямокутник: округлені кути 9">
            <a:extLst>
              <a:ext uri="{FF2B5EF4-FFF2-40B4-BE49-F238E27FC236}">
                <a16:creationId xmlns:a16="http://schemas.microsoft.com/office/drawing/2014/main" id="{62B824F1-A772-43C2-9307-A7B22B0E725A}"/>
              </a:ext>
            </a:extLst>
          </p:cNvPr>
          <p:cNvSpPr/>
          <p:nvPr/>
        </p:nvSpPr>
        <p:spPr>
          <a:xfrm>
            <a:off x="335376" y="986341"/>
            <a:ext cx="11521247" cy="4474346"/>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marL="342900" indent="-342900">
              <a:lnSpc>
                <a:spcPct val="107000"/>
              </a:lnSpc>
              <a:spcAft>
                <a:spcPts val="800"/>
              </a:spcAft>
              <a:buAutoNum type="arabicPeriod"/>
            </a:pPr>
            <a:r>
              <a:rPr lang="uk-UA" sz="1800" dirty="0">
                <a:solidFill>
                  <a:schemeClr val="bg1"/>
                </a:solidFill>
                <a:latin typeface="Roboto Condensed Light" panose="02000000000000000000" pitchFamily="2" charset="0"/>
                <a:ea typeface="Roboto Condensed Light" panose="02000000000000000000" pitchFamily="2" charset="0"/>
              </a:rPr>
              <a:t>Кодекс України з процедур банкрутства (далі – </a:t>
            </a:r>
            <a:r>
              <a:rPr lang="uk-UA" dirty="0" err="1">
                <a:solidFill>
                  <a:schemeClr val="bg1"/>
                </a:solidFill>
                <a:latin typeface="Roboto Condensed Light" panose="02000000000000000000" pitchFamily="2" charset="0"/>
                <a:ea typeface="Roboto Condensed Light" panose="02000000000000000000" pitchFamily="2" charset="0"/>
              </a:rPr>
              <a:t>КУзПБ</a:t>
            </a:r>
            <a:r>
              <a:rPr lang="uk-UA" sz="1800" dirty="0">
                <a:solidFill>
                  <a:schemeClr val="bg1"/>
                </a:solidFill>
                <a:latin typeface="Roboto Condensed Light" panose="02000000000000000000" pitchFamily="2" charset="0"/>
                <a:ea typeface="Roboto Condensed Light" panose="02000000000000000000" pitchFamily="2" charset="0"/>
              </a:rPr>
              <a:t>); (введений у дію 21 жовтня 2019 року,  Закон України                    «Про відновлення платоспроможності боржника або визнання його банкрутом» втратив свою чинність)</a:t>
            </a:r>
          </a:p>
          <a:p>
            <a:pPr marL="342900" indent="-342900">
              <a:lnSpc>
                <a:spcPct val="107000"/>
              </a:lnSpc>
              <a:spcAft>
                <a:spcPts val="800"/>
              </a:spcAft>
              <a:buAutoNum type="arabicPeriod"/>
            </a:pPr>
            <a:r>
              <a:rPr lang="uk-UA" dirty="0">
                <a:solidFill>
                  <a:schemeClr val="bg1"/>
                </a:solidFill>
                <a:latin typeface="Roboto Condensed Light" panose="02000000000000000000" pitchFamily="2" charset="0"/>
                <a:ea typeface="Roboto Condensed Light" panose="02000000000000000000" pitchFamily="2" charset="0"/>
              </a:rPr>
              <a:t>15 редакційних змін і доповнень, внесених Законами України до КУзПБ у період 2019-2022 рр.</a:t>
            </a:r>
          </a:p>
          <a:p>
            <a:pPr marL="342900" indent="-342900">
              <a:lnSpc>
                <a:spcPct val="107000"/>
              </a:lnSpc>
              <a:spcAft>
                <a:spcPts val="800"/>
              </a:spcAft>
              <a:buAutoNum type="arabicPeriod"/>
            </a:pPr>
            <a:r>
              <a:rPr lang="uk-UA" sz="1800" dirty="0">
                <a:solidFill>
                  <a:schemeClr val="bg1"/>
                </a:solidFill>
                <a:latin typeface="Roboto Condensed Light" panose="02000000000000000000" pitchFamily="2" charset="0"/>
                <a:ea typeface="Roboto Condensed Light" panose="02000000000000000000" pitchFamily="2" charset="0"/>
              </a:rPr>
              <a:t>два </a:t>
            </a:r>
            <a:r>
              <a:rPr lang="uk-UA" sz="1800" dirty="0" err="1">
                <a:solidFill>
                  <a:schemeClr val="bg1"/>
                </a:solidFill>
                <a:latin typeface="Roboto Condensed Light" panose="02000000000000000000" pitchFamily="2" charset="0"/>
                <a:ea typeface="Roboto Condensed Light" panose="02000000000000000000" pitchFamily="2" charset="0"/>
              </a:rPr>
              <a:t>законопроєкти</a:t>
            </a:r>
            <a:r>
              <a:rPr lang="uk-UA" sz="1800" dirty="0">
                <a:solidFill>
                  <a:schemeClr val="bg1"/>
                </a:solidFill>
                <a:latin typeface="Roboto Condensed Light" panose="02000000000000000000" pitchFamily="2" charset="0"/>
                <a:ea typeface="Roboto Condensed Light" panose="02000000000000000000" pitchFamily="2" charset="0"/>
              </a:rPr>
              <a:t> про внесення змін </a:t>
            </a:r>
            <a:r>
              <a:rPr lang="uk-UA" dirty="0">
                <a:solidFill>
                  <a:schemeClr val="bg1"/>
                </a:solidFill>
                <a:latin typeface="Roboto Condensed Light" panose="02000000000000000000" pitchFamily="2" charset="0"/>
                <a:ea typeface="Roboto Condensed Light" panose="02000000000000000000" pitchFamily="2" charset="0"/>
              </a:rPr>
              <a:t>до КУзПБ </a:t>
            </a:r>
            <a:r>
              <a:rPr lang="uk-UA" sz="1800" dirty="0">
                <a:solidFill>
                  <a:schemeClr val="bg1"/>
                </a:solidFill>
                <a:latin typeface="Roboto Condensed Light" panose="02000000000000000000" pitchFamily="2" charset="0"/>
                <a:ea typeface="Roboto Condensed Light" panose="02000000000000000000" pitchFamily="2" charset="0"/>
              </a:rPr>
              <a:t>на розгляді Верховної Ради України (№ 4409, № 7442)</a:t>
            </a:r>
          </a:p>
          <a:p>
            <a:pPr marL="342900" indent="-342900">
              <a:lnSpc>
                <a:spcPct val="107000"/>
              </a:lnSpc>
              <a:spcAft>
                <a:spcPts val="800"/>
              </a:spcAft>
              <a:buAutoNum type="arabicPeriod"/>
            </a:pPr>
            <a:r>
              <a:rPr lang="uk-UA" dirty="0">
                <a:solidFill>
                  <a:schemeClr val="bg1"/>
                </a:solidFill>
                <a:latin typeface="Roboto Condensed Light" panose="02000000000000000000" pitchFamily="2" charset="0"/>
                <a:ea typeface="Roboto Condensed Light" panose="02000000000000000000" pitchFamily="2" charset="0"/>
              </a:rPr>
              <a:t>Закон України </a:t>
            </a:r>
            <a:r>
              <a:rPr lang="uk-UA" dirty="0">
                <a:solidFill>
                  <a:schemeClr val="bg1"/>
                </a:solidFill>
                <a:latin typeface="Roboto Condensed Light" panose="02000000000000000000" pitchFamily="2" charset="0"/>
                <a:ea typeface="Roboto Condensed Light" panose="02000000000000000000" pitchFamily="2" charset="0"/>
                <a:hlinkClick r:id="rId2">
                  <a:extLst>
                    <a:ext uri="{A12FA001-AC4F-418D-AE19-62706E023703}">
                      <ahyp:hlinkClr xmlns:ahyp="http://schemas.microsoft.com/office/drawing/2018/hyperlinkcolor" val="tx"/>
                    </a:ext>
                  </a:extLst>
                </a:hlinkClick>
              </a:rPr>
              <a:t>від 15.03.2022</a:t>
            </a:r>
            <a:r>
              <a:rPr lang="uk-UA" dirty="0">
                <a:solidFill>
                  <a:schemeClr val="bg1"/>
                </a:solidFill>
                <a:latin typeface="Roboto Condensed Light" panose="02000000000000000000" pitchFamily="2" charset="0"/>
                <a:ea typeface="Roboto Condensed Light" panose="02000000000000000000" pitchFamily="2" charset="0"/>
              </a:rPr>
              <a:t> </a:t>
            </a:r>
            <a:r>
              <a:rPr lang="uk-UA" dirty="0">
                <a:solidFill>
                  <a:schemeClr val="bg1"/>
                </a:solidFill>
                <a:latin typeface="Roboto Condensed Light" panose="02000000000000000000" pitchFamily="2" charset="0"/>
                <a:ea typeface="Roboto Condensed Light" panose="02000000000000000000" pitchFamily="2" charset="0"/>
                <a:hlinkClick r:id="rId2">
                  <a:extLst>
                    <a:ext uri="{A12FA001-AC4F-418D-AE19-62706E023703}">
                      <ahyp:hlinkClr xmlns:ahyp="http://schemas.microsoft.com/office/drawing/2018/hyperlinkcolor" val="tx"/>
                    </a:ext>
                  </a:extLst>
                </a:hlinkClick>
              </a:rPr>
              <a:t>№ 2120-</a:t>
            </a:r>
            <a:r>
              <a:rPr lang="en-US" dirty="0">
                <a:solidFill>
                  <a:schemeClr val="bg1"/>
                </a:solidFill>
                <a:latin typeface="Roboto Condensed Light" panose="02000000000000000000" pitchFamily="2" charset="0"/>
                <a:ea typeface="Roboto Condensed Light" panose="02000000000000000000" pitchFamily="2" charset="0"/>
                <a:hlinkClick r:id="rId2">
                  <a:extLst>
                    <a:ext uri="{A12FA001-AC4F-418D-AE19-62706E023703}">
                      <ahyp:hlinkClr xmlns:ahyp="http://schemas.microsoft.com/office/drawing/2018/hyperlinkcolor" val="tx"/>
                    </a:ext>
                  </a:extLst>
                </a:hlinkClick>
              </a:rPr>
              <a:t>IX</a:t>
            </a:r>
            <a:r>
              <a:rPr lang="uk-UA" dirty="0">
                <a:solidFill>
                  <a:schemeClr val="bg1"/>
                </a:solidFill>
                <a:latin typeface="Roboto Condensed Light" panose="02000000000000000000" pitchFamily="2" charset="0"/>
                <a:ea typeface="Roboto Condensed Light" panose="02000000000000000000" pitchFamily="2" charset="0"/>
              </a:rPr>
              <a:t> «</a:t>
            </a:r>
            <a:r>
              <a:rPr lang="ru-RU" dirty="0">
                <a:solidFill>
                  <a:schemeClr val="bg1"/>
                </a:solidFill>
                <a:latin typeface="Roboto Condensed Light" panose="02000000000000000000" pitchFamily="2" charset="0"/>
                <a:ea typeface="Roboto Condensed Light" panose="02000000000000000000" pitchFamily="2" charset="0"/>
              </a:rPr>
              <a:t>Про внесення змін до Податкового кодексу України та інших законодавчих актів України щодо дії норм на період дії воєнного стану</a:t>
            </a:r>
            <a:r>
              <a:rPr lang="uk-UA" dirty="0">
                <a:solidFill>
                  <a:schemeClr val="bg1"/>
                </a:solidFill>
                <a:latin typeface="Roboto Condensed Light" panose="02000000000000000000" pitchFamily="2" charset="0"/>
                <a:ea typeface="Roboto Condensed Light" panose="02000000000000000000" pitchFamily="2" charset="0"/>
              </a:rPr>
              <a:t>»  (запроваджено зупинення виконання договірних зобов'язань і зупинення перебігу строків і штрафних санкцій, встановлених Податковим кодексом України у</a:t>
            </a:r>
            <a:r>
              <a:rPr lang="ru-RU" dirty="0">
                <a:solidFill>
                  <a:schemeClr val="bg1"/>
                </a:solidFill>
                <a:latin typeface="Roboto Condensed Light" panose="02000000000000000000" pitchFamily="2" charset="0"/>
                <a:ea typeface="Roboto Condensed Light" panose="02000000000000000000" pitchFamily="2" charset="0"/>
              </a:rPr>
              <a:t> період дії в Україні воєнного, надзвичайного стану та у тридцятиденний строк після його припинення або скасування</a:t>
            </a:r>
            <a:r>
              <a:rPr lang="uk-UA" dirty="0">
                <a:solidFill>
                  <a:schemeClr val="bg1"/>
                </a:solidFill>
                <a:latin typeface="Roboto Condensed Light" panose="02000000000000000000" pitchFamily="2" charset="0"/>
                <a:ea typeface="Roboto Condensed Light" panose="02000000000000000000" pitchFamily="2" charset="0"/>
              </a:rPr>
              <a:t>)</a:t>
            </a:r>
            <a:br>
              <a:rPr lang="uk-UA" dirty="0">
                <a:solidFill>
                  <a:schemeClr val="bg1"/>
                </a:solidFill>
                <a:latin typeface="Roboto Condensed Light" panose="02000000000000000000" pitchFamily="2" charset="0"/>
                <a:ea typeface="Roboto Condensed Light" panose="02000000000000000000" pitchFamily="2" charset="0"/>
              </a:rPr>
            </a:br>
            <a:br>
              <a:rPr lang="uk-UA" dirty="0">
                <a:solidFill>
                  <a:schemeClr val="bg1"/>
                </a:solidFill>
                <a:latin typeface="Roboto Condensed Light" panose="02000000000000000000" pitchFamily="2" charset="0"/>
                <a:ea typeface="Roboto Condensed Light" panose="02000000000000000000" pitchFamily="2" charset="0"/>
              </a:rPr>
            </a:br>
            <a:endParaRPr lang="uk-UA" dirty="0">
              <a:solidFill>
                <a:schemeClr val="bg1"/>
              </a:solidFill>
              <a:latin typeface="Roboto Condensed Light" panose="02000000000000000000" pitchFamily="2" charset="0"/>
              <a:ea typeface="Roboto Condensed Light" panose="02000000000000000000" pitchFamily="2" charset="0"/>
            </a:endParaRPr>
          </a:p>
          <a:p>
            <a:pPr algn="just"/>
            <a:endParaRPr lang="uk-UA" sz="1600" dirty="0"/>
          </a:p>
        </p:txBody>
      </p:sp>
      <p:sp>
        <p:nvSpPr>
          <p:cNvPr id="5" name="Місце для нижнього колонтитула 5">
            <a:extLst>
              <a:ext uri="{FF2B5EF4-FFF2-40B4-BE49-F238E27FC236}">
                <a16:creationId xmlns:a16="http://schemas.microsoft.com/office/drawing/2014/main" id="{222519BD-0767-C2C3-4AEC-AAFA6A74FB8D}"/>
              </a:ext>
            </a:extLst>
          </p:cNvPr>
          <p:cNvSpPr>
            <a:spLocks noGrp="1"/>
          </p:cNvSpPr>
          <p:nvPr>
            <p:ph type="ftr" sz="quarter" idx="11"/>
          </p:nvPr>
        </p:nvSpPr>
        <p:spPr>
          <a:xfrm>
            <a:off x="2441359" y="6157934"/>
            <a:ext cx="7808152" cy="445167"/>
          </a:xfrm>
        </p:spPr>
        <p:txBody>
          <a:bodyPr/>
          <a:lstStyle/>
          <a:p>
            <a:r>
              <a:rPr lang="uk-UA" sz="1200" dirty="0">
                <a:solidFill>
                  <a:schemeClr val="bg1"/>
                </a:solidFill>
                <a:latin typeface="Roboto Condensed Light" panose="02000000000000000000" pitchFamily="2" charset="0"/>
                <a:ea typeface="Roboto Condensed Light" panose="02000000000000000000" pitchFamily="2" charset="0"/>
              </a:rPr>
              <a:t>Вектор</a:t>
            </a:r>
            <a:r>
              <a:rPr lang="uk-UA" sz="1200" dirty="0">
                <a:effectLst/>
                <a:latin typeface="Roboto Condensed Light" panose="02000000000000000000" pitchFamily="2" charset="0"/>
                <a:ea typeface="Calibri" panose="020F0502020204030204" pitchFamily="34" charset="0"/>
                <a:cs typeface="Times New Roman" panose="02020603050405020304" pitchFamily="18" charset="0"/>
              </a:rPr>
              <a:t> </a:t>
            </a:r>
            <a:r>
              <a:rPr lang="uk-UA" sz="1200" dirty="0">
                <a:solidFill>
                  <a:schemeClr val="bg1"/>
                </a:solidFill>
                <a:latin typeface="Roboto Condensed Light" panose="02000000000000000000" pitchFamily="2" charset="0"/>
                <a:ea typeface="Roboto Condensed Light" panose="02000000000000000000" pitchFamily="2" charset="0"/>
              </a:rPr>
              <a:t>розвитку законодавства про банкрутство в умовах сьогодення: актуальна судова практика та законодавчі зміни  </a:t>
            </a:r>
          </a:p>
        </p:txBody>
      </p:sp>
    </p:spTree>
    <p:extLst>
      <p:ext uri="{BB962C8B-B14F-4D97-AF65-F5344CB8AC3E}">
        <p14:creationId xmlns:p14="http://schemas.microsoft.com/office/powerpoint/2010/main" val="569223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1390" y="381752"/>
            <a:ext cx="11296304" cy="337339"/>
          </a:xfrm>
        </p:spPr>
        <p:txBody>
          <a:bodyPr>
            <a:normAutofit fontScale="90000"/>
          </a:bodyPr>
          <a:lstStyle/>
          <a:p>
            <a:pPr algn="ctr">
              <a:lnSpc>
                <a:spcPct val="107000"/>
              </a:lnSpc>
              <a:spcAft>
                <a:spcPts val="800"/>
              </a:spcAft>
            </a:pPr>
            <a:br>
              <a:rPr lang="uk-UA" sz="16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6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6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r>
              <a:rPr lang="uk-UA" sz="31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t>МІНІСТЕРСТВО ЮСТИЦІЇ УКРАЇНИ</a:t>
            </a:r>
            <a:br>
              <a:rPr lang="uk-UA" sz="31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t> </a:t>
            </a:r>
            <a:b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600" b="1" dirty="0">
                <a:solidFill>
                  <a:schemeClr val="bg1"/>
                </a:solidFill>
                <a:latin typeface="Roboto Condensed Light" panose="02000000000000000000" pitchFamily="2" charset="0"/>
                <a:ea typeface="Roboto Condensed Light" panose="02000000000000000000" pitchFamily="2" charset="0"/>
              </a:rPr>
            </a:br>
            <a:endParaRPr lang="uk-UA" sz="16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endParaRPr>
          </a:p>
        </p:txBody>
      </p:sp>
      <p:sp>
        <p:nvSpPr>
          <p:cNvPr id="7" name="Місце для вмісту 4"/>
          <p:cNvSpPr txBox="1">
            <a:spLocks/>
          </p:cNvSpPr>
          <p:nvPr/>
        </p:nvSpPr>
        <p:spPr>
          <a:xfrm>
            <a:off x="863600" y="1825625"/>
            <a:ext cx="408293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uk-UA" dirty="0"/>
          </a:p>
        </p:txBody>
      </p:sp>
      <p:sp>
        <p:nvSpPr>
          <p:cNvPr id="3" name="Місце для номера слайда 2"/>
          <p:cNvSpPr>
            <a:spLocks noGrp="1"/>
          </p:cNvSpPr>
          <p:nvPr>
            <p:ph type="sldNum" sz="quarter" idx="12"/>
          </p:nvPr>
        </p:nvSpPr>
        <p:spPr>
          <a:xfrm>
            <a:off x="8610600" y="6031832"/>
            <a:ext cx="2743200" cy="304047"/>
          </a:xfrm>
        </p:spPr>
        <p:txBody>
          <a:bodyPr/>
          <a:lstStyle/>
          <a:p>
            <a:endParaRPr lang="uk-UA" dirty="0">
              <a:solidFill>
                <a:schemeClr val="bg1"/>
              </a:solidFill>
              <a:latin typeface="Roboto Condensed Light" panose="02000000000000000000" pitchFamily="2" charset="0"/>
              <a:ea typeface="Roboto Condensed Light" panose="02000000000000000000" pitchFamily="2" charset="0"/>
            </a:endParaRPr>
          </a:p>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4</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dirty="0">
                <a:solidFill>
                  <a:schemeClr val="bg1"/>
                </a:solidFill>
                <a:latin typeface="Roboto Condensed Light" panose="02000000000000000000" pitchFamily="2" charset="0"/>
                <a:ea typeface="Roboto Condensed Light" panose="02000000000000000000" pitchFamily="2" charset="0"/>
              </a:rPr>
              <a:t>Верховний Суд</a:t>
            </a:r>
          </a:p>
          <a:p>
            <a:r>
              <a:rPr lang="uk-UA" dirty="0">
                <a:solidFill>
                  <a:schemeClr val="bg1"/>
                </a:solidFill>
                <a:latin typeface="Roboto Condensed Light" panose="02000000000000000000" pitchFamily="2" charset="0"/>
                <a:ea typeface="Roboto Condensed Light" panose="02000000000000000000" pitchFamily="2" charset="0"/>
              </a:rPr>
              <a:t>Касаційний господарський суд</a:t>
            </a:r>
          </a:p>
          <a:p>
            <a:r>
              <a:rPr lang="uk-UA" dirty="0">
                <a:solidFill>
                  <a:schemeClr val="bg1"/>
                </a:solidFill>
                <a:latin typeface="Roboto Condensed Light" panose="02000000000000000000" pitchFamily="2" charset="0"/>
                <a:ea typeface="Roboto Condensed Light" panose="02000000000000000000" pitchFamily="2" charset="0"/>
              </a:rPr>
              <a:t>______</a:t>
            </a:r>
          </a:p>
        </p:txBody>
      </p:sp>
      <p:sp>
        <p:nvSpPr>
          <p:cNvPr id="10" name="Прямокутник: округлені кути 9">
            <a:extLst>
              <a:ext uri="{FF2B5EF4-FFF2-40B4-BE49-F238E27FC236}">
                <a16:creationId xmlns:a16="http://schemas.microsoft.com/office/drawing/2014/main" id="{62B824F1-A772-43C2-9307-A7B22B0E725A}"/>
              </a:ext>
            </a:extLst>
          </p:cNvPr>
          <p:cNvSpPr/>
          <p:nvPr/>
        </p:nvSpPr>
        <p:spPr>
          <a:xfrm>
            <a:off x="321563" y="923278"/>
            <a:ext cx="11521247" cy="4882717"/>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marL="342900" indent="-342900">
              <a:lnSpc>
                <a:spcPct val="107000"/>
              </a:lnSpc>
              <a:spcAft>
                <a:spcPts val="800"/>
              </a:spcAft>
              <a:buAutoNum type="arabicPeriod"/>
            </a:pPr>
            <a:r>
              <a:rPr lang="uk-UA" dirty="0">
                <a:solidFill>
                  <a:schemeClr val="bg1"/>
                </a:solidFill>
                <a:latin typeface="Roboto Condensed Light" panose="02000000000000000000" pitchFamily="2" charset="0"/>
                <a:ea typeface="Roboto Condensed Light" panose="02000000000000000000" pitchFamily="2" charset="0"/>
              </a:rPr>
              <a:t>Наказ Міністерства юстиції України від 24.02.2020 № 666/5 «Про затвердження Порядку моніторингу впровадження та аналізу ефективності прийнятих нормативно-правових актів у сферах правового регулювання банкрутства, виконання судових рішень та рішень інших органів (посадових осіб), судово-експертної діяльності, судоустрою та судочинства, кримінальної юстиції, адвокатури та адвокатської діяльності, безоплатної правової допомоги»:</a:t>
            </a:r>
          </a:p>
          <a:p>
            <a:pPr marL="742950" lvl="1" indent="-285750">
              <a:lnSpc>
                <a:spcPct val="107000"/>
              </a:lnSpc>
              <a:spcAft>
                <a:spcPts val="800"/>
              </a:spcAft>
              <a:buFont typeface="Wingdings" panose="05000000000000000000" pitchFamily="2" charset="2"/>
              <a:buChar char="ü"/>
            </a:pPr>
            <a:r>
              <a:rPr lang="uk-UA" dirty="0">
                <a:solidFill>
                  <a:schemeClr val="bg1"/>
                </a:solidFill>
                <a:latin typeface="Roboto Condensed Light" panose="02000000000000000000" pitchFamily="2" charset="0"/>
                <a:ea typeface="Roboto Condensed Light" panose="02000000000000000000" pitchFamily="2" charset="0"/>
              </a:rPr>
              <a:t> Моніторинговий звіт Директорату правосуддя та кримінальної юстиції за 2020 рік (розділ</a:t>
            </a:r>
            <a:r>
              <a:rPr lang="ru-RU" dirty="0">
                <a:solidFill>
                  <a:schemeClr val="bg1"/>
                </a:solidFill>
                <a:latin typeface="Roboto Condensed Light" panose="02000000000000000000" pitchFamily="2" charset="0"/>
                <a:ea typeface="Roboto Condensed Light" panose="02000000000000000000" pitchFamily="2" charset="0"/>
              </a:rPr>
              <a:t> V. </a:t>
            </a:r>
            <a:r>
              <a:rPr lang="uk-UA" dirty="0">
                <a:solidFill>
                  <a:schemeClr val="bg1"/>
                </a:solidFill>
                <a:latin typeface="Roboto Condensed Light" panose="02000000000000000000" pitchFamily="2" charset="0"/>
                <a:ea typeface="Roboto Condensed Light" panose="02000000000000000000" pitchFamily="2" charset="0"/>
              </a:rPr>
              <a:t>«</a:t>
            </a:r>
            <a:r>
              <a:rPr lang="ru-RU" dirty="0" err="1">
                <a:solidFill>
                  <a:schemeClr val="bg1"/>
                </a:solidFill>
                <a:latin typeface="Roboto Condensed Light" panose="02000000000000000000" pitchFamily="2" charset="0"/>
                <a:ea typeface="Roboto Condensed Light" panose="02000000000000000000" pitchFamily="2" charset="0"/>
              </a:rPr>
              <a:t>Ефективність</a:t>
            </a:r>
            <a:r>
              <a:rPr lang="ru-RU" dirty="0">
                <a:solidFill>
                  <a:schemeClr val="bg1"/>
                </a:solidFill>
                <a:latin typeface="Roboto Condensed Light" panose="02000000000000000000" pitchFamily="2" charset="0"/>
                <a:ea typeface="Roboto Condensed Light" panose="02000000000000000000" pitchFamily="2" charset="0"/>
              </a:rPr>
              <a:t> нормативно-правового регулювання у </a:t>
            </a:r>
            <a:r>
              <a:rPr lang="ru-RU" dirty="0" err="1">
                <a:solidFill>
                  <a:schemeClr val="bg1"/>
                </a:solidFill>
                <a:latin typeface="Roboto Condensed Light" panose="02000000000000000000" pitchFamily="2" charset="0"/>
                <a:ea typeface="Roboto Condensed Light" panose="02000000000000000000" pitchFamily="2" charset="0"/>
              </a:rPr>
              <a:t>сфері</a:t>
            </a:r>
            <a:r>
              <a:rPr lang="ru-RU" dirty="0">
                <a:solidFill>
                  <a:schemeClr val="bg1"/>
                </a:solidFill>
                <a:latin typeface="Roboto Condensed Light" panose="02000000000000000000" pitchFamily="2" charset="0"/>
                <a:ea typeface="Roboto Condensed Light" panose="02000000000000000000" pitchFamily="2" charset="0"/>
              </a:rPr>
              <a:t> </a:t>
            </a:r>
            <a:r>
              <a:rPr lang="uk-UA" dirty="0">
                <a:solidFill>
                  <a:schemeClr val="bg1"/>
                </a:solidFill>
                <a:latin typeface="Roboto Condensed Light" panose="02000000000000000000" pitchFamily="2" charset="0"/>
                <a:ea typeface="Roboto Condensed Light" panose="02000000000000000000" pitchFamily="2" charset="0"/>
              </a:rPr>
              <a:t>банкрутства»)</a:t>
            </a:r>
          </a:p>
          <a:p>
            <a:pPr marL="742950" lvl="1" indent="-285750">
              <a:lnSpc>
                <a:spcPct val="107000"/>
              </a:lnSpc>
              <a:spcAft>
                <a:spcPts val="800"/>
              </a:spcAft>
              <a:buFont typeface="Wingdings" panose="05000000000000000000" pitchFamily="2" charset="2"/>
              <a:buChar char="ü"/>
            </a:pPr>
            <a:r>
              <a:rPr lang="uk-UA" sz="1800" dirty="0">
                <a:solidFill>
                  <a:schemeClr val="bg1"/>
                </a:solidFill>
                <a:latin typeface="Roboto Condensed Light" panose="02000000000000000000" pitchFamily="2" charset="0"/>
                <a:ea typeface="Roboto Condensed Light" panose="02000000000000000000" pitchFamily="2" charset="0"/>
              </a:rPr>
              <a:t>Моніторинговий звіт за 2021 рік (розділ</a:t>
            </a:r>
            <a:r>
              <a:rPr lang="ru-RU" dirty="0">
                <a:solidFill>
                  <a:schemeClr val="bg1"/>
                </a:solidFill>
                <a:latin typeface="Roboto Condensed Light" panose="02000000000000000000" pitchFamily="2" charset="0"/>
                <a:ea typeface="Roboto Condensed Light" panose="02000000000000000000" pitchFamily="2" charset="0"/>
              </a:rPr>
              <a:t> V </a:t>
            </a:r>
            <a:r>
              <a:rPr lang="uk-UA" dirty="0">
                <a:solidFill>
                  <a:schemeClr val="bg1"/>
                </a:solidFill>
                <a:latin typeface="Roboto Condensed Light" panose="02000000000000000000" pitchFamily="2" charset="0"/>
                <a:ea typeface="Roboto Condensed Light" panose="02000000000000000000" pitchFamily="2" charset="0"/>
              </a:rPr>
              <a:t>«</a:t>
            </a:r>
            <a:r>
              <a:rPr lang="ru-RU" dirty="0" err="1">
                <a:solidFill>
                  <a:schemeClr val="bg1"/>
                </a:solidFill>
                <a:latin typeface="Roboto Condensed Light" panose="02000000000000000000" pitchFamily="2" charset="0"/>
                <a:ea typeface="Roboto Condensed Light" panose="02000000000000000000" pitchFamily="2" charset="0"/>
              </a:rPr>
              <a:t>Ефективність</a:t>
            </a:r>
            <a:r>
              <a:rPr lang="ru-RU" dirty="0">
                <a:solidFill>
                  <a:schemeClr val="bg1"/>
                </a:solidFill>
                <a:latin typeface="Roboto Condensed Light" panose="02000000000000000000" pitchFamily="2" charset="0"/>
                <a:ea typeface="Roboto Condensed Light" panose="02000000000000000000" pitchFamily="2" charset="0"/>
              </a:rPr>
              <a:t> нормативно-правового регулювання у </a:t>
            </a:r>
            <a:r>
              <a:rPr lang="ru-RU" dirty="0" err="1">
                <a:solidFill>
                  <a:schemeClr val="bg1"/>
                </a:solidFill>
                <a:latin typeface="Roboto Condensed Light" panose="02000000000000000000" pitchFamily="2" charset="0"/>
                <a:ea typeface="Roboto Condensed Light" panose="02000000000000000000" pitchFamily="2" charset="0"/>
              </a:rPr>
              <a:t>сфері</a:t>
            </a:r>
            <a:r>
              <a:rPr lang="ru-RU" dirty="0">
                <a:solidFill>
                  <a:schemeClr val="bg1"/>
                </a:solidFill>
                <a:latin typeface="Roboto Condensed Light" panose="02000000000000000000" pitchFamily="2" charset="0"/>
                <a:ea typeface="Roboto Condensed Light" panose="02000000000000000000" pitchFamily="2" charset="0"/>
              </a:rPr>
              <a:t> </a:t>
            </a:r>
            <a:r>
              <a:rPr lang="uk-UA" dirty="0">
                <a:solidFill>
                  <a:schemeClr val="bg1"/>
                </a:solidFill>
                <a:latin typeface="Roboto Condensed Light" panose="02000000000000000000" pitchFamily="2" charset="0"/>
                <a:ea typeface="Roboto Condensed Light" panose="02000000000000000000" pitchFamily="2" charset="0"/>
              </a:rPr>
              <a:t>банкрутства»)</a:t>
            </a:r>
          </a:p>
          <a:p>
            <a:pPr marL="342900" indent="-342900">
              <a:lnSpc>
                <a:spcPct val="107000"/>
              </a:lnSpc>
              <a:spcAft>
                <a:spcPts val="800"/>
              </a:spcAft>
              <a:buAutoNum type="arabicPeriod"/>
            </a:pPr>
            <a:r>
              <a:rPr lang="uk-UA" dirty="0">
                <a:solidFill>
                  <a:schemeClr val="bg1"/>
                </a:solidFill>
                <a:latin typeface="Roboto Condensed Light" panose="02000000000000000000" pitchFamily="2" charset="0"/>
                <a:ea typeface="Roboto Condensed Light" panose="02000000000000000000" pitchFamily="2" charset="0"/>
              </a:rPr>
              <a:t>Наказ Міністерства юстиції України від 23.09.2019 № 3550/7 «Про утворення робочої групи при Міністерстві юстиції України з питань удосконалення законодавства у сфері банкрутства» (до складу включено представників судової влади)</a:t>
            </a:r>
            <a:br>
              <a:rPr lang="uk-UA" dirty="0">
                <a:solidFill>
                  <a:schemeClr val="bg1"/>
                </a:solidFill>
                <a:latin typeface="Roboto Condensed Light" panose="02000000000000000000" pitchFamily="2" charset="0"/>
                <a:ea typeface="Roboto Condensed Light" panose="02000000000000000000" pitchFamily="2" charset="0"/>
              </a:rPr>
            </a:br>
            <a:endParaRPr lang="uk-UA" dirty="0">
              <a:solidFill>
                <a:schemeClr val="bg1"/>
              </a:solidFill>
              <a:latin typeface="Roboto Condensed Light" panose="02000000000000000000" pitchFamily="2" charset="0"/>
              <a:ea typeface="Roboto Condensed Light" panose="02000000000000000000" pitchFamily="2" charset="0"/>
            </a:endParaRPr>
          </a:p>
          <a:p>
            <a:pPr algn="just"/>
            <a:endParaRPr lang="uk-UA" sz="1600" dirty="0"/>
          </a:p>
        </p:txBody>
      </p:sp>
      <p:sp>
        <p:nvSpPr>
          <p:cNvPr id="5" name="Місце для нижнього колонтитула 5">
            <a:extLst>
              <a:ext uri="{FF2B5EF4-FFF2-40B4-BE49-F238E27FC236}">
                <a16:creationId xmlns:a16="http://schemas.microsoft.com/office/drawing/2014/main" id="{C05B93CD-09FB-1A6C-5C62-7A2B6BD94851}"/>
              </a:ext>
            </a:extLst>
          </p:cNvPr>
          <p:cNvSpPr>
            <a:spLocks noGrp="1"/>
          </p:cNvSpPr>
          <p:nvPr>
            <p:ph type="ftr" sz="quarter" idx="11"/>
          </p:nvPr>
        </p:nvSpPr>
        <p:spPr>
          <a:xfrm>
            <a:off x="2441359" y="6157934"/>
            <a:ext cx="7808152" cy="445167"/>
          </a:xfrm>
        </p:spPr>
        <p:txBody>
          <a:bodyPr/>
          <a:lstStyle/>
          <a:p>
            <a:r>
              <a:rPr lang="uk-UA" sz="1200" dirty="0">
                <a:solidFill>
                  <a:schemeClr val="bg1"/>
                </a:solidFill>
                <a:latin typeface="Roboto Condensed Light" panose="02000000000000000000" pitchFamily="2" charset="0"/>
                <a:ea typeface="Roboto Condensed Light" panose="02000000000000000000" pitchFamily="2" charset="0"/>
              </a:rPr>
              <a:t>Вектор</a:t>
            </a:r>
            <a:r>
              <a:rPr lang="uk-UA" sz="1200" dirty="0">
                <a:effectLst/>
                <a:latin typeface="Roboto Condensed Light" panose="02000000000000000000" pitchFamily="2" charset="0"/>
                <a:ea typeface="Calibri" panose="020F0502020204030204" pitchFamily="34" charset="0"/>
                <a:cs typeface="Times New Roman" panose="02020603050405020304" pitchFamily="18" charset="0"/>
              </a:rPr>
              <a:t> </a:t>
            </a:r>
            <a:r>
              <a:rPr lang="uk-UA" sz="1200" dirty="0">
                <a:solidFill>
                  <a:schemeClr val="bg1"/>
                </a:solidFill>
                <a:latin typeface="Roboto Condensed Light" panose="02000000000000000000" pitchFamily="2" charset="0"/>
                <a:ea typeface="Roboto Condensed Light" panose="02000000000000000000" pitchFamily="2" charset="0"/>
              </a:rPr>
              <a:t>розвитку законодавства про банкрутство в умовах сьогодення: актуальна судова практика та законодавчі зміни  </a:t>
            </a:r>
          </a:p>
        </p:txBody>
      </p:sp>
    </p:spTree>
    <p:extLst>
      <p:ext uri="{BB962C8B-B14F-4D97-AF65-F5344CB8AC3E}">
        <p14:creationId xmlns:p14="http://schemas.microsoft.com/office/powerpoint/2010/main" val="563211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1390" y="254899"/>
            <a:ext cx="11296304" cy="337339"/>
          </a:xfrm>
        </p:spPr>
        <p:txBody>
          <a:bodyPr>
            <a:normAutofit fontScale="90000"/>
          </a:bodyPr>
          <a:lstStyle/>
          <a:p>
            <a:pPr algn="ctr">
              <a:lnSpc>
                <a:spcPct val="107000"/>
              </a:lnSpc>
              <a:spcAft>
                <a:spcPts val="800"/>
              </a:spcAft>
            </a:pPr>
            <a:br>
              <a:rPr lang="uk-UA" sz="16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6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6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r>
              <a:rPr lang="uk-UA" sz="28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t>ВЕРХОВНИЙ СУД: </a:t>
            </a:r>
            <a:r>
              <a:rPr lang="uk-UA" sz="2800" b="1" dirty="0">
                <a:solidFill>
                  <a:schemeClr val="bg1"/>
                </a:solidFill>
                <a:latin typeface="Roboto Condensed Light" panose="02000000000000000000" pitchFamily="2" charset="0"/>
                <a:cs typeface="Calibri" panose="020F0502020204030204" pitchFamily="34" charset="0"/>
              </a:rPr>
              <a:t>КЛЮЧОВІ ЗАХОДИ ЗА ПЕРІОД 2020–2022 рр. (9 МІСЯЦІВ)</a:t>
            </a:r>
            <a:br>
              <a:rPr lang="uk-UA" sz="2800" b="1" dirty="0">
                <a:solidFill>
                  <a:schemeClr val="bg1"/>
                </a:solidFill>
                <a:latin typeface="Roboto Condensed Light" panose="02000000000000000000" pitchFamily="2" charset="0"/>
                <a:cs typeface="Calibri" panose="020F0502020204030204" pitchFamily="34" charset="0"/>
              </a:rPr>
            </a:br>
            <a: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t> </a:t>
            </a:r>
            <a:b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600" b="1" dirty="0">
                <a:solidFill>
                  <a:schemeClr val="bg1"/>
                </a:solidFill>
                <a:latin typeface="Roboto Condensed Light" panose="02000000000000000000" pitchFamily="2" charset="0"/>
                <a:ea typeface="Roboto Condensed Light" panose="02000000000000000000" pitchFamily="2" charset="0"/>
              </a:rPr>
            </a:br>
            <a:endParaRPr lang="uk-UA" sz="16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endParaRPr>
          </a:p>
        </p:txBody>
      </p:sp>
      <p:sp>
        <p:nvSpPr>
          <p:cNvPr id="7" name="Місце для вмісту 4"/>
          <p:cNvSpPr txBox="1">
            <a:spLocks/>
          </p:cNvSpPr>
          <p:nvPr/>
        </p:nvSpPr>
        <p:spPr>
          <a:xfrm>
            <a:off x="863600" y="1825625"/>
            <a:ext cx="408293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uk-UA" dirty="0"/>
          </a:p>
        </p:txBody>
      </p:sp>
      <p:sp>
        <p:nvSpPr>
          <p:cNvPr id="3" name="Місце для номера слайда 2"/>
          <p:cNvSpPr>
            <a:spLocks noGrp="1"/>
          </p:cNvSpPr>
          <p:nvPr>
            <p:ph type="sldNum" sz="quarter" idx="12"/>
          </p:nvPr>
        </p:nvSpPr>
        <p:spPr>
          <a:xfrm>
            <a:off x="8610600" y="6031832"/>
            <a:ext cx="2743200" cy="304047"/>
          </a:xfrm>
        </p:spPr>
        <p:txBody>
          <a:bodyPr/>
          <a:lstStyle/>
          <a:p>
            <a:endParaRPr lang="uk-UA" dirty="0">
              <a:solidFill>
                <a:schemeClr val="bg1"/>
              </a:solidFill>
              <a:latin typeface="Roboto Condensed Light" panose="02000000000000000000" pitchFamily="2" charset="0"/>
              <a:ea typeface="Roboto Condensed Light" panose="02000000000000000000" pitchFamily="2" charset="0"/>
            </a:endParaRPr>
          </a:p>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5</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dirty="0">
                <a:solidFill>
                  <a:schemeClr val="bg1"/>
                </a:solidFill>
                <a:latin typeface="Roboto Condensed Light" panose="02000000000000000000" pitchFamily="2" charset="0"/>
                <a:ea typeface="Roboto Condensed Light" panose="02000000000000000000" pitchFamily="2" charset="0"/>
              </a:rPr>
              <a:t>Верховний Суд</a:t>
            </a:r>
          </a:p>
          <a:p>
            <a:r>
              <a:rPr lang="uk-UA" dirty="0">
                <a:solidFill>
                  <a:schemeClr val="bg1"/>
                </a:solidFill>
                <a:latin typeface="Roboto Condensed Light" panose="02000000000000000000" pitchFamily="2" charset="0"/>
                <a:ea typeface="Roboto Condensed Light" panose="02000000000000000000" pitchFamily="2" charset="0"/>
              </a:rPr>
              <a:t>Касаційний господарський суд</a:t>
            </a:r>
          </a:p>
          <a:p>
            <a:r>
              <a:rPr lang="uk-UA" dirty="0">
                <a:solidFill>
                  <a:schemeClr val="bg1"/>
                </a:solidFill>
                <a:latin typeface="Roboto Condensed Light" panose="02000000000000000000" pitchFamily="2" charset="0"/>
                <a:ea typeface="Roboto Condensed Light" panose="02000000000000000000" pitchFamily="2" charset="0"/>
              </a:rPr>
              <a:t>______</a:t>
            </a:r>
          </a:p>
        </p:txBody>
      </p:sp>
      <p:sp>
        <p:nvSpPr>
          <p:cNvPr id="10" name="Прямокутник: округлені кути 9">
            <a:extLst>
              <a:ext uri="{FF2B5EF4-FFF2-40B4-BE49-F238E27FC236}">
                <a16:creationId xmlns:a16="http://schemas.microsoft.com/office/drawing/2014/main" id="{62B824F1-A772-43C2-9307-A7B22B0E725A}"/>
              </a:ext>
            </a:extLst>
          </p:cNvPr>
          <p:cNvSpPr/>
          <p:nvPr/>
        </p:nvSpPr>
        <p:spPr>
          <a:xfrm>
            <a:off x="321563" y="592238"/>
            <a:ext cx="11521247" cy="5213757"/>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just"/>
            <a:r>
              <a:rPr lang="uk-UA" sz="1600" b="1" dirty="0">
                <a:latin typeface="Roboto Condensed Light" panose="02000000000000000000" pitchFamily="2" charset="0"/>
              </a:rPr>
              <a:t>2020 рік:</a:t>
            </a:r>
          </a:p>
          <a:p>
            <a:pPr marL="285750" indent="-285750" algn="just">
              <a:buFont typeface="Wingdings" panose="05000000000000000000" pitchFamily="2" charset="2"/>
              <a:buChar char="ü"/>
            </a:pPr>
            <a:r>
              <a:rPr lang="uk-UA" sz="1600" dirty="0">
                <a:effectLst/>
                <a:latin typeface="Roboto Condensed Light" panose="02000000000000000000" pitchFamily="2" charset="0"/>
                <a:ea typeface="Times New Roman" panose="02020603050405020304" pitchFamily="18" charset="0"/>
              </a:rPr>
              <a:t>презентація «Стан банкрутства напередодні та після введення в дію Кодексу України з процедур банкрутства (станом на 01.10.2020)»;</a:t>
            </a:r>
          </a:p>
          <a:p>
            <a:pPr marL="285750" indent="-285750" algn="just">
              <a:buFont typeface="Wingdings" panose="05000000000000000000" pitchFamily="2" charset="2"/>
              <a:buChar char="ü"/>
            </a:pPr>
            <a:r>
              <a:rPr lang="uk-UA" sz="1600" dirty="0">
                <a:effectLst/>
                <a:latin typeface="Roboto Condensed Light" panose="02000000000000000000" pitchFamily="2" charset="0"/>
                <a:ea typeface="Times New Roman" panose="02020603050405020304" pitchFamily="18" charset="0"/>
              </a:rPr>
              <a:t>огляд практики застосування місцевими та апеляційними господарськими судами норм Кодексу України з процедур банкрутства;</a:t>
            </a:r>
          </a:p>
          <a:p>
            <a:pPr marL="285750" indent="-285750" algn="just">
              <a:buFont typeface="Wingdings" panose="05000000000000000000" pitchFamily="2" charset="2"/>
              <a:buChar char="ü"/>
            </a:pPr>
            <a:r>
              <a:rPr lang="uk-UA" sz="1600" dirty="0">
                <a:effectLst/>
                <a:latin typeface="Roboto Condensed Light" panose="02000000000000000000" pitchFamily="2" charset="0"/>
                <a:ea typeface="Times New Roman" panose="02020603050405020304" pitchFamily="18" charset="0"/>
              </a:rPr>
              <a:t>огляд практики застосування місцевими та апеляційними господарськими судами норм статті 28 Кодексу України з процедур банкрутства;</a:t>
            </a:r>
          </a:p>
          <a:p>
            <a:pPr marL="285750" indent="-285750" algn="just">
              <a:buFont typeface="Wingdings" panose="05000000000000000000" pitchFamily="2" charset="2"/>
              <a:buChar char="ü"/>
            </a:pPr>
            <a:r>
              <a:rPr lang="uk-UA" sz="1600" dirty="0">
                <a:effectLst/>
                <a:latin typeface="Roboto Condensed Light" panose="02000000000000000000" pitchFamily="2" charset="0"/>
                <a:ea typeface="Times New Roman" panose="02020603050405020304" pitchFamily="18" charset="0"/>
              </a:rPr>
              <a:t>узагальнення підстав скасування судових рішень місцевих та апеляційних господарських судів у справах, що перебували на розгляді першої судової палати Касаційного господарського суду у складі Верховного Суду в 2019 році;</a:t>
            </a:r>
          </a:p>
          <a:p>
            <a:pPr marL="285750" indent="-285750" algn="just">
              <a:buFont typeface="Wingdings" panose="05000000000000000000" pitchFamily="2" charset="2"/>
              <a:buChar char="ü"/>
            </a:pPr>
            <a:r>
              <a:rPr lang="uk-UA" sz="1600" dirty="0">
                <a:effectLst/>
                <a:latin typeface="Roboto Condensed Light" panose="02000000000000000000" pitchFamily="2" charset="0"/>
                <a:ea typeface="Times New Roman" panose="02020603050405020304" pitchFamily="18" charset="0"/>
              </a:rPr>
              <a:t>науково-практичне дослідження питання меж дискреції суду.</a:t>
            </a:r>
          </a:p>
          <a:p>
            <a:pPr algn="just"/>
            <a:endParaRPr lang="uk-UA" sz="1600" dirty="0">
              <a:latin typeface="Times New Roman" panose="02020603050405020304" pitchFamily="18" charset="0"/>
              <a:ea typeface="Times New Roman" panose="02020603050405020304" pitchFamily="18" charset="0"/>
            </a:endParaRPr>
          </a:p>
          <a:p>
            <a:pPr algn="just"/>
            <a:r>
              <a:rPr lang="uk-UA" sz="1600" dirty="0">
                <a:effectLst/>
                <a:latin typeface="Roboto Condensed Light" panose="02000000000000000000" pitchFamily="2" charset="0"/>
                <a:ea typeface="Times New Roman" panose="02020603050405020304" pitchFamily="18" charset="0"/>
              </a:rPr>
              <a:t>У зв’язку з введенням в дію 21.10.2019 </a:t>
            </a:r>
            <a:r>
              <a:rPr lang="uk-UA" sz="1600" dirty="0" err="1">
                <a:effectLst/>
                <a:latin typeface="Roboto Condensed Light" panose="02000000000000000000" pitchFamily="2" charset="0"/>
                <a:ea typeface="Times New Roman" panose="02020603050405020304" pitchFamily="18" charset="0"/>
                <a:cs typeface="Roboto Condensed Light" panose="02000000000000000000" pitchFamily="2" charset="0"/>
              </a:rPr>
              <a:t>КУзПБ</a:t>
            </a:r>
            <a:r>
              <a:rPr lang="uk-UA" sz="1600" dirty="0">
                <a:effectLst/>
                <a:latin typeface="Roboto Condensed Light" panose="02000000000000000000" pitchFamily="2" charset="0"/>
                <a:ea typeface="Times New Roman" panose="02020603050405020304" pitchFamily="18" charset="0"/>
              </a:rPr>
              <a:t> надано пропозиції щодо внесення відповідних змін та доповнень:</a:t>
            </a:r>
            <a:endParaRPr lang="uk-UA" sz="1600" dirty="0">
              <a:latin typeface="Times New Roman" panose="02020603050405020304" pitchFamily="18" charset="0"/>
              <a:ea typeface="Times New Roman" panose="02020603050405020304" pitchFamily="18" charset="0"/>
            </a:endParaRPr>
          </a:p>
          <a:p>
            <a:pPr marL="285750" indent="-285750" algn="just">
              <a:buFont typeface="Wingdings" panose="05000000000000000000" pitchFamily="2" charset="2"/>
              <a:buChar char="ü"/>
            </a:pPr>
            <a:r>
              <a:rPr lang="uk-UA" sz="1600" dirty="0">
                <a:effectLst/>
                <a:latin typeface="Roboto Condensed Light" panose="02000000000000000000" pitchFamily="2" charset="0"/>
                <a:ea typeface="Times New Roman" panose="02020603050405020304" pitchFamily="18" charset="0"/>
              </a:rPr>
              <a:t>Державній судовій адміністрації України – до Загального класифікатора спеціалізацій суддів та категорій справ, затвердженого наказом ДСА України від 21.12.2008 № 622;</a:t>
            </a:r>
          </a:p>
          <a:p>
            <a:pPr marL="285750" indent="-285750" algn="just">
              <a:buFont typeface="Wingdings" panose="05000000000000000000" pitchFamily="2" charset="2"/>
              <a:buChar char="ü"/>
            </a:pPr>
            <a:r>
              <a:rPr lang="uk-UA" sz="1600" dirty="0">
                <a:effectLst/>
                <a:latin typeface="Roboto Condensed Light" panose="02000000000000000000" pitchFamily="2" charset="0"/>
                <a:ea typeface="Times New Roman" panose="02020603050405020304" pitchFamily="18" charset="0"/>
              </a:rPr>
              <a:t>Раді суддів України – до Положення про автоматизовану систему документообігу суду, затвердженого рішенням Ради суддів України від 26.11.2010  № 30 (у редакції від 15.09.2016);</a:t>
            </a:r>
          </a:p>
          <a:p>
            <a:pPr marL="285750" indent="-285750" algn="just">
              <a:buFont typeface="Wingdings" panose="05000000000000000000" pitchFamily="2" charset="2"/>
              <a:buChar char="ü"/>
            </a:pPr>
            <a:r>
              <a:rPr lang="uk-UA" sz="1600" dirty="0">
                <a:effectLst/>
                <a:latin typeface="Roboto Condensed Light" panose="02000000000000000000" pitchFamily="2" charset="0"/>
                <a:ea typeface="Times New Roman" panose="02020603050405020304" pitchFamily="18" charset="0"/>
              </a:rPr>
              <a:t>Вищій Раді правосуддя – до Положення про Єдину судову інформаційно-телекомунікаційну систему;</a:t>
            </a:r>
          </a:p>
          <a:p>
            <a:pPr marL="285750" indent="-285750" algn="just">
              <a:buFont typeface="Wingdings" panose="05000000000000000000" pitchFamily="2" charset="2"/>
              <a:buChar char="ü"/>
            </a:pPr>
            <a:r>
              <a:rPr lang="uk-UA" sz="1600" dirty="0">
                <a:latin typeface="Roboto Condensed Light" panose="02000000000000000000" pitchFamily="2" charset="0"/>
                <a:ea typeface="Times New Roman" panose="02020603050405020304" pitchFamily="18" charset="0"/>
              </a:rPr>
              <a:t> у</a:t>
            </a:r>
            <a:r>
              <a:rPr lang="uk-UA" sz="1600" dirty="0">
                <a:effectLst/>
                <a:latin typeface="Roboto Condensed Light" panose="02000000000000000000" pitchFamily="2" charset="0"/>
                <a:ea typeface="Times New Roman" panose="02020603050405020304" pitchFamily="18" charset="0"/>
              </a:rPr>
              <a:t>правлінням надано пропозиції до проєктів: 1) Закону України «Про внесення змін до Господарського кодексу України (щодо узгодження з положеннями Цивільного кодексу України та деяких інших законодавчих актів)»;  2) Положення про збори суддів касаційного господарського суду у складі Верховного Суду.</a:t>
            </a:r>
            <a:endParaRPr lang="uk-UA" sz="1600" dirty="0">
              <a:latin typeface="Roboto Condensed Light" panose="02000000000000000000" pitchFamily="2" charset="0"/>
            </a:endParaRPr>
          </a:p>
          <a:p>
            <a:pPr algn="just"/>
            <a:endParaRPr lang="uk-UA" sz="1600" dirty="0"/>
          </a:p>
        </p:txBody>
      </p:sp>
      <p:sp>
        <p:nvSpPr>
          <p:cNvPr id="5" name="Місце для нижнього колонтитула 5">
            <a:extLst>
              <a:ext uri="{FF2B5EF4-FFF2-40B4-BE49-F238E27FC236}">
                <a16:creationId xmlns:a16="http://schemas.microsoft.com/office/drawing/2014/main" id="{B201736C-2418-E688-51B9-576FFBCCFEB3}"/>
              </a:ext>
            </a:extLst>
          </p:cNvPr>
          <p:cNvSpPr>
            <a:spLocks noGrp="1"/>
          </p:cNvSpPr>
          <p:nvPr>
            <p:ph type="ftr" sz="quarter" idx="11"/>
          </p:nvPr>
        </p:nvSpPr>
        <p:spPr>
          <a:xfrm>
            <a:off x="2441359" y="6157934"/>
            <a:ext cx="7808152" cy="445167"/>
          </a:xfrm>
        </p:spPr>
        <p:txBody>
          <a:bodyPr/>
          <a:lstStyle/>
          <a:p>
            <a:r>
              <a:rPr lang="uk-UA" sz="1200" dirty="0">
                <a:solidFill>
                  <a:schemeClr val="bg1"/>
                </a:solidFill>
                <a:latin typeface="Roboto Condensed Light" panose="02000000000000000000" pitchFamily="2" charset="0"/>
                <a:ea typeface="Roboto Condensed Light" panose="02000000000000000000" pitchFamily="2" charset="0"/>
              </a:rPr>
              <a:t>Вектор</a:t>
            </a:r>
            <a:r>
              <a:rPr lang="uk-UA" sz="1200" dirty="0">
                <a:effectLst/>
                <a:latin typeface="Roboto Condensed Light" panose="02000000000000000000" pitchFamily="2" charset="0"/>
                <a:ea typeface="Calibri" panose="020F0502020204030204" pitchFamily="34" charset="0"/>
                <a:cs typeface="Times New Roman" panose="02020603050405020304" pitchFamily="18" charset="0"/>
              </a:rPr>
              <a:t> </a:t>
            </a:r>
            <a:r>
              <a:rPr lang="uk-UA" sz="1200" dirty="0">
                <a:solidFill>
                  <a:schemeClr val="bg1"/>
                </a:solidFill>
                <a:latin typeface="Roboto Condensed Light" panose="02000000000000000000" pitchFamily="2" charset="0"/>
                <a:ea typeface="Roboto Condensed Light" panose="02000000000000000000" pitchFamily="2" charset="0"/>
              </a:rPr>
              <a:t>розвитку законодавства про банкрутство в умовах сьогодення: актуальна судова практика та законодавчі зміни  </a:t>
            </a:r>
          </a:p>
        </p:txBody>
      </p:sp>
    </p:spTree>
    <p:extLst>
      <p:ext uri="{BB962C8B-B14F-4D97-AF65-F5344CB8AC3E}">
        <p14:creationId xmlns:p14="http://schemas.microsoft.com/office/powerpoint/2010/main" val="792826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1390" y="254899"/>
            <a:ext cx="11296304" cy="337339"/>
          </a:xfrm>
        </p:spPr>
        <p:txBody>
          <a:bodyPr>
            <a:normAutofit fontScale="90000"/>
          </a:bodyPr>
          <a:lstStyle/>
          <a:p>
            <a:pPr algn="ctr">
              <a:lnSpc>
                <a:spcPct val="107000"/>
              </a:lnSpc>
              <a:spcAft>
                <a:spcPts val="800"/>
              </a:spcAft>
            </a:pPr>
            <a:br>
              <a:rPr lang="uk-UA" sz="16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6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6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r>
              <a:rPr lang="uk-UA" sz="28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t>ВЕРХОВНИЙ СУД: </a:t>
            </a:r>
            <a:r>
              <a:rPr lang="uk-UA" sz="2800" b="1" dirty="0">
                <a:solidFill>
                  <a:schemeClr val="bg1"/>
                </a:solidFill>
                <a:latin typeface="Roboto Condensed Light" panose="02000000000000000000" pitchFamily="2" charset="0"/>
                <a:cs typeface="Calibri" panose="020F0502020204030204" pitchFamily="34" charset="0"/>
              </a:rPr>
              <a:t>КЛЮЧОВІ ЗАХОДИ ЗА ПЕРІОД 2020–2022 рр. (9 МІСЯЦІВ)</a:t>
            </a:r>
            <a:br>
              <a:rPr lang="uk-UA" sz="2800" b="1" dirty="0">
                <a:solidFill>
                  <a:schemeClr val="bg1"/>
                </a:solidFill>
                <a:latin typeface="Roboto Condensed Light" panose="02000000000000000000" pitchFamily="2" charset="0"/>
                <a:cs typeface="Calibri" panose="020F0502020204030204" pitchFamily="34" charset="0"/>
              </a:rPr>
            </a:br>
            <a: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t> </a:t>
            </a:r>
            <a:b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600" b="1" dirty="0">
                <a:solidFill>
                  <a:schemeClr val="bg1"/>
                </a:solidFill>
                <a:latin typeface="Roboto Condensed Light" panose="02000000000000000000" pitchFamily="2" charset="0"/>
                <a:ea typeface="Roboto Condensed Light" panose="02000000000000000000" pitchFamily="2" charset="0"/>
              </a:rPr>
            </a:br>
            <a:endParaRPr lang="uk-UA" sz="16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endParaRPr>
          </a:p>
        </p:txBody>
      </p:sp>
      <p:sp>
        <p:nvSpPr>
          <p:cNvPr id="7" name="Місце для вмісту 4"/>
          <p:cNvSpPr txBox="1">
            <a:spLocks/>
          </p:cNvSpPr>
          <p:nvPr/>
        </p:nvSpPr>
        <p:spPr>
          <a:xfrm>
            <a:off x="863600" y="1825625"/>
            <a:ext cx="408293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uk-UA" dirty="0"/>
          </a:p>
        </p:txBody>
      </p:sp>
      <p:sp>
        <p:nvSpPr>
          <p:cNvPr id="3" name="Місце для номера слайда 2"/>
          <p:cNvSpPr>
            <a:spLocks noGrp="1"/>
          </p:cNvSpPr>
          <p:nvPr>
            <p:ph type="sldNum" sz="quarter" idx="12"/>
          </p:nvPr>
        </p:nvSpPr>
        <p:spPr>
          <a:xfrm>
            <a:off x="8610600" y="6031832"/>
            <a:ext cx="2743200" cy="304047"/>
          </a:xfrm>
        </p:spPr>
        <p:txBody>
          <a:bodyPr/>
          <a:lstStyle/>
          <a:p>
            <a:endParaRPr lang="uk-UA" dirty="0">
              <a:solidFill>
                <a:schemeClr val="bg1"/>
              </a:solidFill>
              <a:latin typeface="Roboto Condensed Light" panose="02000000000000000000" pitchFamily="2" charset="0"/>
              <a:ea typeface="Roboto Condensed Light" panose="02000000000000000000" pitchFamily="2" charset="0"/>
            </a:endParaRPr>
          </a:p>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6</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dirty="0">
                <a:solidFill>
                  <a:schemeClr val="bg1"/>
                </a:solidFill>
                <a:latin typeface="Roboto Condensed Light" panose="02000000000000000000" pitchFamily="2" charset="0"/>
                <a:ea typeface="Roboto Condensed Light" panose="02000000000000000000" pitchFamily="2" charset="0"/>
              </a:rPr>
              <a:t>Верховний Суд</a:t>
            </a:r>
          </a:p>
          <a:p>
            <a:r>
              <a:rPr lang="uk-UA" dirty="0">
                <a:solidFill>
                  <a:schemeClr val="bg1"/>
                </a:solidFill>
                <a:latin typeface="Roboto Condensed Light" panose="02000000000000000000" pitchFamily="2" charset="0"/>
                <a:ea typeface="Roboto Condensed Light" panose="02000000000000000000" pitchFamily="2" charset="0"/>
              </a:rPr>
              <a:t>Касаційний господарський суд</a:t>
            </a:r>
          </a:p>
          <a:p>
            <a:r>
              <a:rPr lang="uk-UA" dirty="0">
                <a:solidFill>
                  <a:schemeClr val="bg1"/>
                </a:solidFill>
                <a:latin typeface="Roboto Condensed Light" panose="02000000000000000000" pitchFamily="2" charset="0"/>
                <a:ea typeface="Roboto Condensed Light" panose="02000000000000000000" pitchFamily="2" charset="0"/>
              </a:rPr>
              <a:t>______</a:t>
            </a:r>
          </a:p>
        </p:txBody>
      </p:sp>
      <p:sp>
        <p:nvSpPr>
          <p:cNvPr id="10" name="Прямокутник: округлені кути 9">
            <a:extLst>
              <a:ext uri="{FF2B5EF4-FFF2-40B4-BE49-F238E27FC236}">
                <a16:creationId xmlns:a16="http://schemas.microsoft.com/office/drawing/2014/main" id="{62B824F1-A772-43C2-9307-A7B22B0E725A}"/>
              </a:ext>
            </a:extLst>
          </p:cNvPr>
          <p:cNvSpPr/>
          <p:nvPr/>
        </p:nvSpPr>
        <p:spPr>
          <a:xfrm>
            <a:off x="321563" y="592238"/>
            <a:ext cx="11521247" cy="5565696"/>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just"/>
            <a:r>
              <a:rPr lang="uk-UA" sz="1400" b="1" dirty="0">
                <a:latin typeface="Roboto Condensed Light" panose="02000000000000000000" pitchFamily="2" charset="0"/>
              </a:rPr>
              <a:t>2020</a:t>
            </a:r>
            <a:r>
              <a:rPr lang="uk-UA" sz="1400" dirty="0"/>
              <a:t>:</a:t>
            </a:r>
          </a:p>
          <a:p>
            <a:pPr algn="just"/>
            <a:r>
              <a:rPr lang="uk-UA" sz="1400" dirty="0">
                <a:latin typeface="Roboto Condensed Light" panose="02000000000000000000" pitchFamily="2" charset="0"/>
              </a:rPr>
              <a:t>В управлінні підготовлено та опубліковано в засобах масової інформації:</a:t>
            </a:r>
          </a:p>
          <a:p>
            <a:pPr marL="171450" indent="-171450" algn="just">
              <a:buFont typeface="Wingdings" panose="05000000000000000000" pitchFamily="2" charset="2"/>
              <a:buChar char="ü"/>
            </a:pPr>
            <a:r>
              <a:rPr lang="uk-UA" sz="1400" dirty="0">
                <a:latin typeface="Roboto Condensed Light" panose="02000000000000000000" pitchFamily="2" charset="0"/>
              </a:rPr>
              <a:t>презентацію щодо правових висновків судової палати для розгляду справ про банкрутство КГС ВС, сформульованих у 2018–2019 роках;</a:t>
            </a:r>
          </a:p>
          <a:p>
            <a:pPr marL="171450" indent="-171450" algn="just">
              <a:buFont typeface="Wingdings" panose="05000000000000000000" pitchFamily="2" charset="2"/>
              <a:buChar char="ü"/>
            </a:pPr>
            <a:r>
              <a:rPr lang="uk-UA" sz="1400" dirty="0">
                <a:latin typeface="Roboto Condensed Light" panose="02000000000000000000" pitchFamily="2" charset="0"/>
              </a:rPr>
              <a:t>огляд рішень ЄСПЛ у справах про банкрутство за період з 13.02.2005 по 01.01.2020;</a:t>
            </a:r>
          </a:p>
          <a:p>
            <a:pPr marL="171450" indent="-171450" algn="just">
              <a:buFont typeface="Wingdings" panose="05000000000000000000" pitchFamily="2" charset="2"/>
              <a:buChar char="ü"/>
            </a:pPr>
            <a:r>
              <a:rPr lang="uk-UA" sz="1400" dirty="0">
                <a:latin typeface="Roboto Condensed Light" panose="02000000000000000000" pitchFamily="2" charset="0"/>
              </a:rPr>
              <a:t>огляд правових висновків Великої Палати Верховного Суду щодо застосування норм статті 625 Цивільного кодексу України;</a:t>
            </a:r>
          </a:p>
          <a:p>
            <a:pPr marL="171450" indent="-171450" algn="just">
              <a:buFont typeface="Wingdings" panose="05000000000000000000" pitchFamily="2" charset="2"/>
              <a:buChar char="ü"/>
            </a:pPr>
            <a:r>
              <a:rPr lang="uk-UA" sz="1400" dirty="0">
                <a:latin typeface="Roboto Condensed Light" panose="02000000000000000000" pitchFamily="2" charset="0"/>
              </a:rPr>
              <a:t>огляд правових висновків Великої Палати Верховного Суду щодо визначення судової юрисдикції спорів про стягнення заробітної плати;</a:t>
            </a:r>
          </a:p>
          <a:p>
            <a:pPr marL="171450" indent="-171450" algn="just">
              <a:buFont typeface="Wingdings" panose="05000000000000000000" pitchFamily="2" charset="2"/>
              <a:buChar char="ü"/>
            </a:pPr>
            <a:r>
              <a:rPr lang="uk-UA" sz="1400" dirty="0">
                <a:latin typeface="Roboto Condensed Light" panose="02000000000000000000" pitchFamily="2" charset="0"/>
              </a:rPr>
              <a:t>огляд правових висновків Великої Палати Верховного Суду щодо визначення судової юрисдикції спорів за участю боржника;</a:t>
            </a:r>
          </a:p>
          <a:p>
            <a:pPr marL="171450" indent="-171450" algn="just">
              <a:buFont typeface="Wingdings" panose="05000000000000000000" pitchFamily="2" charset="2"/>
              <a:buChar char="ü"/>
            </a:pPr>
            <a:r>
              <a:rPr lang="uk-UA" sz="1400" dirty="0">
                <a:latin typeface="Roboto Condensed Light" panose="02000000000000000000" pitchFamily="2" charset="0"/>
              </a:rPr>
              <a:t>огляд судової практики КГС ВС щодо участі контролюючих органів ДФС України у справах про банкрутство (січень – грудень 2019);</a:t>
            </a:r>
          </a:p>
          <a:p>
            <a:pPr marL="171450" indent="-171450" algn="just">
              <a:buFont typeface="Wingdings" panose="05000000000000000000" pitchFamily="2" charset="2"/>
              <a:buChar char="ü"/>
            </a:pPr>
            <a:r>
              <a:rPr lang="uk-UA" sz="1400" dirty="0">
                <a:latin typeface="Roboto Condensed Light" panose="02000000000000000000" pitchFamily="2" charset="0"/>
              </a:rPr>
              <a:t>огляд практики застосування Верховним Судом норм про субсидіарну відповідальність у справах про банкрутство (актуальна судова практика);</a:t>
            </a:r>
          </a:p>
          <a:p>
            <a:pPr marL="171450" indent="-171450" algn="just">
              <a:buFont typeface="Wingdings" panose="05000000000000000000" pitchFamily="2" charset="2"/>
              <a:buChar char="ü"/>
            </a:pPr>
            <a:r>
              <a:rPr lang="uk-UA" sz="1400" dirty="0">
                <a:latin typeface="Roboto Condensed Light" panose="02000000000000000000" pitchFamily="2" charset="0"/>
              </a:rPr>
              <a:t>огляд практики застосування Верховним Судом норм про позовну давність у справах про банкрутство (рішення, внесені до ЄДРСР, за жовтень                         2018 року – травень 2020 року);</a:t>
            </a:r>
          </a:p>
          <a:p>
            <a:pPr marL="171450" indent="-171450" algn="just">
              <a:buFont typeface="Wingdings" panose="05000000000000000000" pitchFamily="2" charset="2"/>
              <a:buChar char="ü"/>
            </a:pPr>
            <a:r>
              <a:rPr lang="uk-UA" sz="1400" dirty="0">
                <a:latin typeface="Roboto Condensed Light" panose="02000000000000000000" pitchFamily="2" charset="0"/>
              </a:rPr>
              <a:t>огляд практики застосування КГС ВС норм КУзПБ;</a:t>
            </a:r>
          </a:p>
          <a:p>
            <a:pPr marL="171450" indent="-171450" algn="just">
              <a:buFont typeface="Wingdings" panose="05000000000000000000" pitchFamily="2" charset="2"/>
              <a:buChar char="ü"/>
            </a:pPr>
            <a:r>
              <a:rPr lang="uk-UA" sz="1400" dirty="0">
                <a:latin typeface="Roboto Condensed Light" panose="02000000000000000000" pitchFamily="2" charset="0"/>
              </a:rPr>
              <a:t>огляд постанов КГС ВС, прийнятих у справах про банкрутство державних підприємств та підприємств, у статутному капіталі яких частка державної власності перевищує 50 відсотків;</a:t>
            </a:r>
          </a:p>
          <a:p>
            <a:pPr marL="171450" indent="-171450" algn="just">
              <a:buFont typeface="Wingdings" panose="05000000000000000000" pitchFamily="2" charset="2"/>
              <a:buChar char="ü"/>
            </a:pPr>
            <a:r>
              <a:rPr lang="uk-UA" sz="1400" dirty="0">
                <a:latin typeface="Roboto Condensed Light" panose="02000000000000000000" pitchFamily="2" charset="0"/>
              </a:rPr>
              <a:t>огляд правових позицій Великої Палати Верховного Суду у сфері банкрутства 2020 рік;</a:t>
            </a:r>
          </a:p>
          <a:p>
            <a:pPr marL="171450" indent="-171450" algn="just">
              <a:buFont typeface="Wingdings" panose="05000000000000000000" pitchFamily="2" charset="2"/>
              <a:buChar char="ü"/>
            </a:pPr>
            <a:r>
              <a:rPr lang="uk-UA" sz="1400" dirty="0">
                <a:latin typeface="Roboto Condensed Light" panose="02000000000000000000" pitchFamily="2" charset="0"/>
              </a:rPr>
              <a:t>аналіз особливостей касаційного оскарження судових рішень у справах про банкрутство після введення в дію КУзПБ;</a:t>
            </a:r>
          </a:p>
          <a:p>
            <a:pPr marL="171450" indent="-171450" algn="just">
              <a:buFont typeface="Wingdings" panose="05000000000000000000" pitchFamily="2" charset="2"/>
              <a:buChar char="ü"/>
            </a:pPr>
            <a:r>
              <a:rPr lang="uk-UA" sz="1400" dirty="0">
                <a:latin typeface="Roboto Condensed Light" panose="02000000000000000000" pitchFamily="2" charset="0"/>
              </a:rPr>
              <a:t>довідку стосовно застосування суддями Касаційного господарського суду положень статей 7 та 9 КУзПБ щодо реалізації права на касаційне оскарження судових рішень, ухвалених у справі про банкрутство;</a:t>
            </a:r>
          </a:p>
          <a:p>
            <a:pPr marL="171450" indent="-171450" algn="just">
              <a:buFont typeface="Wingdings" panose="05000000000000000000" pitchFamily="2" charset="2"/>
              <a:buChar char="ü"/>
            </a:pPr>
            <a:r>
              <a:rPr lang="uk-UA" sz="1400" dirty="0">
                <a:latin typeface="Roboto Condensed Light" panose="02000000000000000000" pitchFamily="2" charset="0"/>
              </a:rPr>
              <a:t>довідку стосовно практики застосування суддями Касаційного адміністративного суду положень статті 4 Закону України «Про судовий збір» щодо віднесення позовних заяв про оскарження податкових повідомлень-рішень до майнових чи немайнових;</a:t>
            </a:r>
          </a:p>
          <a:p>
            <a:pPr marL="171450" indent="-171450" algn="just">
              <a:buFont typeface="Wingdings" panose="05000000000000000000" pitchFamily="2" charset="2"/>
              <a:buChar char="ü"/>
            </a:pPr>
            <a:r>
              <a:rPr lang="uk-UA" sz="1400" dirty="0">
                <a:latin typeface="Roboto Condensed Light" panose="02000000000000000000" pitchFamily="2" charset="0"/>
              </a:rPr>
              <a:t>правові висновки ВП ВС для врахування при розгляді справ про банкрутство (стислий виклад постанов ВП ВС);</a:t>
            </a:r>
          </a:p>
          <a:p>
            <a:pPr marL="171450" indent="-171450" algn="just">
              <a:buFont typeface="Wingdings" panose="05000000000000000000" pitchFamily="2" charset="2"/>
              <a:buChar char="ü"/>
            </a:pPr>
            <a:r>
              <a:rPr lang="uk-UA" sz="1400" dirty="0">
                <a:latin typeface="Roboto Condensed Light" panose="02000000000000000000" pitchFamily="2" charset="0"/>
              </a:rPr>
              <a:t>систематизовані позиції судової палати для розгляду справ про банкрутство щодо застосування норм Закону України «Про відновлення платоспроможності боржника або визнання його банкрутом» та КУзПБ.</a:t>
            </a:r>
          </a:p>
          <a:p>
            <a:pPr algn="just"/>
            <a:endParaRPr lang="uk-UA" sz="1400" dirty="0">
              <a:latin typeface="Roboto Condensed Light" panose="02000000000000000000" pitchFamily="2" charset="0"/>
            </a:endParaRPr>
          </a:p>
          <a:p>
            <a:pPr algn="just"/>
            <a:endParaRPr lang="uk-UA" sz="1600" dirty="0"/>
          </a:p>
        </p:txBody>
      </p:sp>
      <p:sp>
        <p:nvSpPr>
          <p:cNvPr id="5" name="Місце для нижнього колонтитула 5">
            <a:extLst>
              <a:ext uri="{FF2B5EF4-FFF2-40B4-BE49-F238E27FC236}">
                <a16:creationId xmlns:a16="http://schemas.microsoft.com/office/drawing/2014/main" id="{B201736C-2418-E688-51B9-576FFBCCFEB3}"/>
              </a:ext>
            </a:extLst>
          </p:cNvPr>
          <p:cNvSpPr>
            <a:spLocks noGrp="1"/>
          </p:cNvSpPr>
          <p:nvPr>
            <p:ph type="ftr" sz="quarter" idx="11"/>
          </p:nvPr>
        </p:nvSpPr>
        <p:spPr>
          <a:xfrm>
            <a:off x="2441359" y="6157934"/>
            <a:ext cx="7808152" cy="445167"/>
          </a:xfrm>
        </p:spPr>
        <p:txBody>
          <a:bodyPr/>
          <a:lstStyle/>
          <a:p>
            <a:r>
              <a:rPr lang="uk-UA" sz="1200" dirty="0">
                <a:solidFill>
                  <a:schemeClr val="bg1"/>
                </a:solidFill>
                <a:latin typeface="Roboto Condensed Light" panose="02000000000000000000" pitchFamily="2" charset="0"/>
                <a:ea typeface="Roboto Condensed Light" panose="02000000000000000000" pitchFamily="2" charset="0"/>
              </a:rPr>
              <a:t>Вектор</a:t>
            </a:r>
            <a:r>
              <a:rPr lang="uk-UA" sz="1200" dirty="0">
                <a:effectLst/>
                <a:latin typeface="Roboto Condensed Light" panose="02000000000000000000" pitchFamily="2" charset="0"/>
                <a:ea typeface="Calibri" panose="020F0502020204030204" pitchFamily="34" charset="0"/>
                <a:cs typeface="Times New Roman" panose="02020603050405020304" pitchFamily="18" charset="0"/>
              </a:rPr>
              <a:t> </a:t>
            </a:r>
            <a:r>
              <a:rPr lang="uk-UA" sz="1200" dirty="0">
                <a:solidFill>
                  <a:schemeClr val="bg1"/>
                </a:solidFill>
                <a:latin typeface="Roboto Condensed Light" panose="02000000000000000000" pitchFamily="2" charset="0"/>
                <a:ea typeface="Roboto Condensed Light" panose="02000000000000000000" pitchFamily="2" charset="0"/>
              </a:rPr>
              <a:t>розвитку законодавства про банкрутство в умовах сьогодення: актуальна судова практика та законодавчі зміни  </a:t>
            </a:r>
          </a:p>
        </p:txBody>
      </p:sp>
    </p:spTree>
    <p:extLst>
      <p:ext uri="{BB962C8B-B14F-4D97-AF65-F5344CB8AC3E}">
        <p14:creationId xmlns:p14="http://schemas.microsoft.com/office/powerpoint/2010/main" val="3108460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1390" y="254899"/>
            <a:ext cx="11296304" cy="337339"/>
          </a:xfrm>
        </p:spPr>
        <p:txBody>
          <a:bodyPr>
            <a:normAutofit fontScale="90000"/>
          </a:bodyPr>
          <a:lstStyle/>
          <a:p>
            <a:pPr algn="ctr">
              <a:lnSpc>
                <a:spcPct val="107000"/>
              </a:lnSpc>
              <a:spcAft>
                <a:spcPts val="800"/>
              </a:spcAft>
            </a:pPr>
            <a:br>
              <a:rPr lang="uk-UA" sz="16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6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6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r>
              <a:rPr lang="uk-UA" sz="28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t>ВЕРХОВНИЙ СУД: </a:t>
            </a:r>
            <a:r>
              <a:rPr lang="uk-UA" sz="2800" b="1" dirty="0">
                <a:solidFill>
                  <a:schemeClr val="bg1"/>
                </a:solidFill>
                <a:latin typeface="Roboto Condensed Light" panose="02000000000000000000" pitchFamily="2" charset="0"/>
                <a:cs typeface="Calibri" panose="020F0502020204030204" pitchFamily="34" charset="0"/>
              </a:rPr>
              <a:t>КЛЮЧОВІ ЗАХОДИ ЗА ПЕРІОД 2020–2022 рр. (9 МІСЯЦІВ)</a:t>
            </a:r>
            <a:br>
              <a:rPr lang="uk-UA" sz="2800" b="1" dirty="0">
                <a:solidFill>
                  <a:schemeClr val="bg1"/>
                </a:solidFill>
                <a:latin typeface="Roboto Condensed Light" panose="02000000000000000000" pitchFamily="2" charset="0"/>
                <a:cs typeface="Calibri" panose="020F0502020204030204" pitchFamily="34" charset="0"/>
              </a:rPr>
            </a:br>
            <a: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t> </a:t>
            </a:r>
            <a:b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600" b="1" dirty="0">
                <a:solidFill>
                  <a:schemeClr val="bg1"/>
                </a:solidFill>
                <a:latin typeface="Roboto Condensed Light" panose="02000000000000000000" pitchFamily="2" charset="0"/>
                <a:ea typeface="Roboto Condensed Light" panose="02000000000000000000" pitchFamily="2" charset="0"/>
              </a:rPr>
            </a:br>
            <a:endParaRPr lang="uk-UA" sz="16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endParaRPr>
          </a:p>
        </p:txBody>
      </p:sp>
      <p:sp>
        <p:nvSpPr>
          <p:cNvPr id="7" name="Місце для вмісту 4"/>
          <p:cNvSpPr txBox="1">
            <a:spLocks/>
          </p:cNvSpPr>
          <p:nvPr/>
        </p:nvSpPr>
        <p:spPr>
          <a:xfrm>
            <a:off x="863600" y="1825625"/>
            <a:ext cx="408293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uk-UA" dirty="0"/>
          </a:p>
        </p:txBody>
      </p:sp>
      <p:sp>
        <p:nvSpPr>
          <p:cNvPr id="3" name="Місце для номера слайда 2"/>
          <p:cNvSpPr>
            <a:spLocks noGrp="1"/>
          </p:cNvSpPr>
          <p:nvPr>
            <p:ph type="sldNum" sz="quarter" idx="12"/>
          </p:nvPr>
        </p:nvSpPr>
        <p:spPr>
          <a:xfrm>
            <a:off x="8610600" y="6031832"/>
            <a:ext cx="2743200" cy="304047"/>
          </a:xfrm>
        </p:spPr>
        <p:txBody>
          <a:bodyPr/>
          <a:lstStyle/>
          <a:p>
            <a:endParaRPr lang="uk-UA" dirty="0">
              <a:solidFill>
                <a:schemeClr val="bg1"/>
              </a:solidFill>
              <a:latin typeface="Roboto Condensed Light" panose="02000000000000000000" pitchFamily="2" charset="0"/>
              <a:ea typeface="Roboto Condensed Light" panose="02000000000000000000" pitchFamily="2" charset="0"/>
            </a:endParaRPr>
          </a:p>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7</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dirty="0">
                <a:solidFill>
                  <a:schemeClr val="bg1"/>
                </a:solidFill>
                <a:latin typeface="Roboto Condensed Light" panose="02000000000000000000" pitchFamily="2" charset="0"/>
                <a:ea typeface="Roboto Condensed Light" panose="02000000000000000000" pitchFamily="2" charset="0"/>
              </a:rPr>
              <a:t>Верховний Суд</a:t>
            </a:r>
          </a:p>
          <a:p>
            <a:r>
              <a:rPr lang="uk-UA" dirty="0">
                <a:solidFill>
                  <a:schemeClr val="bg1"/>
                </a:solidFill>
                <a:latin typeface="Roboto Condensed Light" panose="02000000000000000000" pitchFamily="2" charset="0"/>
                <a:ea typeface="Roboto Condensed Light" panose="02000000000000000000" pitchFamily="2" charset="0"/>
              </a:rPr>
              <a:t>Касаційний господарський суд</a:t>
            </a:r>
          </a:p>
          <a:p>
            <a:r>
              <a:rPr lang="uk-UA" dirty="0">
                <a:solidFill>
                  <a:schemeClr val="bg1"/>
                </a:solidFill>
                <a:latin typeface="Roboto Condensed Light" panose="02000000000000000000" pitchFamily="2" charset="0"/>
                <a:ea typeface="Roboto Condensed Light" panose="02000000000000000000" pitchFamily="2" charset="0"/>
              </a:rPr>
              <a:t>______</a:t>
            </a:r>
          </a:p>
        </p:txBody>
      </p:sp>
      <p:sp>
        <p:nvSpPr>
          <p:cNvPr id="10" name="Прямокутник: округлені кути 9">
            <a:extLst>
              <a:ext uri="{FF2B5EF4-FFF2-40B4-BE49-F238E27FC236}">
                <a16:creationId xmlns:a16="http://schemas.microsoft.com/office/drawing/2014/main" id="{62B824F1-A772-43C2-9307-A7B22B0E725A}"/>
              </a:ext>
            </a:extLst>
          </p:cNvPr>
          <p:cNvSpPr/>
          <p:nvPr/>
        </p:nvSpPr>
        <p:spPr>
          <a:xfrm>
            <a:off x="321563" y="568170"/>
            <a:ext cx="11521247" cy="5589764"/>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just"/>
            <a:r>
              <a:rPr lang="uk-UA" sz="1200" b="1" dirty="0">
                <a:latin typeface="Roboto Condensed Light" panose="02000000000000000000" pitchFamily="2" charset="0"/>
              </a:rPr>
              <a:t>2021</a:t>
            </a:r>
            <a:r>
              <a:rPr lang="uk-UA" sz="1200" dirty="0"/>
              <a:t>:</a:t>
            </a:r>
          </a:p>
          <a:p>
            <a:pPr algn="just"/>
            <a:r>
              <a:rPr lang="uk-UA" sz="1200" dirty="0">
                <a:latin typeface="Roboto Condensed Light" panose="02000000000000000000" pitchFamily="2" charset="0"/>
              </a:rPr>
              <a:t>В управлінні підготовлено та опубліковано в засобах масової інформації:</a:t>
            </a:r>
          </a:p>
          <a:p>
            <a:pPr marL="171450" indent="-171450" algn="just">
              <a:buFont typeface="Wingdings" panose="05000000000000000000" pitchFamily="2" charset="2"/>
              <a:buChar char="ü"/>
            </a:pPr>
            <a:r>
              <a:rPr lang="uk-UA" sz="1200" dirty="0">
                <a:latin typeface="Roboto Condensed Light" panose="02000000000000000000" pitchFamily="2" charset="0"/>
              </a:rPr>
              <a:t>огляд практики застосування Верховним Судом Закону України «Про виконавче провадження» у господарських справах (рішення, внесені до ЄДРСР, за червень 2020 року – грудень 2020 року); </a:t>
            </a:r>
          </a:p>
          <a:p>
            <a:pPr marL="171450" indent="-171450" algn="just">
              <a:buFont typeface="Wingdings" panose="05000000000000000000" pitchFamily="2" charset="2"/>
              <a:buChar char="ü"/>
            </a:pPr>
            <a:r>
              <a:rPr lang="uk-UA" sz="1200" dirty="0">
                <a:latin typeface="Roboto Condensed Light" panose="02000000000000000000" pitchFamily="2" charset="0"/>
              </a:rPr>
              <a:t>огляд практики застосування Верховним Судом Закону України «Про судовий збір» у господарських справах (рішення, внесені до ЄДРСР, за травень 2020 року – січень 2021 року); </a:t>
            </a:r>
          </a:p>
          <a:p>
            <a:pPr marL="171450" indent="-171450" algn="just">
              <a:buFont typeface="Wingdings" panose="05000000000000000000" pitchFamily="2" charset="2"/>
              <a:buChar char="ü"/>
            </a:pPr>
            <a:r>
              <a:rPr lang="uk-UA" sz="1200" dirty="0">
                <a:latin typeface="Roboto Condensed Light" panose="02000000000000000000" pitchFamily="2" charset="0"/>
              </a:rPr>
              <a:t>огляд практики застосування Верховним Судом Закону України «Про судовий збір» у господарських справах (рішення, внесені до ЄДРСР, за лютий 2021 року – червень 2021 року); </a:t>
            </a:r>
          </a:p>
          <a:p>
            <a:pPr marL="171450" indent="-171450" algn="just">
              <a:buFont typeface="Wingdings" panose="05000000000000000000" pitchFamily="2" charset="2"/>
              <a:buChar char="ü"/>
            </a:pPr>
            <a:r>
              <a:rPr lang="uk-UA" sz="1200" dirty="0">
                <a:latin typeface="Roboto Condensed Light" panose="02000000000000000000" pitchFamily="2" charset="0"/>
              </a:rPr>
              <a:t>огляд практики розгляду Верховним Судом справ про оскарження рішень третейських судів та видачу наказів на примусове виконання рішень третейських судів, утворених відповідно до Закону України «Про третейські суди», якщо такі рішення ухвалені у спорах, віднесених до юрисдикції господарських судів (рішення, внесені до ЄДРСР, за липень 2020 року – лютий 2021 року);</a:t>
            </a:r>
          </a:p>
          <a:p>
            <a:pPr marL="171450" indent="-171450" algn="just">
              <a:buFont typeface="Wingdings" panose="05000000000000000000" pitchFamily="2" charset="2"/>
              <a:buChar char="ü"/>
            </a:pPr>
            <a:r>
              <a:rPr lang="uk-UA" sz="1200" dirty="0">
                <a:latin typeface="Roboto Condensed Light" panose="02000000000000000000" pitchFamily="2" charset="0"/>
              </a:rPr>
              <a:t>огляд практики розгляду Верховним Судом справ у спорах щодо недоговірних зобов’язань, якщо такі рішення ухвалені у спорах, віднесених до юрисдикції господарських судів (рішення, внесені до ЄДРСР, за липень 2020 року – серпень 2021 року);</a:t>
            </a:r>
          </a:p>
          <a:p>
            <a:pPr marL="171450" indent="-171450" algn="just">
              <a:buFont typeface="Wingdings" panose="05000000000000000000" pitchFamily="2" charset="2"/>
              <a:buChar char="ü"/>
            </a:pPr>
            <a:r>
              <a:rPr lang="uk-UA" sz="1200" dirty="0">
                <a:latin typeface="Roboto Condensed Light" panose="02000000000000000000" pitchFamily="2" charset="0"/>
              </a:rPr>
              <a:t>огляд практики ЄСПЛ щодо відповідальності держави за борги державних підприємств (за період із червня 2002 року по вересень 2019 року);</a:t>
            </a:r>
          </a:p>
          <a:p>
            <a:pPr marL="171450" indent="-171450" algn="just">
              <a:buFont typeface="Wingdings" panose="05000000000000000000" pitchFamily="2" charset="2"/>
              <a:buChar char="ü"/>
            </a:pPr>
            <a:r>
              <a:rPr lang="uk-UA" sz="1200" dirty="0">
                <a:latin typeface="Roboto Condensed Light" panose="02000000000000000000" pitchFamily="2" charset="0"/>
              </a:rPr>
              <a:t>огляд постанов Касаційного господарського суду у складі Верховного Суду, прийнятих у справах про банкрутство державних підприємств та підприємств, у статутному капіталі яких частка державної власності перевищує 50 відсотків (рішення, внесені до ЄДРСР, за листопад 2020 року – червень 2021 року);</a:t>
            </a:r>
          </a:p>
          <a:p>
            <a:pPr marL="171450" indent="-171450" algn="just">
              <a:buFont typeface="Wingdings" panose="05000000000000000000" pitchFamily="2" charset="2"/>
              <a:buChar char="ü"/>
            </a:pPr>
            <a:r>
              <a:rPr lang="uk-UA" sz="1200" dirty="0">
                <a:latin typeface="Roboto Condensed Light" panose="02000000000000000000" pitchFamily="2" charset="0"/>
              </a:rPr>
              <a:t>огляд правових висновків Верховного Суду у складі судової палати для розгляду справ про банкрутство Касаційного господарського суду (рішення, внесені до ЄДРСР за січень – червень 2021 року);</a:t>
            </a:r>
          </a:p>
          <a:p>
            <a:pPr marL="171450" indent="-171450" algn="just">
              <a:buFont typeface="Wingdings" panose="05000000000000000000" pitchFamily="2" charset="2"/>
              <a:buChar char="ü"/>
            </a:pPr>
            <a:r>
              <a:rPr lang="uk-UA" sz="1200" dirty="0">
                <a:latin typeface="Roboto Condensed Light" panose="02000000000000000000" pitchFamily="2" charset="0"/>
              </a:rPr>
              <a:t>огляд практики застосування Верховним Судом норм про субсидіарну відповідальність у справах про банкрутство (актуальна судова практика) (рішення, внесені до ЄДРСР, за травень 2020 року – червень 2021 року) з метою забезпечення сталості та єдності судової практики;</a:t>
            </a:r>
          </a:p>
          <a:p>
            <a:pPr marL="171450" indent="-171450" algn="just">
              <a:buFont typeface="Wingdings" panose="05000000000000000000" pitchFamily="2" charset="2"/>
              <a:buChar char="ü"/>
            </a:pPr>
            <a:r>
              <a:rPr lang="uk-UA" sz="1200" dirty="0">
                <a:latin typeface="Roboto Condensed Light" panose="02000000000000000000" pitchFamily="2" charset="0"/>
              </a:rPr>
              <a:t>огляд правових позицій Верховного Суду щодо застосування положень Кодексу України з процедур банкрутства (рішення, внесені до ЄДРСР, за липень – вересень 2021 року);</a:t>
            </a:r>
          </a:p>
          <a:p>
            <a:pPr marL="171450" indent="-171450" algn="just">
              <a:buFont typeface="Wingdings" panose="05000000000000000000" pitchFamily="2" charset="2"/>
              <a:buChar char="ü"/>
            </a:pPr>
            <a:r>
              <a:rPr lang="uk-UA" sz="1200" dirty="0">
                <a:latin typeface="Roboto Condensed Light" panose="02000000000000000000" pitchFamily="2" charset="0"/>
              </a:rPr>
              <a:t>огляд правових позицій Верховного Суду щодо застосування положень Кодексу України з процедур банкрутства (рішення, внесені до ЄДРСР, за другий квартал 2021 року);</a:t>
            </a:r>
          </a:p>
          <a:p>
            <a:pPr marL="171450" indent="-171450" algn="just">
              <a:buFont typeface="Wingdings" panose="05000000000000000000" pitchFamily="2" charset="2"/>
              <a:buChar char="ü"/>
            </a:pPr>
            <a:r>
              <a:rPr lang="uk-UA" sz="1200" dirty="0">
                <a:latin typeface="Roboto Condensed Light" panose="02000000000000000000" pitchFamily="2" charset="0"/>
              </a:rPr>
              <a:t>інформаційну довідку щодо застосування строків, передбачених положеннями статті 233 КЗпП України;</a:t>
            </a:r>
          </a:p>
          <a:p>
            <a:pPr marL="171450" indent="-171450" algn="just">
              <a:buFont typeface="Wingdings" panose="05000000000000000000" pitchFamily="2" charset="2"/>
              <a:buChar char="ü"/>
            </a:pPr>
            <a:r>
              <a:rPr lang="uk-UA" sz="1200" dirty="0">
                <a:latin typeface="Roboto Condensed Light" panose="02000000000000000000" pitchFamily="2" charset="0"/>
              </a:rPr>
              <a:t>інформаційну довідку щодо практики застосування статті 7 Кодексу України з процедур банкрутства;</a:t>
            </a:r>
          </a:p>
          <a:p>
            <a:pPr marL="171450" indent="-171450" algn="just">
              <a:buFont typeface="Wingdings" panose="05000000000000000000" pitchFamily="2" charset="2"/>
              <a:buChar char="ü"/>
            </a:pPr>
            <a:r>
              <a:rPr lang="uk-UA" sz="1200" dirty="0">
                <a:latin typeface="Roboto Condensed Light" panose="02000000000000000000" pitchFamily="2" charset="0"/>
              </a:rPr>
              <a:t>презентацію «Субсидіарна та солідарна відповідальність осіб, контролюючих боржника»;</a:t>
            </a:r>
          </a:p>
          <a:p>
            <a:pPr marL="171450" indent="-171450" algn="just">
              <a:buFont typeface="Wingdings" panose="05000000000000000000" pitchFamily="2" charset="2"/>
              <a:buChar char="ü"/>
            </a:pPr>
            <a:r>
              <a:rPr lang="uk-UA" sz="1200" dirty="0">
                <a:latin typeface="Roboto Condensed Light" panose="02000000000000000000" pitchFamily="2" charset="0"/>
              </a:rPr>
              <a:t>презентацію «Субсидіарна та солідарна відповідальність осіб, контролюючих боржника»;</a:t>
            </a:r>
          </a:p>
          <a:p>
            <a:pPr marL="171450" indent="-171450" algn="just">
              <a:buFont typeface="Wingdings" panose="05000000000000000000" pitchFamily="2" charset="2"/>
              <a:buChar char="ü"/>
            </a:pPr>
            <a:r>
              <a:rPr lang="uk-UA" sz="1300" dirty="0">
                <a:latin typeface="Roboto Condensed Light" panose="02000000000000000000" pitchFamily="2" charset="0"/>
              </a:rPr>
              <a:t>презентацію «Правові висновки ВС у складі судової палати для розгляду справ про банкрутство КГС, сформульовані у 2020 році»</a:t>
            </a:r>
            <a:endParaRPr lang="uk-UA" sz="1200" dirty="0">
              <a:latin typeface="Roboto Condensed Light" panose="02000000000000000000" pitchFamily="2" charset="0"/>
            </a:endParaRPr>
          </a:p>
          <a:p>
            <a:pPr algn="just"/>
            <a:endParaRPr lang="uk-UA" sz="1200" dirty="0">
              <a:latin typeface="Roboto Condensed Light" panose="02000000000000000000" pitchFamily="2" charset="0"/>
            </a:endParaRPr>
          </a:p>
          <a:p>
            <a:pPr algn="just"/>
            <a:endParaRPr lang="uk-UA" sz="1600" dirty="0"/>
          </a:p>
        </p:txBody>
      </p:sp>
      <p:sp>
        <p:nvSpPr>
          <p:cNvPr id="5" name="Місце для нижнього колонтитула 5">
            <a:extLst>
              <a:ext uri="{FF2B5EF4-FFF2-40B4-BE49-F238E27FC236}">
                <a16:creationId xmlns:a16="http://schemas.microsoft.com/office/drawing/2014/main" id="{B201736C-2418-E688-51B9-576FFBCCFEB3}"/>
              </a:ext>
            </a:extLst>
          </p:cNvPr>
          <p:cNvSpPr>
            <a:spLocks noGrp="1"/>
          </p:cNvSpPr>
          <p:nvPr>
            <p:ph type="ftr" sz="quarter" idx="11"/>
          </p:nvPr>
        </p:nvSpPr>
        <p:spPr>
          <a:xfrm>
            <a:off x="2441359" y="6157934"/>
            <a:ext cx="7808152" cy="445167"/>
          </a:xfrm>
        </p:spPr>
        <p:txBody>
          <a:bodyPr/>
          <a:lstStyle/>
          <a:p>
            <a:r>
              <a:rPr lang="uk-UA" sz="1200" dirty="0">
                <a:solidFill>
                  <a:schemeClr val="bg1"/>
                </a:solidFill>
                <a:latin typeface="Roboto Condensed Light" panose="02000000000000000000" pitchFamily="2" charset="0"/>
                <a:ea typeface="Roboto Condensed Light" panose="02000000000000000000" pitchFamily="2" charset="0"/>
              </a:rPr>
              <a:t>Вектор</a:t>
            </a:r>
            <a:r>
              <a:rPr lang="uk-UA" sz="1200" dirty="0">
                <a:effectLst/>
                <a:latin typeface="Roboto Condensed Light" panose="02000000000000000000" pitchFamily="2" charset="0"/>
                <a:ea typeface="Calibri" panose="020F0502020204030204" pitchFamily="34" charset="0"/>
                <a:cs typeface="Times New Roman" panose="02020603050405020304" pitchFamily="18" charset="0"/>
              </a:rPr>
              <a:t> </a:t>
            </a:r>
            <a:r>
              <a:rPr lang="uk-UA" sz="1200" dirty="0">
                <a:solidFill>
                  <a:schemeClr val="bg1"/>
                </a:solidFill>
                <a:latin typeface="Roboto Condensed Light" panose="02000000000000000000" pitchFamily="2" charset="0"/>
                <a:ea typeface="Roboto Condensed Light" panose="02000000000000000000" pitchFamily="2" charset="0"/>
              </a:rPr>
              <a:t>розвитку законодавства про банкрутство в умовах сьогодення: актуальна судова практика та законодавчі зміни  </a:t>
            </a:r>
          </a:p>
        </p:txBody>
      </p:sp>
    </p:spTree>
    <p:extLst>
      <p:ext uri="{BB962C8B-B14F-4D97-AF65-F5344CB8AC3E}">
        <p14:creationId xmlns:p14="http://schemas.microsoft.com/office/powerpoint/2010/main" val="1180801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1390" y="254899"/>
            <a:ext cx="11296304" cy="337339"/>
          </a:xfrm>
        </p:spPr>
        <p:txBody>
          <a:bodyPr>
            <a:normAutofit fontScale="90000"/>
          </a:bodyPr>
          <a:lstStyle/>
          <a:p>
            <a:pPr algn="ctr">
              <a:lnSpc>
                <a:spcPct val="107000"/>
              </a:lnSpc>
              <a:spcAft>
                <a:spcPts val="800"/>
              </a:spcAft>
            </a:pPr>
            <a:br>
              <a:rPr lang="uk-UA" sz="16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6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6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r>
              <a:rPr lang="uk-UA" sz="28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t>ВЕРХОВНИЙ СУД: </a:t>
            </a:r>
            <a:r>
              <a:rPr lang="uk-UA" sz="2800" b="1" dirty="0">
                <a:solidFill>
                  <a:schemeClr val="bg1"/>
                </a:solidFill>
                <a:latin typeface="Roboto Condensed Light" panose="02000000000000000000" pitchFamily="2" charset="0"/>
                <a:cs typeface="Calibri" panose="020F0502020204030204" pitchFamily="34" charset="0"/>
              </a:rPr>
              <a:t>КЛЮЧОВІ ЗАХОДИ ЗА ПЕРІОД 2020–2022 рр. (9 МІСЯЦІВ)</a:t>
            </a:r>
            <a:br>
              <a:rPr lang="uk-UA" sz="2800" b="1" dirty="0">
                <a:solidFill>
                  <a:schemeClr val="bg1"/>
                </a:solidFill>
                <a:latin typeface="Roboto Condensed Light" panose="02000000000000000000" pitchFamily="2" charset="0"/>
                <a:cs typeface="Calibri" panose="020F0502020204030204" pitchFamily="34" charset="0"/>
              </a:rPr>
            </a:br>
            <a: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t> </a:t>
            </a:r>
            <a:b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600" b="1" dirty="0">
                <a:solidFill>
                  <a:schemeClr val="bg1"/>
                </a:solidFill>
                <a:latin typeface="Roboto Condensed Light" panose="02000000000000000000" pitchFamily="2" charset="0"/>
                <a:ea typeface="Roboto Condensed Light" panose="02000000000000000000" pitchFamily="2" charset="0"/>
              </a:rPr>
            </a:br>
            <a:endParaRPr lang="uk-UA" sz="16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endParaRPr>
          </a:p>
        </p:txBody>
      </p:sp>
      <p:sp>
        <p:nvSpPr>
          <p:cNvPr id="7" name="Місце для вмісту 4"/>
          <p:cNvSpPr txBox="1">
            <a:spLocks/>
          </p:cNvSpPr>
          <p:nvPr/>
        </p:nvSpPr>
        <p:spPr>
          <a:xfrm>
            <a:off x="863600" y="1825625"/>
            <a:ext cx="408293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uk-UA" dirty="0"/>
          </a:p>
        </p:txBody>
      </p:sp>
      <p:sp>
        <p:nvSpPr>
          <p:cNvPr id="3" name="Місце для номера слайда 2"/>
          <p:cNvSpPr>
            <a:spLocks noGrp="1"/>
          </p:cNvSpPr>
          <p:nvPr>
            <p:ph type="sldNum" sz="quarter" idx="12"/>
          </p:nvPr>
        </p:nvSpPr>
        <p:spPr>
          <a:xfrm>
            <a:off x="8610600" y="6031832"/>
            <a:ext cx="2743200" cy="304047"/>
          </a:xfrm>
        </p:spPr>
        <p:txBody>
          <a:bodyPr/>
          <a:lstStyle/>
          <a:p>
            <a:endParaRPr lang="uk-UA" dirty="0">
              <a:solidFill>
                <a:schemeClr val="bg1"/>
              </a:solidFill>
              <a:latin typeface="Roboto Condensed Light" panose="02000000000000000000" pitchFamily="2" charset="0"/>
              <a:ea typeface="Roboto Condensed Light" panose="02000000000000000000" pitchFamily="2" charset="0"/>
            </a:endParaRPr>
          </a:p>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8</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dirty="0">
                <a:solidFill>
                  <a:schemeClr val="bg1"/>
                </a:solidFill>
                <a:latin typeface="Roboto Condensed Light" panose="02000000000000000000" pitchFamily="2" charset="0"/>
                <a:ea typeface="Roboto Condensed Light" panose="02000000000000000000" pitchFamily="2" charset="0"/>
              </a:rPr>
              <a:t>Верховний Суд</a:t>
            </a:r>
          </a:p>
          <a:p>
            <a:r>
              <a:rPr lang="uk-UA" dirty="0">
                <a:solidFill>
                  <a:schemeClr val="bg1"/>
                </a:solidFill>
                <a:latin typeface="Roboto Condensed Light" panose="02000000000000000000" pitchFamily="2" charset="0"/>
                <a:ea typeface="Roboto Condensed Light" panose="02000000000000000000" pitchFamily="2" charset="0"/>
              </a:rPr>
              <a:t>Касаційний господарський суд</a:t>
            </a:r>
          </a:p>
          <a:p>
            <a:r>
              <a:rPr lang="uk-UA" dirty="0">
                <a:solidFill>
                  <a:schemeClr val="bg1"/>
                </a:solidFill>
                <a:latin typeface="Roboto Condensed Light" panose="02000000000000000000" pitchFamily="2" charset="0"/>
                <a:ea typeface="Roboto Condensed Light" panose="02000000000000000000" pitchFamily="2" charset="0"/>
              </a:rPr>
              <a:t>______</a:t>
            </a:r>
          </a:p>
        </p:txBody>
      </p:sp>
      <p:sp>
        <p:nvSpPr>
          <p:cNvPr id="10" name="Прямокутник: округлені кути 9">
            <a:extLst>
              <a:ext uri="{FF2B5EF4-FFF2-40B4-BE49-F238E27FC236}">
                <a16:creationId xmlns:a16="http://schemas.microsoft.com/office/drawing/2014/main" id="{62B824F1-A772-43C2-9307-A7B22B0E725A}"/>
              </a:ext>
            </a:extLst>
          </p:cNvPr>
          <p:cNvSpPr/>
          <p:nvPr/>
        </p:nvSpPr>
        <p:spPr>
          <a:xfrm>
            <a:off x="321563" y="681037"/>
            <a:ext cx="11521247" cy="5350795"/>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just"/>
            <a:r>
              <a:rPr lang="uk-UA" sz="1400" b="1" dirty="0">
                <a:latin typeface="Roboto Condensed Light" panose="02000000000000000000" pitchFamily="2" charset="0"/>
              </a:rPr>
              <a:t>2022 (9 місяців)</a:t>
            </a:r>
            <a:r>
              <a:rPr lang="uk-UA" sz="1400" dirty="0"/>
              <a:t>:</a:t>
            </a:r>
          </a:p>
          <a:p>
            <a:pPr algn="just"/>
            <a:r>
              <a:rPr lang="uk-UA" sz="1400" dirty="0">
                <a:latin typeface="Roboto Condensed Light" panose="02000000000000000000" pitchFamily="2" charset="0"/>
              </a:rPr>
              <a:t>В управлінні підготовлено та опубліковано в засобах масової інформації: </a:t>
            </a:r>
          </a:p>
          <a:p>
            <a:pPr marL="171450" indent="-171450" algn="just">
              <a:buFont typeface="Wingdings" panose="05000000000000000000" pitchFamily="2" charset="2"/>
              <a:buChar char="ü"/>
            </a:pPr>
            <a:r>
              <a:rPr lang="uk-UA" sz="1400" dirty="0">
                <a:latin typeface="Roboto Condensed Light" panose="02000000000000000000" pitchFamily="2" charset="0"/>
              </a:rPr>
              <a:t>огляд практики застосування Верховним Судом норм про субсидіарну відповідальність у справах про банкрутство (актуальна судова практика) (рішення, внесені до ЄДРСР, за липень – грудень 2021 року);</a:t>
            </a:r>
          </a:p>
          <a:p>
            <a:pPr marL="171450" indent="-171450" algn="just">
              <a:buFont typeface="Wingdings" panose="05000000000000000000" pitchFamily="2" charset="2"/>
              <a:buChar char="ü"/>
            </a:pPr>
            <a:r>
              <a:rPr lang="uk-UA" sz="1400" dirty="0">
                <a:latin typeface="Roboto Condensed Light" panose="02000000000000000000" pitchFamily="2" charset="0"/>
              </a:rPr>
              <a:t>огляд правових позицій Касаційного господарського суду у складі Верховного Суду щодо застосування положень Кодексу України з процедур банкрутства (рішення, внесені до ЄДРСР, за жовтень – грудень 2021 року);</a:t>
            </a:r>
          </a:p>
          <a:p>
            <a:pPr marL="171450" indent="-171450" algn="just">
              <a:buFont typeface="Wingdings" panose="05000000000000000000" pitchFamily="2" charset="2"/>
              <a:buChar char="ü"/>
            </a:pPr>
            <a:r>
              <a:rPr lang="uk-UA" sz="1400" dirty="0">
                <a:latin typeface="Roboto Condensed Light" panose="02000000000000000000" pitchFamily="2" charset="0"/>
              </a:rPr>
              <a:t>огляд правових позицій Касаційного господарського суду у складі Верховного Суду щодо застосування положень Кодексу України з процедур банкрутства (рішення, внесені до ЄДРСР, за січень – лютий 2022 року);</a:t>
            </a:r>
          </a:p>
          <a:p>
            <a:pPr marL="171450" indent="-171450" algn="just">
              <a:buFont typeface="Wingdings" panose="05000000000000000000" pitchFamily="2" charset="2"/>
              <a:buChar char="ü"/>
            </a:pPr>
            <a:r>
              <a:rPr lang="uk-UA" sz="1400" dirty="0">
                <a:latin typeface="Roboto Condensed Light" panose="02000000000000000000" pitchFamily="2" charset="0"/>
              </a:rPr>
              <a:t>огляд правових позицій Касаційного господарського суду у складі Верховного Суду щодо застосування положень Кодексу України з процедур банкрутства (рішення, внесені до ЄДРСР, за квітень – червень 2022 року);</a:t>
            </a:r>
          </a:p>
          <a:p>
            <a:pPr marL="171450" indent="-171450" algn="just">
              <a:buFont typeface="Wingdings" panose="05000000000000000000" pitchFamily="2" charset="2"/>
              <a:buChar char="ü"/>
            </a:pPr>
            <a:r>
              <a:rPr lang="uk-UA" sz="1400" dirty="0">
                <a:latin typeface="Roboto Condensed Light" panose="02000000000000000000" pitchFamily="2" charset="0"/>
              </a:rPr>
              <a:t>огляд практики розгляду Верховним Судом справ про оскарження рішень третейських судів та видачу наказів на примусове виконання рішень третейських судів, утворених відповідно до Закону України «Про третейські суди», якщо такі рішення ухвалені у спорах, віднесених до юрисдикції господарських судів (рішення, внесені до ЄДРСР, за березень – листопад 2021 року);</a:t>
            </a:r>
          </a:p>
          <a:p>
            <a:pPr marL="171450" indent="-171450" algn="just">
              <a:buFont typeface="Wingdings" panose="05000000000000000000" pitchFamily="2" charset="2"/>
              <a:buChar char="ü"/>
            </a:pPr>
            <a:r>
              <a:rPr lang="uk-UA" sz="1400" dirty="0">
                <a:latin typeface="Roboto Condensed Light" panose="02000000000000000000" pitchFamily="2" charset="0"/>
              </a:rPr>
              <a:t>огляд практики розгляду Верховним Судом справ про оскарження рішень третейських судів та видачу наказів на примусове виконання рішень третейських судів, утворених відповідно до Закону України «Про третейські суди», якщо такі рішення ухвалені у спорах, віднесених до юрисдикції господарських судів (рішення, внесені до ЄДРСР, за грудень 2021 року – травень 2022 року);</a:t>
            </a:r>
          </a:p>
          <a:p>
            <a:pPr marL="171450" indent="-171450" algn="just">
              <a:buFont typeface="Wingdings" panose="05000000000000000000" pitchFamily="2" charset="2"/>
              <a:buChar char="ü"/>
            </a:pPr>
            <a:r>
              <a:rPr lang="uk-UA" sz="1400" dirty="0">
                <a:latin typeface="Roboto Condensed Light" panose="02000000000000000000" pitchFamily="2" charset="0"/>
              </a:rPr>
              <a:t>огляд практики розгляду Верховним Судом справ у спорах щодо недоговірних зобов'язань, віднесених до юрисдикції господарських судів (за вересень – грудень 2021 року);</a:t>
            </a:r>
          </a:p>
          <a:p>
            <a:pPr marL="171450" indent="-171450" algn="just">
              <a:buFont typeface="Wingdings" panose="05000000000000000000" pitchFamily="2" charset="2"/>
              <a:buChar char="ü"/>
            </a:pPr>
            <a:r>
              <a:rPr lang="uk-UA" sz="1400" dirty="0">
                <a:latin typeface="Roboto Condensed Light" panose="02000000000000000000" pitchFamily="2" charset="0"/>
              </a:rPr>
              <a:t>огляд практики застосування Верховним Судом Закону України "Про судовий збір" у господарських справах (рішення, внесені до ЄДРСР, за червень 2021 року – травень 2022 року).</a:t>
            </a:r>
          </a:p>
          <a:p>
            <a:pPr algn="just"/>
            <a:r>
              <a:rPr lang="uk-UA" sz="1400" dirty="0">
                <a:latin typeface="Roboto Condensed Light" panose="02000000000000000000" pitchFamily="2" charset="0"/>
              </a:rPr>
              <a:t>Крім того, з метою забезпечення сталості та єдності судової практики управлінням підготовлено:</a:t>
            </a:r>
          </a:p>
          <a:p>
            <a:pPr marL="171450" indent="-171450" algn="just">
              <a:buFont typeface="Wingdings" panose="05000000000000000000" pitchFamily="2" charset="2"/>
              <a:buChar char="ü"/>
            </a:pPr>
            <a:r>
              <a:rPr lang="uk-UA" sz="1400" dirty="0">
                <a:latin typeface="Roboto Condensed Light" panose="02000000000000000000" pitchFamily="2" charset="0"/>
              </a:rPr>
              <a:t>аналітичну довідку за результатами вивчення судової практики Верховного Суду стосовно визнання недійсними правочинів боржника, щодо якого відкрито провадження у справі про банкрутство (лютий 2022 року);</a:t>
            </a:r>
          </a:p>
          <a:p>
            <a:pPr marL="171450" indent="-171450" algn="just">
              <a:buFont typeface="Wingdings" panose="05000000000000000000" pitchFamily="2" charset="2"/>
              <a:buChar char="ü"/>
            </a:pPr>
            <a:r>
              <a:rPr lang="uk-UA" sz="1400" dirty="0">
                <a:latin typeface="Roboto Condensed Light" panose="02000000000000000000" pitchFamily="2" charset="0"/>
              </a:rPr>
              <a:t>аналітичну довідку щодо умов застосування субсидіарної відповідальності.</a:t>
            </a:r>
          </a:p>
          <a:p>
            <a:pPr algn="just"/>
            <a:endParaRPr lang="uk-UA" sz="1600" dirty="0"/>
          </a:p>
        </p:txBody>
      </p:sp>
      <p:sp>
        <p:nvSpPr>
          <p:cNvPr id="5" name="Місце для нижнього колонтитула 5">
            <a:extLst>
              <a:ext uri="{FF2B5EF4-FFF2-40B4-BE49-F238E27FC236}">
                <a16:creationId xmlns:a16="http://schemas.microsoft.com/office/drawing/2014/main" id="{B201736C-2418-E688-51B9-576FFBCCFEB3}"/>
              </a:ext>
            </a:extLst>
          </p:cNvPr>
          <p:cNvSpPr>
            <a:spLocks noGrp="1"/>
          </p:cNvSpPr>
          <p:nvPr>
            <p:ph type="ftr" sz="quarter" idx="11"/>
          </p:nvPr>
        </p:nvSpPr>
        <p:spPr>
          <a:xfrm>
            <a:off x="2441359" y="6157934"/>
            <a:ext cx="7808152" cy="445167"/>
          </a:xfrm>
        </p:spPr>
        <p:txBody>
          <a:bodyPr/>
          <a:lstStyle/>
          <a:p>
            <a:r>
              <a:rPr lang="uk-UA" sz="1200" dirty="0">
                <a:solidFill>
                  <a:schemeClr val="bg1"/>
                </a:solidFill>
                <a:latin typeface="Roboto Condensed Light" panose="02000000000000000000" pitchFamily="2" charset="0"/>
                <a:ea typeface="Roboto Condensed Light" panose="02000000000000000000" pitchFamily="2" charset="0"/>
              </a:rPr>
              <a:t>Вектор</a:t>
            </a:r>
            <a:r>
              <a:rPr lang="uk-UA" sz="1200" dirty="0">
                <a:effectLst/>
                <a:latin typeface="Roboto Condensed Light" panose="02000000000000000000" pitchFamily="2" charset="0"/>
                <a:ea typeface="Calibri" panose="020F0502020204030204" pitchFamily="34" charset="0"/>
                <a:cs typeface="Times New Roman" panose="02020603050405020304" pitchFamily="18" charset="0"/>
              </a:rPr>
              <a:t> </a:t>
            </a:r>
            <a:r>
              <a:rPr lang="uk-UA" sz="1200" dirty="0">
                <a:solidFill>
                  <a:schemeClr val="bg1"/>
                </a:solidFill>
                <a:latin typeface="Roboto Condensed Light" panose="02000000000000000000" pitchFamily="2" charset="0"/>
                <a:ea typeface="Roboto Condensed Light" panose="02000000000000000000" pitchFamily="2" charset="0"/>
              </a:rPr>
              <a:t>розвитку законодавства про банкрутство в умовах сьогодення: актуальна судова практика та законодавчі зміни  </a:t>
            </a:r>
          </a:p>
        </p:txBody>
      </p:sp>
    </p:spTree>
    <p:extLst>
      <p:ext uri="{BB962C8B-B14F-4D97-AF65-F5344CB8AC3E}">
        <p14:creationId xmlns:p14="http://schemas.microsoft.com/office/powerpoint/2010/main" val="2641297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1390" y="136526"/>
            <a:ext cx="11296304" cy="582566"/>
          </a:xfrm>
        </p:spPr>
        <p:txBody>
          <a:bodyPr>
            <a:normAutofit fontScale="90000"/>
          </a:bodyPr>
          <a:lstStyle/>
          <a:p>
            <a:pPr algn="ctr">
              <a:lnSpc>
                <a:spcPct val="107000"/>
              </a:lnSpc>
              <a:spcAft>
                <a:spcPts val="800"/>
              </a:spcAft>
            </a:pPr>
            <a:br>
              <a:rPr lang="uk-UA" sz="16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6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6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2000" b="1"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r>
              <a:rPr lang="ru-RU" sz="2000" b="1" dirty="0">
                <a:solidFill>
                  <a:schemeClr val="bg1"/>
                </a:solidFill>
                <a:latin typeface="Roboto Condensed Light" panose="02000000000000000000" pitchFamily="2" charset="0"/>
                <a:cs typeface="Calibri" panose="020F0502020204030204" pitchFamily="34" charset="0"/>
              </a:rPr>
              <a:t>ПРО</a:t>
            </a:r>
            <a:r>
              <a:rPr lang="uk-UA" sz="2000" b="1" dirty="0">
                <a:solidFill>
                  <a:schemeClr val="bg1"/>
                </a:solidFill>
                <a:latin typeface="Roboto Condensed Light" panose="02000000000000000000" pitchFamily="2" charset="0"/>
                <a:cs typeface="Calibri" panose="020F0502020204030204" pitchFamily="34" charset="0"/>
              </a:rPr>
              <a:t>Є</a:t>
            </a:r>
            <a:r>
              <a:rPr lang="ru-RU" sz="2000" b="1" dirty="0">
                <a:solidFill>
                  <a:schemeClr val="bg1"/>
                </a:solidFill>
                <a:latin typeface="Roboto Condensed Light" panose="02000000000000000000" pitchFamily="2" charset="0"/>
                <a:cs typeface="Calibri" panose="020F0502020204030204" pitchFamily="34" charset="0"/>
              </a:rPr>
              <a:t>КТ ЗАКОНУ ПРО ВНЕСЕННЯ ЗМІН ДО КОДЕКСУ УКРАЇНИ З ПРОЦЕДУР БАНКРУТСТВА від 20.11.2020 № 4409 </a:t>
            </a:r>
            <a:br>
              <a:rPr lang="ru-RU" sz="2000" b="1" dirty="0">
                <a:solidFill>
                  <a:schemeClr val="bg1"/>
                </a:solidFill>
                <a:latin typeface="Roboto Condensed Light" panose="02000000000000000000" pitchFamily="2" charset="0"/>
                <a:cs typeface="Calibri" panose="020F0502020204030204" pitchFamily="34" charset="0"/>
              </a:rPr>
            </a:br>
            <a:br>
              <a:rPr lang="ru-RU" sz="2000" b="1" dirty="0">
                <a:solidFill>
                  <a:schemeClr val="bg1"/>
                </a:solidFill>
                <a:latin typeface="Roboto Condensed Light" panose="02000000000000000000" pitchFamily="2" charset="0"/>
                <a:cs typeface="Calibri" panose="020F0502020204030204" pitchFamily="34" charset="0"/>
              </a:rPr>
            </a:br>
            <a:br>
              <a:rPr lang="uk-UA" sz="2000" b="1" dirty="0">
                <a:solidFill>
                  <a:schemeClr val="bg1"/>
                </a:solidFill>
                <a:latin typeface="Roboto Condensed Light" panose="02000000000000000000" pitchFamily="2" charset="0"/>
                <a:cs typeface="Calibri" panose="020F0502020204030204" pitchFamily="34" charset="0"/>
              </a:rPr>
            </a:br>
            <a: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t> </a:t>
            </a:r>
            <a:br>
              <a:rPr lang="uk-UA" sz="18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rPr>
            </a:br>
            <a:br>
              <a:rPr lang="uk-UA" sz="1600" b="1" dirty="0">
                <a:solidFill>
                  <a:schemeClr val="bg1"/>
                </a:solidFill>
                <a:latin typeface="Roboto Condensed Light" panose="02000000000000000000" pitchFamily="2" charset="0"/>
                <a:ea typeface="Roboto Condensed Light" panose="02000000000000000000" pitchFamily="2" charset="0"/>
              </a:rPr>
            </a:br>
            <a:endParaRPr lang="uk-UA" sz="1600" dirty="0">
              <a:solidFill>
                <a:schemeClr val="bg1"/>
              </a:solidFill>
              <a:effectLst/>
              <a:latin typeface="Roboto Condensed Light" panose="02000000000000000000" pitchFamily="2" charset="0"/>
              <a:ea typeface="Calibri" panose="020F0502020204030204" pitchFamily="34" charset="0"/>
              <a:cs typeface="Calibri" panose="020F0502020204030204" pitchFamily="34" charset="0"/>
            </a:endParaRPr>
          </a:p>
        </p:txBody>
      </p:sp>
      <p:sp>
        <p:nvSpPr>
          <p:cNvPr id="7" name="Місце для вмісту 4"/>
          <p:cNvSpPr txBox="1">
            <a:spLocks/>
          </p:cNvSpPr>
          <p:nvPr/>
        </p:nvSpPr>
        <p:spPr>
          <a:xfrm>
            <a:off x="863600" y="1825625"/>
            <a:ext cx="408293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uk-UA" dirty="0"/>
          </a:p>
        </p:txBody>
      </p:sp>
      <p:sp>
        <p:nvSpPr>
          <p:cNvPr id="3" name="Місце для номера слайда 2"/>
          <p:cNvSpPr>
            <a:spLocks noGrp="1"/>
          </p:cNvSpPr>
          <p:nvPr>
            <p:ph type="sldNum" sz="quarter" idx="12"/>
          </p:nvPr>
        </p:nvSpPr>
        <p:spPr>
          <a:xfrm>
            <a:off x="8610600" y="6031832"/>
            <a:ext cx="2743200" cy="304047"/>
          </a:xfrm>
        </p:spPr>
        <p:txBody>
          <a:bodyPr/>
          <a:lstStyle/>
          <a:p>
            <a:endParaRPr lang="uk-UA" dirty="0">
              <a:solidFill>
                <a:schemeClr val="bg1"/>
              </a:solidFill>
              <a:latin typeface="Roboto Condensed Light" panose="02000000000000000000" pitchFamily="2" charset="0"/>
              <a:ea typeface="Roboto Condensed Light" panose="02000000000000000000" pitchFamily="2" charset="0"/>
            </a:endParaRPr>
          </a:p>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9</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dirty="0">
                <a:solidFill>
                  <a:schemeClr val="bg1"/>
                </a:solidFill>
                <a:latin typeface="Roboto Condensed Light" panose="02000000000000000000" pitchFamily="2" charset="0"/>
                <a:ea typeface="Roboto Condensed Light" panose="02000000000000000000" pitchFamily="2" charset="0"/>
              </a:rPr>
              <a:t>Верховний Суд</a:t>
            </a:r>
          </a:p>
          <a:p>
            <a:r>
              <a:rPr lang="uk-UA" dirty="0">
                <a:solidFill>
                  <a:schemeClr val="bg1"/>
                </a:solidFill>
                <a:latin typeface="Roboto Condensed Light" panose="02000000000000000000" pitchFamily="2" charset="0"/>
                <a:ea typeface="Roboto Condensed Light" panose="02000000000000000000" pitchFamily="2" charset="0"/>
              </a:rPr>
              <a:t>Касаційний господарський суд</a:t>
            </a:r>
          </a:p>
          <a:p>
            <a:r>
              <a:rPr lang="uk-UA" dirty="0">
                <a:solidFill>
                  <a:schemeClr val="bg1"/>
                </a:solidFill>
                <a:latin typeface="Roboto Condensed Light" panose="02000000000000000000" pitchFamily="2" charset="0"/>
                <a:ea typeface="Roboto Condensed Light" panose="02000000000000000000" pitchFamily="2" charset="0"/>
              </a:rPr>
              <a:t>______</a:t>
            </a:r>
          </a:p>
        </p:txBody>
      </p:sp>
      <p:sp>
        <p:nvSpPr>
          <p:cNvPr id="10" name="Прямокутник: округлені кути 9">
            <a:extLst>
              <a:ext uri="{FF2B5EF4-FFF2-40B4-BE49-F238E27FC236}">
                <a16:creationId xmlns:a16="http://schemas.microsoft.com/office/drawing/2014/main" id="{62B824F1-A772-43C2-9307-A7B22B0E725A}"/>
              </a:ext>
            </a:extLst>
          </p:cNvPr>
          <p:cNvSpPr/>
          <p:nvPr/>
        </p:nvSpPr>
        <p:spPr>
          <a:xfrm>
            <a:off x="321563" y="719090"/>
            <a:ext cx="4818607" cy="5086905"/>
          </a:xfrm>
          <a:prstGeom prst="roundRect">
            <a:avLst>
              <a:gd name="adj" fmla="val 10000"/>
            </a:avLst>
          </a:prstGeom>
          <a:solidFill>
            <a:srgbClr val="00206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marL="285750" indent="-285750">
              <a:lnSpc>
                <a:spcPct val="107000"/>
              </a:lnSpc>
              <a:spcAft>
                <a:spcPts val="800"/>
              </a:spcAft>
              <a:buFont typeface="Wingdings" panose="05000000000000000000" pitchFamily="2" charset="2"/>
              <a:buChar char="Ø"/>
            </a:pPr>
            <a:r>
              <a:rPr lang="uk-UA" sz="1800" dirty="0">
                <a:effectLst/>
                <a:latin typeface="Roboto Condensed Light" panose="02000000000000000000" pitchFamily="2" charset="0"/>
                <a:ea typeface="Calibri" panose="020F0502020204030204" pitchFamily="34" charset="0"/>
                <a:cs typeface="Times New Roman" panose="02020603050405020304" pitchFamily="18" charset="0"/>
              </a:rPr>
              <a:t>20.11.2020 внесений Міністерством юстиції України на розгляд  ВРУ</a:t>
            </a:r>
          </a:p>
          <a:p>
            <a:pPr marL="285750" indent="-285750">
              <a:lnSpc>
                <a:spcPct val="107000"/>
              </a:lnSpc>
              <a:spcAft>
                <a:spcPts val="800"/>
              </a:spcAft>
              <a:buFont typeface="Wingdings" panose="05000000000000000000" pitchFamily="2" charset="2"/>
              <a:buChar char="Ø"/>
            </a:pPr>
            <a:r>
              <a:rPr lang="uk-UA" sz="1800" dirty="0">
                <a:effectLst/>
                <a:latin typeface="Roboto Condensed Light" panose="02000000000000000000" pitchFamily="2" charset="0"/>
                <a:ea typeface="Calibri" panose="020F0502020204030204" pitchFamily="34" charset="0"/>
                <a:cs typeface="Times New Roman" panose="02020603050405020304" pitchFamily="18" charset="0"/>
              </a:rPr>
              <a:t>До другого читання містить 82 правки до </a:t>
            </a:r>
            <a:r>
              <a:rPr lang="uk-UA" sz="1800" dirty="0" err="1">
                <a:effectLst/>
                <a:latin typeface="Roboto Condensed Light" panose="02000000000000000000" pitchFamily="2" charset="0"/>
                <a:ea typeface="Calibri" panose="020F0502020204030204" pitchFamily="34" charset="0"/>
                <a:cs typeface="Times New Roman" panose="02020603050405020304" pitchFamily="18" charset="0"/>
              </a:rPr>
              <a:t>КУзПБ</a:t>
            </a:r>
            <a:r>
              <a:rPr lang="uk-UA" sz="1800" dirty="0">
                <a:effectLst/>
                <a:latin typeface="Roboto Condensed Light" panose="02000000000000000000" pitchFamily="2" charset="0"/>
                <a:ea typeface="Calibri" panose="020F0502020204030204" pitchFamily="34" charset="0"/>
                <a:cs typeface="Times New Roman" panose="02020603050405020304" pitchFamily="18" charset="0"/>
              </a:rPr>
              <a:t>: статті 1, 2, 3, 5, 6, 7, 8, 9 до Розділу 1 книги другої; статті 11, 12, 13, 15-18, 20-22, 24, 26-31 розділу ІІ книги другої, статті 32 розділу І книги третьої, статті 34-42 розділу ІІ книги третьої, статті 44-48 розділу ІІ книги третьої, статті 58-61, 63-67 розділу </a:t>
            </a:r>
            <a:r>
              <a:rPr lang="en-US" dirty="0">
                <a:latin typeface="Roboto Condensed Light" panose="02000000000000000000" pitchFamily="2" charset="0"/>
                <a:ea typeface="Calibri" panose="020F0502020204030204" pitchFamily="34" charset="0"/>
                <a:cs typeface="Times New Roman" panose="02020603050405020304" pitchFamily="18" charset="0"/>
              </a:rPr>
              <a:t>IV</a:t>
            </a:r>
            <a:r>
              <a:rPr lang="uk-UA" dirty="0">
                <a:latin typeface="Roboto Condensed Light" panose="02000000000000000000" pitchFamily="2" charset="0"/>
                <a:ea typeface="Calibri" panose="020F0502020204030204" pitchFamily="34" charset="0"/>
                <a:cs typeface="Times New Roman" panose="02020603050405020304" pitchFamily="18" charset="0"/>
              </a:rPr>
              <a:t> книги третьої, статті 68, 69, 73-75, 77, 78, 80, 84-88 розділу </a:t>
            </a:r>
            <a:r>
              <a:rPr lang="en-US" dirty="0">
                <a:latin typeface="Roboto Condensed Light" panose="02000000000000000000" pitchFamily="2" charset="0"/>
                <a:ea typeface="Calibri" panose="020F0502020204030204" pitchFamily="34" charset="0"/>
                <a:cs typeface="Times New Roman" panose="02020603050405020304" pitchFamily="18" charset="0"/>
              </a:rPr>
              <a:t>V</a:t>
            </a:r>
            <a:r>
              <a:rPr lang="uk-UA" dirty="0">
                <a:latin typeface="Roboto Condensed Light" panose="02000000000000000000" pitchFamily="2" charset="0"/>
                <a:ea typeface="Calibri" panose="020F0502020204030204" pitchFamily="34" charset="0"/>
                <a:cs typeface="Times New Roman" panose="02020603050405020304" pitchFamily="18" charset="0"/>
              </a:rPr>
              <a:t> книги третьої, статтю 90 </a:t>
            </a:r>
            <a:r>
              <a:rPr lang="uk-UA" sz="1800" dirty="0">
                <a:effectLst/>
                <a:latin typeface="Roboto Condensed Light" panose="02000000000000000000" pitchFamily="2" charset="0"/>
                <a:ea typeface="Calibri" panose="020F0502020204030204" pitchFamily="34" charset="0"/>
                <a:cs typeface="Times New Roman" panose="02020603050405020304" pitchFamily="18" charset="0"/>
              </a:rPr>
              <a:t>розділу </a:t>
            </a:r>
            <a:r>
              <a:rPr lang="en-US" dirty="0">
                <a:latin typeface="Roboto Condensed Light" panose="02000000000000000000" pitchFamily="2" charset="0"/>
                <a:ea typeface="Calibri" panose="020F0502020204030204" pitchFamily="34" charset="0"/>
                <a:cs typeface="Times New Roman" panose="02020603050405020304" pitchFamily="18" charset="0"/>
              </a:rPr>
              <a:t>VI</a:t>
            </a:r>
            <a:r>
              <a:rPr lang="uk-UA" dirty="0">
                <a:latin typeface="Roboto Condensed Light" panose="02000000000000000000" pitchFamily="2" charset="0"/>
                <a:ea typeface="Calibri" panose="020F0502020204030204" pitchFamily="34" charset="0"/>
                <a:cs typeface="Times New Roman" panose="02020603050405020304" pitchFamily="18" charset="0"/>
              </a:rPr>
              <a:t> книги третьої, статтю 96 </a:t>
            </a:r>
            <a:r>
              <a:rPr lang="uk-UA" sz="1800" dirty="0">
                <a:effectLst/>
                <a:latin typeface="Roboto Condensed Light" panose="02000000000000000000" pitchFamily="2" charset="0"/>
                <a:ea typeface="Calibri" panose="020F0502020204030204" pitchFamily="34" charset="0"/>
                <a:cs typeface="Times New Roman" panose="02020603050405020304" pitchFamily="18" charset="0"/>
              </a:rPr>
              <a:t>розділу </a:t>
            </a:r>
            <a:r>
              <a:rPr lang="en-US" dirty="0">
                <a:latin typeface="Roboto Condensed Light" panose="02000000000000000000" pitchFamily="2" charset="0"/>
                <a:ea typeface="Calibri" panose="020F0502020204030204" pitchFamily="34" charset="0"/>
                <a:cs typeface="Times New Roman" panose="02020603050405020304" pitchFamily="18" charset="0"/>
              </a:rPr>
              <a:t>VII</a:t>
            </a:r>
            <a:r>
              <a:rPr lang="uk-UA" dirty="0">
                <a:latin typeface="Roboto Condensed Light" panose="02000000000000000000" pitchFamily="2" charset="0"/>
                <a:ea typeface="Calibri" panose="020F0502020204030204" pitchFamily="34" charset="0"/>
                <a:cs typeface="Times New Roman" panose="02020603050405020304" pitchFamily="18" charset="0"/>
              </a:rPr>
              <a:t> книги третьої, статті 97, 100 </a:t>
            </a:r>
            <a:r>
              <a:rPr lang="uk-UA" sz="1800" dirty="0">
                <a:effectLst/>
                <a:latin typeface="Roboto Condensed Light" panose="02000000000000000000" pitchFamily="2" charset="0"/>
                <a:ea typeface="Calibri" panose="020F0502020204030204" pitchFamily="34" charset="0"/>
                <a:cs typeface="Times New Roman" panose="02020603050405020304" pitchFamily="18" charset="0"/>
              </a:rPr>
              <a:t>розділу </a:t>
            </a:r>
            <a:r>
              <a:rPr lang="en-US" dirty="0">
                <a:latin typeface="Roboto Condensed Light" panose="02000000000000000000" pitchFamily="2" charset="0"/>
                <a:ea typeface="Calibri" panose="020F0502020204030204" pitchFamily="34" charset="0"/>
                <a:cs typeface="Times New Roman" panose="02020603050405020304" pitchFamily="18" charset="0"/>
              </a:rPr>
              <a:t>VI</a:t>
            </a:r>
            <a:r>
              <a:rPr lang="uk-UA" dirty="0">
                <a:latin typeface="Roboto Condensed Light" panose="02000000000000000000" pitchFamily="2" charset="0"/>
                <a:ea typeface="Calibri" panose="020F0502020204030204" pitchFamily="34" charset="0"/>
                <a:cs typeface="Times New Roman" panose="02020603050405020304" pitchFamily="18" charset="0"/>
              </a:rPr>
              <a:t> книги третьої, статті 114-117, 119-124, 126, 127, 133</a:t>
            </a:r>
            <a:endParaRPr lang="uk-UA" sz="1800" dirty="0">
              <a:effectLst/>
              <a:latin typeface="Roboto Condensed Light" panose="02000000000000000000" pitchFamily="2" charset="0"/>
              <a:ea typeface="Calibri" panose="020F0502020204030204" pitchFamily="34" charset="0"/>
              <a:cs typeface="Times New Roman" panose="02020603050405020304" pitchFamily="18" charset="0"/>
            </a:endParaRPr>
          </a:p>
          <a:p>
            <a:endParaRPr lang="uk-UA" sz="1800" dirty="0">
              <a:effectLst/>
              <a:latin typeface="Roboto Condensed Light" panose="02000000000000000000" pitchFamily="2" charset="0"/>
              <a:ea typeface="Calibri" panose="020F0502020204030204" pitchFamily="34" charset="0"/>
              <a:cs typeface="Times New Roman" panose="02020603050405020304" pitchFamily="18" charset="0"/>
            </a:endParaRPr>
          </a:p>
          <a:p>
            <a:pPr algn="just"/>
            <a:endParaRPr lang="uk-UA" sz="1600" dirty="0"/>
          </a:p>
        </p:txBody>
      </p:sp>
      <p:sp>
        <p:nvSpPr>
          <p:cNvPr id="5" name="Місце для нижнього колонтитула 5">
            <a:extLst>
              <a:ext uri="{FF2B5EF4-FFF2-40B4-BE49-F238E27FC236}">
                <a16:creationId xmlns:a16="http://schemas.microsoft.com/office/drawing/2014/main" id="{1AFDD43E-6CCF-71FC-0A36-26A6D6F53343}"/>
              </a:ext>
            </a:extLst>
          </p:cNvPr>
          <p:cNvSpPr>
            <a:spLocks noGrp="1"/>
          </p:cNvSpPr>
          <p:nvPr>
            <p:ph type="ftr" sz="quarter" idx="11"/>
          </p:nvPr>
        </p:nvSpPr>
        <p:spPr>
          <a:xfrm>
            <a:off x="2441359" y="6157934"/>
            <a:ext cx="7808152" cy="445167"/>
          </a:xfrm>
        </p:spPr>
        <p:txBody>
          <a:bodyPr/>
          <a:lstStyle/>
          <a:p>
            <a:r>
              <a:rPr lang="uk-UA" sz="1200" dirty="0">
                <a:solidFill>
                  <a:schemeClr val="bg1"/>
                </a:solidFill>
                <a:latin typeface="Roboto Condensed Light" panose="02000000000000000000" pitchFamily="2" charset="0"/>
                <a:ea typeface="Roboto Condensed Light" panose="02000000000000000000" pitchFamily="2" charset="0"/>
              </a:rPr>
              <a:t>Вектор</a:t>
            </a:r>
            <a:r>
              <a:rPr lang="uk-UA" sz="1200" dirty="0">
                <a:effectLst/>
                <a:latin typeface="Roboto Condensed Light" panose="02000000000000000000" pitchFamily="2" charset="0"/>
                <a:ea typeface="Calibri" panose="020F0502020204030204" pitchFamily="34" charset="0"/>
                <a:cs typeface="Times New Roman" panose="02020603050405020304" pitchFamily="18" charset="0"/>
              </a:rPr>
              <a:t> </a:t>
            </a:r>
            <a:r>
              <a:rPr lang="uk-UA" sz="1200" dirty="0">
                <a:solidFill>
                  <a:schemeClr val="bg1"/>
                </a:solidFill>
                <a:latin typeface="Roboto Condensed Light" panose="02000000000000000000" pitchFamily="2" charset="0"/>
                <a:ea typeface="Roboto Condensed Light" panose="02000000000000000000" pitchFamily="2" charset="0"/>
              </a:rPr>
              <a:t>розвитку законодавства про банкрутство в умовах сьогодення: актуальна судова практика та законодавчі зміни  </a:t>
            </a:r>
          </a:p>
        </p:txBody>
      </p:sp>
      <p:graphicFrame>
        <p:nvGraphicFramePr>
          <p:cNvPr id="6" name="Таблиця 5">
            <a:extLst>
              <a:ext uri="{FF2B5EF4-FFF2-40B4-BE49-F238E27FC236}">
                <a16:creationId xmlns:a16="http://schemas.microsoft.com/office/drawing/2014/main" id="{B6FC5482-0CF3-7BAB-EF9A-0B34D12FF939}"/>
              </a:ext>
            </a:extLst>
          </p:cNvPr>
          <p:cNvGraphicFramePr>
            <a:graphicFrameLocks noGrp="1"/>
          </p:cNvGraphicFramePr>
          <p:nvPr>
            <p:extLst>
              <p:ext uri="{D42A27DB-BD31-4B8C-83A1-F6EECF244321}">
                <p14:modId xmlns:p14="http://schemas.microsoft.com/office/powerpoint/2010/main" val="614799568"/>
              </p:ext>
            </p:extLst>
          </p:nvPr>
        </p:nvGraphicFramePr>
        <p:xfrm>
          <a:off x="5247194" y="719089"/>
          <a:ext cx="6081206" cy="5086901"/>
        </p:xfrm>
        <a:graphic>
          <a:graphicData uri="http://schemas.openxmlformats.org/drawingml/2006/table">
            <a:tbl>
              <a:tblPr/>
              <a:tblGrid>
                <a:gridCol w="1520302">
                  <a:extLst>
                    <a:ext uri="{9D8B030D-6E8A-4147-A177-3AD203B41FA5}">
                      <a16:colId xmlns:a16="http://schemas.microsoft.com/office/drawing/2014/main" val="840103996"/>
                    </a:ext>
                  </a:extLst>
                </a:gridCol>
                <a:gridCol w="4560904">
                  <a:extLst>
                    <a:ext uri="{9D8B030D-6E8A-4147-A177-3AD203B41FA5}">
                      <a16:colId xmlns:a16="http://schemas.microsoft.com/office/drawing/2014/main" val="2947795128"/>
                    </a:ext>
                  </a:extLst>
                </a:gridCol>
              </a:tblGrid>
              <a:tr h="749601">
                <a:tc>
                  <a:txBody>
                    <a:bodyPr/>
                    <a:lstStyle/>
                    <a:p>
                      <a:pPr fontAlgn="ctr"/>
                      <a:r>
                        <a:rPr lang="uk-UA" b="1" dirty="0">
                          <a:solidFill>
                            <a:srgbClr val="FFFFFF"/>
                          </a:solidFill>
                          <a:effectLst/>
                        </a:rPr>
                        <a:t>Дати та стан проходження:</a:t>
                      </a:r>
                    </a:p>
                  </a:txBody>
                  <a:tcPr marL="28575" marR="28575" marT="28575" marB="28575" anchor="ctr">
                    <a:lnL>
                      <a:noFill/>
                    </a:lnL>
                    <a:lnR>
                      <a:noFill/>
                    </a:lnR>
                    <a:lnT w="9525" cap="flat" cmpd="sng" algn="ctr">
                      <a:solidFill>
                        <a:srgbClr val="3778BC"/>
                      </a:solidFill>
                      <a:prstDash val="solid"/>
                      <a:round/>
                      <a:headEnd type="none" w="med" len="med"/>
                      <a:tailEnd type="none" w="med" len="med"/>
                    </a:lnT>
                    <a:lnB w="9525" cap="flat" cmpd="sng" algn="ctr">
                      <a:solidFill>
                        <a:srgbClr val="3778BC"/>
                      </a:solidFill>
                      <a:prstDash val="solid"/>
                      <a:round/>
                      <a:headEnd type="none" w="med" len="med"/>
                      <a:tailEnd type="none" w="med" len="med"/>
                    </a:lnB>
                    <a:solidFill>
                      <a:srgbClr val="207DC3"/>
                    </a:solidFill>
                  </a:tcPr>
                </a:tc>
                <a:tc>
                  <a:txBody>
                    <a:bodyPr/>
                    <a:lstStyle/>
                    <a:p>
                      <a:pPr algn="l" fontAlgn="ctr"/>
                      <a:r>
                        <a:rPr lang="uk-UA" b="1" dirty="0">
                          <a:solidFill>
                            <a:srgbClr val="FFFFFF"/>
                          </a:solidFill>
                          <a:effectLst/>
                        </a:rPr>
                        <a:t>Очікує на друге читання</a:t>
                      </a:r>
                    </a:p>
                  </a:txBody>
                  <a:tcPr marL="28575" marR="28575" marT="28575" marB="28575" anchor="ctr">
                    <a:lnL>
                      <a:noFill/>
                    </a:lnL>
                    <a:lnR>
                      <a:noFill/>
                    </a:lnR>
                    <a:lnT w="9525" cap="flat" cmpd="sng" algn="ctr">
                      <a:solidFill>
                        <a:srgbClr val="3778BC"/>
                      </a:solidFill>
                      <a:prstDash val="solid"/>
                      <a:round/>
                      <a:headEnd type="none" w="med" len="med"/>
                      <a:tailEnd type="none" w="med" len="med"/>
                    </a:lnT>
                    <a:lnB w="9525" cap="flat" cmpd="sng" algn="ctr">
                      <a:solidFill>
                        <a:srgbClr val="3778BC"/>
                      </a:solidFill>
                      <a:prstDash val="solid"/>
                      <a:round/>
                      <a:headEnd type="none" w="med" len="med"/>
                      <a:tailEnd type="none" w="med" len="med"/>
                    </a:lnB>
                    <a:solidFill>
                      <a:srgbClr val="207DC3"/>
                    </a:solidFill>
                  </a:tcPr>
                </a:tc>
                <a:extLst>
                  <a:ext uri="{0D108BD9-81ED-4DB2-BD59-A6C34878D82A}">
                    <a16:rowId xmlns:a16="http://schemas.microsoft.com/office/drawing/2014/main" val="360146315"/>
                  </a:ext>
                </a:extLst>
              </a:tr>
              <a:tr h="433730">
                <a:tc>
                  <a:txBody>
                    <a:bodyPr/>
                    <a:lstStyle/>
                    <a:p>
                      <a:pPr algn="ctr" fontAlgn="t"/>
                      <a:r>
                        <a:rPr lang="uk-UA" dirty="0">
                          <a:effectLst/>
                        </a:rPr>
                        <a:t>01.02.2022</a:t>
                      </a:r>
                    </a:p>
                  </a:txBody>
                  <a:tcPr marL="19050" marR="19050" marT="47625" marB="28575" anchor="ctr">
                    <a:lnL>
                      <a:noFill/>
                    </a:lnL>
                    <a:lnR>
                      <a:noFill/>
                    </a:lnR>
                    <a:lnT w="9525" cap="flat" cmpd="sng" algn="ctr">
                      <a:solidFill>
                        <a:srgbClr val="3778BC"/>
                      </a:solidFill>
                      <a:prstDash val="solid"/>
                      <a:round/>
                      <a:headEnd type="none" w="med" len="med"/>
                      <a:tailEnd type="none" w="med" len="med"/>
                    </a:lnT>
                    <a:lnB>
                      <a:noFill/>
                    </a:lnB>
                    <a:solidFill>
                      <a:srgbClr val="FFFFFF"/>
                    </a:solidFill>
                  </a:tcPr>
                </a:tc>
                <a:tc>
                  <a:txBody>
                    <a:bodyPr/>
                    <a:lstStyle/>
                    <a:p>
                      <a:pPr fontAlgn="t"/>
                      <a:r>
                        <a:rPr lang="ru-RU" dirty="0">
                          <a:effectLst/>
                        </a:rPr>
                        <a:t>Надано порівняльну таблицю (друге читання)</a:t>
                      </a:r>
                    </a:p>
                  </a:txBody>
                  <a:tcPr marL="19050" marR="19050" marT="47625" marB="28575" anchor="ctr">
                    <a:lnL>
                      <a:noFill/>
                    </a:lnL>
                    <a:lnR>
                      <a:noFill/>
                    </a:lnR>
                    <a:lnT w="9525" cap="flat" cmpd="sng" algn="ctr">
                      <a:solidFill>
                        <a:srgbClr val="3778BC"/>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858436516"/>
                  </a:ext>
                </a:extLst>
              </a:tr>
              <a:tr h="433730">
                <a:tc>
                  <a:txBody>
                    <a:bodyPr/>
                    <a:lstStyle/>
                    <a:p>
                      <a:pPr algn="ctr" fontAlgn="t"/>
                      <a:r>
                        <a:rPr lang="uk-UA" dirty="0">
                          <a:effectLst/>
                        </a:rPr>
                        <a:t>14.12.2021</a:t>
                      </a:r>
                    </a:p>
                  </a:txBody>
                  <a:tcPr marL="19050" marR="19050" marT="47625" marB="28575" anchor="ctr">
                    <a:lnL>
                      <a:noFill/>
                    </a:lnL>
                    <a:lnR>
                      <a:noFill/>
                    </a:lnR>
                    <a:lnT>
                      <a:noFill/>
                    </a:lnT>
                    <a:lnB>
                      <a:noFill/>
                    </a:lnB>
                    <a:solidFill>
                      <a:srgbClr val="E8F5FE"/>
                    </a:solidFill>
                  </a:tcPr>
                </a:tc>
                <a:tc>
                  <a:txBody>
                    <a:bodyPr/>
                    <a:lstStyle/>
                    <a:p>
                      <a:pPr fontAlgn="t"/>
                      <a:r>
                        <a:rPr lang="ru-RU" dirty="0">
                          <a:effectLst/>
                        </a:rPr>
                        <a:t>Передано на повторне друге читання</a:t>
                      </a:r>
                    </a:p>
                  </a:txBody>
                  <a:tcPr marL="19050" marR="19050" marT="47625" marB="28575" anchor="ctr">
                    <a:lnL>
                      <a:noFill/>
                    </a:lnL>
                    <a:lnR>
                      <a:noFill/>
                    </a:lnR>
                    <a:lnT>
                      <a:noFill/>
                    </a:lnT>
                    <a:lnB>
                      <a:noFill/>
                    </a:lnB>
                    <a:solidFill>
                      <a:srgbClr val="E8F5FE"/>
                    </a:solidFill>
                  </a:tcPr>
                </a:tc>
                <a:extLst>
                  <a:ext uri="{0D108BD9-81ED-4DB2-BD59-A6C34878D82A}">
                    <a16:rowId xmlns:a16="http://schemas.microsoft.com/office/drawing/2014/main" val="2852585641"/>
                  </a:ext>
                </a:extLst>
              </a:tr>
              <a:tr h="433730">
                <a:tc>
                  <a:txBody>
                    <a:bodyPr/>
                    <a:lstStyle/>
                    <a:p>
                      <a:pPr algn="ctr" fontAlgn="t"/>
                      <a:r>
                        <a:rPr lang="uk-UA" dirty="0">
                          <a:effectLst/>
                        </a:rPr>
                        <a:t>14.12.2021</a:t>
                      </a:r>
                    </a:p>
                  </a:txBody>
                  <a:tcPr marL="19050" marR="19050" marT="47625" marB="28575" anchor="ctr">
                    <a:lnL>
                      <a:noFill/>
                    </a:lnL>
                    <a:lnR>
                      <a:noFill/>
                    </a:lnR>
                    <a:lnT>
                      <a:noFill/>
                    </a:lnT>
                    <a:lnB>
                      <a:noFill/>
                    </a:lnB>
                    <a:solidFill>
                      <a:srgbClr val="FFFFFF"/>
                    </a:solidFill>
                  </a:tcPr>
                </a:tc>
                <a:tc>
                  <a:txBody>
                    <a:bodyPr/>
                    <a:lstStyle/>
                    <a:p>
                      <a:pPr fontAlgn="t"/>
                      <a:r>
                        <a:rPr lang="ru-RU" dirty="0">
                          <a:effectLst/>
                        </a:rPr>
                        <a:t>Надано порівняльну таблицю (друге читання)</a:t>
                      </a:r>
                    </a:p>
                  </a:txBody>
                  <a:tcPr marL="19050" marR="19050" marT="47625" marB="28575" anchor="ctr">
                    <a:lnL>
                      <a:noFill/>
                    </a:lnL>
                    <a:lnR>
                      <a:noFill/>
                    </a:lnR>
                    <a:lnT>
                      <a:noFill/>
                    </a:lnT>
                    <a:lnB>
                      <a:noFill/>
                    </a:lnB>
                    <a:solidFill>
                      <a:srgbClr val="FFFFFF"/>
                    </a:solidFill>
                  </a:tcPr>
                </a:tc>
                <a:extLst>
                  <a:ext uri="{0D108BD9-81ED-4DB2-BD59-A6C34878D82A}">
                    <a16:rowId xmlns:a16="http://schemas.microsoft.com/office/drawing/2014/main" val="1005181795"/>
                  </a:ext>
                </a:extLst>
              </a:tr>
              <a:tr h="433730">
                <a:tc>
                  <a:txBody>
                    <a:bodyPr/>
                    <a:lstStyle/>
                    <a:p>
                      <a:pPr algn="ctr" fontAlgn="t"/>
                      <a:r>
                        <a:rPr lang="uk-UA" dirty="0">
                          <a:effectLst/>
                        </a:rPr>
                        <a:t>05.08.2021</a:t>
                      </a:r>
                    </a:p>
                  </a:txBody>
                  <a:tcPr marL="19050" marR="19050" marT="47625" marB="28575" anchor="ctr">
                    <a:lnL>
                      <a:noFill/>
                    </a:lnL>
                    <a:lnR>
                      <a:noFill/>
                    </a:lnR>
                    <a:lnT>
                      <a:noFill/>
                    </a:lnT>
                    <a:lnB>
                      <a:noFill/>
                    </a:lnB>
                    <a:solidFill>
                      <a:srgbClr val="E8F5FE"/>
                    </a:solidFill>
                  </a:tcPr>
                </a:tc>
                <a:tc>
                  <a:txBody>
                    <a:bodyPr/>
                    <a:lstStyle/>
                    <a:p>
                      <a:pPr fontAlgn="t"/>
                      <a:r>
                        <a:rPr lang="ru-RU" dirty="0">
                          <a:effectLst/>
                        </a:rPr>
                        <a:t>Надано порівняльну таблицю (друге читання)</a:t>
                      </a:r>
                    </a:p>
                  </a:txBody>
                  <a:tcPr marL="19050" marR="19050" marT="47625" marB="28575" anchor="ctr">
                    <a:lnL>
                      <a:noFill/>
                    </a:lnL>
                    <a:lnR>
                      <a:noFill/>
                    </a:lnR>
                    <a:lnT>
                      <a:noFill/>
                    </a:lnT>
                    <a:lnB>
                      <a:noFill/>
                    </a:lnB>
                    <a:solidFill>
                      <a:srgbClr val="E8F5FE"/>
                    </a:solidFill>
                  </a:tcPr>
                </a:tc>
                <a:extLst>
                  <a:ext uri="{0D108BD9-81ED-4DB2-BD59-A6C34878D82A}">
                    <a16:rowId xmlns:a16="http://schemas.microsoft.com/office/drawing/2014/main" val="4154954903"/>
                  </a:ext>
                </a:extLst>
              </a:tr>
              <a:tr h="433730">
                <a:tc>
                  <a:txBody>
                    <a:bodyPr/>
                    <a:lstStyle/>
                    <a:p>
                      <a:pPr algn="ctr" fontAlgn="t"/>
                      <a:r>
                        <a:rPr lang="uk-UA" dirty="0">
                          <a:effectLst/>
                        </a:rPr>
                        <a:t>01.06.2021</a:t>
                      </a:r>
                    </a:p>
                  </a:txBody>
                  <a:tcPr marL="19050" marR="19050" marT="47625" marB="28575" anchor="ctr">
                    <a:lnL>
                      <a:noFill/>
                    </a:lnL>
                    <a:lnR>
                      <a:noFill/>
                    </a:lnR>
                    <a:lnT>
                      <a:noFill/>
                    </a:lnT>
                    <a:lnB>
                      <a:noFill/>
                    </a:lnB>
                    <a:solidFill>
                      <a:srgbClr val="FFFFFF"/>
                    </a:solidFill>
                  </a:tcPr>
                </a:tc>
                <a:tc>
                  <a:txBody>
                    <a:bodyPr/>
                    <a:lstStyle/>
                    <a:p>
                      <a:pPr fontAlgn="t"/>
                      <a:r>
                        <a:rPr lang="uk-UA" dirty="0">
                          <a:effectLst/>
                        </a:rPr>
                        <a:t>Прийнято в першому читанні</a:t>
                      </a:r>
                    </a:p>
                  </a:txBody>
                  <a:tcPr marL="19050" marR="19050" marT="47625" marB="28575" anchor="ctr">
                    <a:lnL>
                      <a:noFill/>
                    </a:lnL>
                    <a:lnR>
                      <a:noFill/>
                    </a:lnR>
                    <a:lnT>
                      <a:noFill/>
                    </a:lnT>
                    <a:lnB>
                      <a:noFill/>
                    </a:lnB>
                    <a:solidFill>
                      <a:srgbClr val="FFFFFF"/>
                    </a:solidFill>
                  </a:tcPr>
                </a:tc>
                <a:extLst>
                  <a:ext uri="{0D108BD9-81ED-4DB2-BD59-A6C34878D82A}">
                    <a16:rowId xmlns:a16="http://schemas.microsoft.com/office/drawing/2014/main" val="523699007"/>
                  </a:ext>
                </a:extLst>
              </a:tr>
              <a:tr h="433730">
                <a:tc>
                  <a:txBody>
                    <a:bodyPr/>
                    <a:lstStyle/>
                    <a:p>
                      <a:pPr algn="ctr" fontAlgn="t"/>
                      <a:r>
                        <a:rPr lang="uk-UA" dirty="0">
                          <a:effectLst/>
                        </a:rPr>
                        <a:t>05.03.2021</a:t>
                      </a:r>
                    </a:p>
                  </a:txBody>
                  <a:tcPr marL="19050" marR="19050" marT="47625" marB="28575" anchor="ctr">
                    <a:lnL>
                      <a:noFill/>
                    </a:lnL>
                    <a:lnR>
                      <a:noFill/>
                    </a:lnR>
                    <a:lnT>
                      <a:noFill/>
                    </a:lnT>
                    <a:lnB>
                      <a:noFill/>
                    </a:lnB>
                    <a:solidFill>
                      <a:srgbClr val="E8F5FE"/>
                    </a:solidFill>
                  </a:tcPr>
                </a:tc>
                <a:tc>
                  <a:txBody>
                    <a:bodyPr/>
                    <a:lstStyle/>
                    <a:p>
                      <a:pPr fontAlgn="t"/>
                      <a:r>
                        <a:rPr lang="ru-RU" dirty="0">
                          <a:effectLst/>
                        </a:rPr>
                        <a:t>Надано подання Комітету про розгляд</a:t>
                      </a:r>
                    </a:p>
                  </a:txBody>
                  <a:tcPr marL="19050" marR="19050" marT="47625" marB="28575" anchor="ctr">
                    <a:lnL>
                      <a:noFill/>
                    </a:lnL>
                    <a:lnR>
                      <a:noFill/>
                    </a:lnR>
                    <a:lnT>
                      <a:noFill/>
                    </a:lnT>
                    <a:lnB>
                      <a:noFill/>
                    </a:lnB>
                    <a:solidFill>
                      <a:srgbClr val="E8F5FE"/>
                    </a:solidFill>
                  </a:tcPr>
                </a:tc>
                <a:extLst>
                  <a:ext uri="{0D108BD9-81ED-4DB2-BD59-A6C34878D82A}">
                    <a16:rowId xmlns:a16="http://schemas.microsoft.com/office/drawing/2014/main" val="2246099917"/>
                  </a:ext>
                </a:extLst>
              </a:tr>
              <a:tr h="433730">
                <a:tc>
                  <a:txBody>
                    <a:bodyPr/>
                    <a:lstStyle/>
                    <a:p>
                      <a:pPr algn="ctr" fontAlgn="t"/>
                      <a:r>
                        <a:rPr lang="uk-UA" dirty="0">
                          <a:effectLst/>
                        </a:rPr>
                        <a:t>24.11.2020</a:t>
                      </a:r>
                    </a:p>
                  </a:txBody>
                  <a:tcPr marL="19050" marR="19050" marT="47625" marB="28575" anchor="ctr">
                    <a:lnL>
                      <a:noFill/>
                    </a:lnL>
                    <a:lnR>
                      <a:noFill/>
                    </a:lnR>
                    <a:lnT>
                      <a:noFill/>
                    </a:lnT>
                    <a:lnB>
                      <a:noFill/>
                    </a:lnB>
                    <a:solidFill>
                      <a:srgbClr val="FFFFFF"/>
                    </a:solidFill>
                  </a:tcPr>
                </a:tc>
                <a:tc>
                  <a:txBody>
                    <a:bodyPr/>
                    <a:lstStyle/>
                    <a:p>
                      <a:pPr fontAlgn="t"/>
                      <a:r>
                        <a:rPr lang="uk-UA" dirty="0">
                          <a:effectLst/>
                        </a:rPr>
                        <a:t>Надано для ознайомлення</a:t>
                      </a:r>
                    </a:p>
                  </a:txBody>
                  <a:tcPr marL="19050" marR="19050" marT="47625" marB="28575" anchor="ctr">
                    <a:lnL>
                      <a:noFill/>
                    </a:lnL>
                    <a:lnR>
                      <a:noFill/>
                    </a:lnR>
                    <a:lnT>
                      <a:noFill/>
                    </a:lnT>
                    <a:lnB>
                      <a:noFill/>
                    </a:lnB>
                    <a:solidFill>
                      <a:srgbClr val="FFFFFF"/>
                    </a:solidFill>
                  </a:tcPr>
                </a:tc>
                <a:extLst>
                  <a:ext uri="{0D108BD9-81ED-4DB2-BD59-A6C34878D82A}">
                    <a16:rowId xmlns:a16="http://schemas.microsoft.com/office/drawing/2014/main" val="3394036641"/>
                  </a:ext>
                </a:extLst>
              </a:tr>
              <a:tr h="433730">
                <a:tc>
                  <a:txBody>
                    <a:bodyPr/>
                    <a:lstStyle/>
                    <a:p>
                      <a:pPr algn="ctr" fontAlgn="t"/>
                      <a:r>
                        <a:rPr lang="uk-UA" dirty="0">
                          <a:effectLst/>
                        </a:rPr>
                        <a:t>23.11.2020</a:t>
                      </a:r>
                    </a:p>
                  </a:txBody>
                  <a:tcPr marL="19050" marR="19050" marT="47625" marB="28575" anchor="ctr">
                    <a:lnL>
                      <a:noFill/>
                    </a:lnL>
                    <a:lnR>
                      <a:noFill/>
                    </a:lnR>
                    <a:lnT>
                      <a:noFill/>
                    </a:lnT>
                    <a:lnB>
                      <a:noFill/>
                    </a:lnB>
                    <a:solidFill>
                      <a:srgbClr val="E8F5FE"/>
                    </a:solidFill>
                  </a:tcPr>
                </a:tc>
                <a:tc>
                  <a:txBody>
                    <a:bodyPr/>
                    <a:lstStyle/>
                    <a:p>
                      <a:pPr fontAlgn="t"/>
                      <a:r>
                        <a:rPr lang="uk-UA" dirty="0">
                          <a:effectLst/>
                        </a:rPr>
                        <a:t>Направлено на розгляд Комітету</a:t>
                      </a:r>
                    </a:p>
                  </a:txBody>
                  <a:tcPr marL="19050" marR="19050" marT="47625" marB="28575" anchor="ctr">
                    <a:lnL>
                      <a:noFill/>
                    </a:lnL>
                    <a:lnR>
                      <a:noFill/>
                    </a:lnR>
                    <a:lnT>
                      <a:noFill/>
                    </a:lnT>
                    <a:lnB>
                      <a:noFill/>
                    </a:lnB>
                    <a:solidFill>
                      <a:srgbClr val="E8F5FE"/>
                    </a:solidFill>
                  </a:tcPr>
                </a:tc>
                <a:extLst>
                  <a:ext uri="{0D108BD9-81ED-4DB2-BD59-A6C34878D82A}">
                    <a16:rowId xmlns:a16="http://schemas.microsoft.com/office/drawing/2014/main" val="4222074444"/>
                  </a:ext>
                </a:extLst>
              </a:tr>
              <a:tr h="433730">
                <a:tc>
                  <a:txBody>
                    <a:bodyPr/>
                    <a:lstStyle/>
                    <a:p>
                      <a:pPr algn="ctr" fontAlgn="t"/>
                      <a:r>
                        <a:rPr lang="uk-UA" dirty="0">
                          <a:effectLst/>
                        </a:rPr>
                        <a:t>20.11.2020</a:t>
                      </a:r>
                    </a:p>
                  </a:txBody>
                  <a:tcPr marL="19050" marR="19050" marT="47625" marB="28575" anchor="ctr">
                    <a:lnL>
                      <a:noFill/>
                    </a:lnL>
                    <a:lnR>
                      <a:noFill/>
                    </a:lnR>
                    <a:lnT>
                      <a:noFill/>
                    </a:lnT>
                    <a:lnB>
                      <a:noFill/>
                    </a:lnB>
                    <a:solidFill>
                      <a:srgbClr val="FFFFFF"/>
                    </a:solidFill>
                  </a:tcPr>
                </a:tc>
                <a:tc>
                  <a:txBody>
                    <a:bodyPr/>
                    <a:lstStyle/>
                    <a:p>
                      <a:pPr fontAlgn="t"/>
                      <a:r>
                        <a:rPr lang="uk-UA" dirty="0">
                          <a:effectLst/>
                        </a:rPr>
                        <a:t>Передано на розгляд керівництву</a:t>
                      </a:r>
                    </a:p>
                  </a:txBody>
                  <a:tcPr marL="19050" marR="19050" marT="47625" marB="28575" anchor="ctr">
                    <a:lnL>
                      <a:noFill/>
                    </a:lnL>
                    <a:lnR>
                      <a:noFill/>
                    </a:lnR>
                    <a:lnT>
                      <a:noFill/>
                    </a:lnT>
                    <a:lnB>
                      <a:noFill/>
                    </a:lnB>
                    <a:solidFill>
                      <a:srgbClr val="FFFFFF"/>
                    </a:solidFill>
                  </a:tcPr>
                </a:tc>
                <a:extLst>
                  <a:ext uri="{0D108BD9-81ED-4DB2-BD59-A6C34878D82A}">
                    <a16:rowId xmlns:a16="http://schemas.microsoft.com/office/drawing/2014/main" val="2640998567"/>
                  </a:ext>
                </a:extLst>
              </a:tr>
              <a:tr h="433730">
                <a:tc>
                  <a:txBody>
                    <a:bodyPr/>
                    <a:lstStyle/>
                    <a:p>
                      <a:pPr algn="ctr" fontAlgn="t"/>
                      <a:r>
                        <a:rPr lang="uk-UA" dirty="0">
                          <a:effectLst/>
                        </a:rPr>
                        <a:t>20.11.2020</a:t>
                      </a:r>
                    </a:p>
                  </a:txBody>
                  <a:tcPr marL="19050" marR="19050" marT="47625" marB="28575" anchor="ctr">
                    <a:lnL>
                      <a:noFill/>
                    </a:lnL>
                    <a:lnR>
                      <a:noFill/>
                    </a:lnR>
                    <a:lnT>
                      <a:noFill/>
                    </a:lnT>
                    <a:lnB>
                      <a:noFill/>
                    </a:lnB>
                    <a:solidFill>
                      <a:srgbClr val="E8F5FE"/>
                    </a:solidFill>
                  </a:tcPr>
                </a:tc>
                <a:tc>
                  <a:txBody>
                    <a:bodyPr/>
                    <a:lstStyle/>
                    <a:p>
                      <a:pPr fontAlgn="t"/>
                      <a:r>
                        <a:rPr lang="uk-UA" dirty="0">
                          <a:effectLst/>
                        </a:rPr>
                        <a:t>Одержано Верховною Радою</a:t>
                      </a:r>
                    </a:p>
                  </a:txBody>
                  <a:tcPr marL="19050" marR="19050" marT="47625" marB="28575" anchor="ctr">
                    <a:lnL>
                      <a:noFill/>
                    </a:lnL>
                    <a:lnR>
                      <a:noFill/>
                    </a:lnR>
                    <a:lnT>
                      <a:noFill/>
                    </a:lnT>
                    <a:lnB>
                      <a:noFill/>
                    </a:lnB>
                    <a:solidFill>
                      <a:srgbClr val="E8F5FE"/>
                    </a:solidFill>
                  </a:tcPr>
                </a:tc>
                <a:extLst>
                  <a:ext uri="{0D108BD9-81ED-4DB2-BD59-A6C34878D82A}">
                    <a16:rowId xmlns:a16="http://schemas.microsoft.com/office/drawing/2014/main" val="44284089"/>
                  </a:ext>
                </a:extLst>
              </a:tr>
            </a:tbl>
          </a:graphicData>
        </a:graphic>
      </p:graphicFrame>
    </p:spTree>
    <p:extLst>
      <p:ext uri="{BB962C8B-B14F-4D97-AF65-F5344CB8AC3E}">
        <p14:creationId xmlns:p14="http://schemas.microsoft.com/office/powerpoint/2010/main" val="439613498"/>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5044</TotalTime>
  <Words>4560</Words>
  <Application>Microsoft Office PowerPoint</Application>
  <PresentationFormat>Широкий екран</PresentationFormat>
  <Paragraphs>335</Paragraphs>
  <Slides>20</Slides>
  <Notes>1</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20</vt:i4>
      </vt:variant>
    </vt:vector>
  </HeadingPairs>
  <TitlesOfParts>
    <vt:vector size="27" baseType="lpstr">
      <vt:lpstr>Arial</vt:lpstr>
      <vt:lpstr>Calibri</vt:lpstr>
      <vt:lpstr>Calibri Light</vt:lpstr>
      <vt:lpstr>Roboto Condensed Light</vt:lpstr>
      <vt:lpstr>Times New Roman</vt:lpstr>
      <vt:lpstr>Wingdings</vt:lpstr>
      <vt:lpstr>Тема Office</vt:lpstr>
      <vt:lpstr>Презентація PowerPoint</vt:lpstr>
      <vt:lpstr>   ВЗАЄМОДІЯ ОРАНІВ ДЕРЖАВНОЇ ВЛАДИ: 2019–2022 рр.   </vt:lpstr>
      <vt:lpstr>   ВЕРХОВНА РАДА УКРАЇНИ    </vt:lpstr>
      <vt:lpstr>   МІНІСТЕРСТВО ЮСТИЦІЇ УКРАЇНИ    </vt:lpstr>
      <vt:lpstr>   ВЕРХОВНИЙ СУД: КЛЮЧОВІ ЗАХОДИ ЗА ПЕРІОД 2020–2022 рр. (9 МІСЯЦІВ)    </vt:lpstr>
      <vt:lpstr>   ВЕРХОВНИЙ СУД: КЛЮЧОВІ ЗАХОДИ ЗА ПЕРІОД 2020–2022 рр. (9 МІСЯЦІВ)    </vt:lpstr>
      <vt:lpstr>   ВЕРХОВНИЙ СУД: КЛЮЧОВІ ЗАХОДИ ЗА ПЕРІОД 2020–2022 рр. (9 МІСЯЦІВ)    </vt:lpstr>
      <vt:lpstr>   ВЕРХОВНИЙ СУД: КЛЮЧОВІ ЗАХОДИ ЗА ПЕРІОД 2020–2022 рр. (9 МІСЯЦІВ)    </vt:lpstr>
      <vt:lpstr>    ПРОЄКТ ЗАКОНУ ПРО ВНЕСЕННЯ ЗМІН ДО КОДЕКСУ УКРАЇНИ З ПРОЦЕДУР БАНКРУТСТВА від 20.11.2020 № 4409       </vt:lpstr>
      <vt:lpstr>     ПРОЄКТ ЗАКОНУ № 4409 (щодо уніфікації поняття «грошове зобов'язання»)     </vt:lpstr>
      <vt:lpstr>    ПРОЄКТ ЗАКОНУ № 4409 (принцип процесуальної економії)    </vt:lpstr>
      <vt:lpstr>    ПРОЄКТ ЗАКОНУ № 4409 (впровадження спрощеного позовного впровадження справ за ст. 7 КУзПБ)    </vt:lpstr>
      <vt:lpstr>    ПРОЄКТ ЗАКОНУ № 4409 (впровадження строку надсилання справи)    </vt:lpstr>
      <vt:lpstr>    ПРОЄКТ ЗАКОНУ № 4409 (зміна боржником зареєстрованого місцезнаходження справи)    </vt:lpstr>
      <vt:lpstr>     ПРОЄКТ ЗАКОНУ № 4409 (щодо спростування майнових дій)     </vt:lpstr>
      <vt:lpstr>     ПРОЄКТ ЗАКОНУ № 4409 (щодо приведення у відповідність порядку сплати судового збору )     </vt:lpstr>
      <vt:lpstr>    ПРОЄКТ ЗАКОНУ № 4409    </vt:lpstr>
      <vt:lpstr>     ПРОЄКТ ЗАКОНУ № 4409 (щодо можливості переходу з ліквідаційної процедури до санації)     </vt:lpstr>
      <vt:lpstr>      Проєкт Закону про внесення змін до Кодексу України з процедур банкрутства щодо застосування процедур банкрутства у період дії воєнного стану від 07.06.2022 № 7442      </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___ Верховний Суд</dc:title>
  <dc:creator>Сухацький А.П.</dc:creator>
  <cp:lastModifiedBy>Довгопол Ю.М.</cp:lastModifiedBy>
  <cp:revision>293</cp:revision>
  <cp:lastPrinted>2022-11-03T12:52:22Z</cp:lastPrinted>
  <dcterms:created xsi:type="dcterms:W3CDTF">2019-06-06T07:36:31Z</dcterms:created>
  <dcterms:modified xsi:type="dcterms:W3CDTF">2022-11-07T09:42:43Z</dcterms:modified>
</cp:coreProperties>
</file>