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2" r:id="rId3"/>
  </p:sldMasterIdLst>
  <p:notesMasterIdLst>
    <p:notesMasterId r:id="rId63"/>
  </p:notesMasterIdLst>
  <p:sldIdLst>
    <p:sldId id="282" r:id="rId4"/>
    <p:sldId id="470" r:id="rId5"/>
    <p:sldId id="471" r:id="rId6"/>
    <p:sldId id="447" r:id="rId7"/>
    <p:sldId id="459" r:id="rId8"/>
    <p:sldId id="448" r:id="rId9"/>
    <p:sldId id="449" r:id="rId10"/>
    <p:sldId id="472" r:id="rId11"/>
    <p:sldId id="473" r:id="rId12"/>
    <p:sldId id="444" r:id="rId13"/>
    <p:sldId id="474" r:id="rId14"/>
    <p:sldId id="445" r:id="rId15"/>
    <p:sldId id="446" r:id="rId16"/>
    <p:sldId id="450" r:id="rId17"/>
    <p:sldId id="451" r:id="rId18"/>
    <p:sldId id="453" r:id="rId19"/>
    <p:sldId id="454" r:id="rId20"/>
    <p:sldId id="455" r:id="rId21"/>
    <p:sldId id="456" r:id="rId22"/>
    <p:sldId id="457" r:id="rId23"/>
    <p:sldId id="458" r:id="rId24"/>
    <p:sldId id="479" r:id="rId25"/>
    <p:sldId id="476" r:id="rId26"/>
    <p:sldId id="477" r:id="rId27"/>
    <p:sldId id="460" r:id="rId28"/>
    <p:sldId id="461" r:id="rId29"/>
    <p:sldId id="478" r:id="rId30"/>
    <p:sldId id="464" r:id="rId31"/>
    <p:sldId id="465" r:id="rId32"/>
    <p:sldId id="467" r:id="rId33"/>
    <p:sldId id="468" r:id="rId34"/>
    <p:sldId id="483" r:id="rId35"/>
    <p:sldId id="480" r:id="rId36"/>
    <p:sldId id="481" r:id="rId37"/>
    <p:sldId id="484" r:id="rId38"/>
    <p:sldId id="485" r:id="rId39"/>
    <p:sldId id="486" r:id="rId40"/>
    <p:sldId id="502" r:id="rId41"/>
    <p:sldId id="503" r:id="rId42"/>
    <p:sldId id="506" r:id="rId43"/>
    <p:sldId id="432" r:id="rId44"/>
    <p:sldId id="507" r:id="rId45"/>
    <p:sldId id="508" r:id="rId46"/>
    <p:sldId id="509" r:id="rId47"/>
    <p:sldId id="510" r:id="rId48"/>
    <p:sldId id="490" r:id="rId49"/>
    <p:sldId id="512" r:id="rId50"/>
    <p:sldId id="491" r:id="rId51"/>
    <p:sldId id="513" r:id="rId52"/>
    <p:sldId id="514" r:id="rId53"/>
    <p:sldId id="515" r:id="rId54"/>
    <p:sldId id="516" r:id="rId55"/>
    <p:sldId id="517" r:id="rId56"/>
    <p:sldId id="452" r:id="rId57"/>
    <p:sldId id="519" r:id="rId58"/>
    <p:sldId id="520" r:id="rId59"/>
    <p:sldId id="521" r:id="rId60"/>
    <p:sldId id="522" r:id="rId61"/>
    <p:sldId id="278" r:id="rId62"/>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Банасько О.О." initials="БО" lastIdx="2" clrIdx="0">
    <p:extLst>
      <p:ext uri="{19B8F6BF-5375-455C-9EA6-DF929625EA0E}">
        <p15:presenceInfo xmlns:p15="http://schemas.microsoft.com/office/powerpoint/2012/main" userId="S-1-5-21-1492389264-1736976768-1874078741-100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86" autoAdjust="0"/>
    <p:restoredTop sz="94660"/>
  </p:normalViewPr>
  <p:slideViewPr>
    <p:cSldViewPr snapToGrid="0">
      <p:cViewPr varScale="1">
        <p:scale>
          <a:sx n="105" d="100"/>
          <a:sy n="105" d="100"/>
        </p:scale>
        <p:origin x="786"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commentAuthors" Target="commentAuthor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dirty="0"/>
              <a:t>Кількість справ по Закону про банкрутство</a:t>
            </a:r>
          </a:p>
        </c:rich>
      </c:tx>
      <c:overlay val="0"/>
      <c:spPr>
        <a:solidFill>
          <a:srgbClr val="FFFF00"/>
        </a:solid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uk-UA"/>
        </a:p>
      </c:txPr>
    </c:title>
    <c:autoTitleDeleted val="0"/>
    <c:plotArea>
      <c:layout/>
      <c:barChart>
        <c:barDir val="col"/>
        <c:grouping val="clustered"/>
        <c:varyColors val="0"/>
        <c:ser>
          <c:idx val="0"/>
          <c:order val="0"/>
          <c:tx>
            <c:strRef>
              <c:f>Аркуш1!$B$1</c:f>
              <c:strCache>
                <c:ptCount val="1"/>
                <c:pt idx="0">
                  <c:v>Ряд 1</c:v>
                </c:pt>
              </c:strCache>
            </c:strRef>
          </c:tx>
          <c:spPr>
            <a:solidFill>
              <a:srgbClr val="FF0000"/>
            </a:solidFill>
            <a:ln>
              <a:noFill/>
            </a:ln>
            <a:effectLst/>
          </c:spPr>
          <c:invertIfNegative val="0"/>
          <c:cat>
            <c:numRef>
              <c:f>Аркуш1!$A$2:$A$10</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Аркуш1!$B$2:$B$10</c:f>
              <c:numCache>
                <c:formatCode>General</c:formatCode>
                <c:ptCount val="9"/>
                <c:pt idx="0">
                  <c:v>4</c:v>
                </c:pt>
                <c:pt idx="1">
                  <c:v>5</c:v>
                </c:pt>
                <c:pt idx="2">
                  <c:v>8</c:v>
                </c:pt>
                <c:pt idx="3">
                  <c:v>4</c:v>
                </c:pt>
                <c:pt idx="4">
                  <c:v>5</c:v>
                </c:pt>
                <c:pt idx="5">
                  <c:v>18</c:v>
                </c:pt>
                <c:pt idx="6">
                  <c:v>23</c:v>
                </c:pt>
                <c:pt idx="7">
                  <c:v>9</c:v>
                </c:pt>
                <c:pt idx="8">
                  <c:v>7</c:v>
                </c:pt>
              </c:numCache>
            </c:numRef>
          </c:val>
          <c:extLst>
            <c:ext xmlns:c16="http://schemas.microsoft.com/office/drawing/2014/chart" uri="{C3380CC4-5D6E-409C-BE32-E72D297353CC}">
              <c16:uniqueId val="{00000000-119C-4E11-A175-234DD898EFDD}"/>
            </c:ext>
          </c:extLst>
        </c:ser>
        <c:ser>
          <c:idx val="1"/>
          <c:order val="1"/>
          <c:tx>
            <c:strRef>
              <c:f>Аркуш1!$C$1</c:f>
              <c:strCache>
                <c:ptCount val="1"/>
                <c:pt idx="0">
                  <c:v>Ряд 2</c:v>
                </c:pt>
              </c:strCache>
            </c:strRef>
          </c:tx>
          <c:spPr>
            <a:solidFill>
              <a:schemeClr val="accent2"/>
            </a:solidFill>
            <a:ln>
              <a:noFill/>
            </a:ln>
            <a:effectLst/>
          </c:spPr>
          <c:invertIfNegative val="0"/>
          <c:cat>
            <c:numRef>
              <c:f>Аркуш1!$A$2:$A$10</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Аркуш1!$C$2:$C$10</c:f>
              <c:numCache>
                <c:formatCode>General</c:formatCode>
                <c:ptCount val="9"/>
              </c:numCache>
            </c:numRef>
          </c:val>
          <c:extLst>
            <c:ext xmlns:c16="http://schemas.microsoft.com/office/drawing/2014/chart" uri="{C3380CC4-5D6E-409C-BE32-E72D297353CC}">
              <c16:uniqueId val="{00000001-119C-4E11-A175-234DD898EFDD}"/>
            </c:ext>
          </c:extLst>
        </c:ser>
        <c:ser>
          <c:idx val="2"/>
          <c:order val="2"/>
          <c:tx>
            <c:strRef>
              <c:f>Аркуш1!$D$1</c:f>
              <c:strCache>
                <c:ptCount val="1"/>
                <c:pt idx="0">
                  <c:v>Ряд 3</c:v>
                </c:pt>
              </c:strCache>
            </c:strRef>
          </c:tx>
          <c:spPr>
            <a:solidFill>
              <a:schemeClr val="accent3"/>
            </a:solidFill>
            <a:ln>
              <a:noFill/>
            </a:ln>
            <a:effectLst/>
          </c:spPr>
          <c:invertIfNegative val="0"/>
          <c:cat>
            <c:numRef>
              <c:f>Аркуш1!$A$2:$A$10</c:f>
              <c:numCache>
                <c:formatCode>General</c:formatCode>
                <c:ptCount val="9"/>
                <c:pt idx="0">
                  <c:v>2013</c:v>
                </c:pt>
                <c:pt idx="1">
                  <c:v>2014</c:v>
                </c:pt>
                <c:pt idx="2">
                  <c:v>2015</c:v>
                </c:pt>
                <c:pt idx="3">
                  <c:v>2016</c:v>
                </c:pt>
                <c:pt idx="4">
                  <c:v>2017</c:v>
                </c:pt>
                <c:pt idx="5">
                  <c:v>2018</c:v>
                </c:pt>
                <c:pt idx="6">
                  <c:v>2019</c:v>
                </c:pt>
                <c:pt idx="7">
                  <c:v>2020</c:v>
                </c:pt>
                <c:pt idx="8">
                  <c:v>2021</c:v>
                </c:pt>
              </c:numCache>
            </c:numRef>
          </c:cat>
          <c:val>
            <c:numRef>
              <c:f>Аркуш1!$D$2:$D$10</c:f>
              <c:numCache>
                <c:formatCode>General</c:formatCode>
                <c:ptCount val="9"/>
              </c:numCache>
            </c:numRef>
          </c:val>
          <c:extLst>
            <c:ext xmlns:c16="http://schemas.microsoft.com/office/drawing/2014/chart" uri="{C3380CC4-5D6E-409C-BE32-E72D297353CC}">
              <c16:uniqueId val="{00000002-119C-4E11-A175-234DD898EFDD}"/>
            </c:ext>
          </c:extLst>
        </c:ser>
        <c:dLbls>
          <c:showLegendKey val="0"/>
          <c:showVal val="0"/>
          <c:showCatName val="0"/>
          <c:showSerName val="0"/>
          <c:showPercent val="0"/>
          <c:showBubbleSize val="0"/>
        </c:dLbls>
        <c:gapWidth val="219"/>
        <c:overlap val="-27"/>
        <c:axId val="306806575"/>
        <c:axId val="306804495"/>
      </c:barChart>
      <c:catAx>
        <c:axId val="306806575"/>
        <c:scaling>
          <c:orientation val="minMax"/>
        </c:scaling>
        <c:delete val="0"/>
        <c:axPos val="b"/>
        <c:numFmt formatCode="General" sourceLinked="1"/>
        <c:majorTickMark val="none"/>
        <c:minorTickMark val="none"/>
        <c:tickLblPos val="nextTo"/>
        <c:spPr>
          <a:solidFill>
            <a:srgbClr val="FFFF00"/>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306804495"/>
        <c:crosses val="autoZero"/>
        <c:auto val="1"/>
        <c:lblAlgn val="ctr"/>
        <c:lblOffset val="100"/>
        <c:noMultiLvlLbl val="0"/>
      </c:catAx>
      <c:valAx>
        <c:axId val="3068044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rgbClr val="FFFF00"/>
          </a:solid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3068065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uk-UA"/>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dirty="0"/>
              <a:t>Кількість справ по </a:t>
            </a:r>
            <a:r>
              <a:rPr lang="uk-UA" dirty="0" err="1"/>
              <a:t>КУзПБ</a:t>
            </a:r>
            <a:endParaRPr lang="uk-UA" dirty="0"/>
          </a:p>
        </c:rich>
      </c:tx>
      <c:overlay val="0"/>
      <c:spPr>
        <a:solidFill>
          <a:srgbClr val="FFFF00"/>
        </a:solid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uk-UA"/>
        </a:p>
      </c:txPr>
    </c:title>
    <c:autoTitleDeleted val="0"/>
    <c:plotArea>
      <c:layout/>
      <c:barChart>
        <c:barDir val="col"/>
        <c:grouping val="clustered"/>
        <c:varyColors val="0"/>
        <c:ser>
          <c:idx val="0"/>
          <c:order val="0"/>
          <c:tx>
            <c:strRef>
              <c:f>Аркуш1!$B$1</c:f>
              <c:strCache>
                <c:ptCount val="1"/>
                <c:pt idx="0">
                  <c:v>Ряд 1</c:v>
                </c:pt>
              </c:strCache>
            </c:strRef>
          </c:tx>
          <c:spPr>
            <a:solidFill>
              <a:srgbClr val="FF0000"/>
            </a:solidFill>
            <a:ln>
              <a:noFill/>
            </a:ln>
            <a:effectLst/>
          </c:spPr>
          <c:invertIfNegative val="0"/>
          <c:cat>
            <c:numRef>
              <c:f>Аркуш1!$A$2:$A$5</c:f>
              <c:numCache>
                <c:formatCode>General</c:formatCode>
                <c:ptCount val="4"/>
                <c:pt idx="0">
                  <c:v>2019</c:v>
                </c:pt>
                <c:pt idx="1">
                  <c:v>2020</c:v>
                </c:pt>
                <c:pt idx="2">
                  <c:v>2021</c:v>
                </c:pt>
                <c:pt idx="3">
                  <c:v>2022</c:v>
                </c:pt>
              </c:numCache>
            </c:numRef>
          </c:cat>
          <c:val>
            <c:numRef>
              <c:f>Аркуш1!$B$2:$B$5</c:f>
              <c:numCache>
                <c:formatCode>General</c:formatCode>
                <c:ptCount val="4"/>
                <c:pt idx="0">
                  <c:v>8</c:v>
                </c:pt>
                <c:pt idx="1">
                  <c:v>32</c:v>
                </c:pt>
                <c:pt idx="2">
                  <c:v>49</c:v>
                </c:pt>
                <c:pt idx="3">
                  <c:v>4.5</c:v>
                </c:pt>
              </c:numCache>
            </c:numRef>
          </c:val>
          <c:extLst>
            <c:ext xmlns:c16="http://schemas.microsoft.com/office/drawing/2014/chart" uri="{C3380CC4-5D6E-409C-BE32-E72D297353CC}">
              <c16:uniqueId val="{00000000-45C3-4C2B-B4D1-7C127A48193E}"/>
            </c:ext>
          </c:extLst>
        </c:ser>
        <c:ser>
          <c:idx val="1"/>
          <c:order val="1"/>
          <c:tx>
            <c:strRef>
              <c:f>Аркуш1!$C$1</c:f>
              <c:strCache>
                <c:ptCount val="1"/>
                <c:pt idx="0">
                  <c:v>Ряд 2</c:v>
                </c:pt>
              </c:strCache>
            </c:strRef>
          </c:tx>
          <c:spPr>
            <a:solidFill>
              <a:schemeClr val="accent2"/>
            </a:solidFill>
            <a:ln>
              <a:noFill/>
            </a:ln>
            <a:effectLst/>
          </c:spPr>
          <c:invertIfNegative val="0"/>
          <c:cat>
            <c:numRef>
              <c:f>Аркуш1!$A$2:$A$5</c:f>
              <c:numCache>
                <c:formatCode>General</c:formatCode>
                <c:ptCount val="4"/>
                <c:pt idx="0">
                  <c:v>2019</c:v>
                </c:pt>
                <c:pt idx="1">
                  <c:v>2020</c:v>
                </c:pt>
                <c:pt idx="2">
                  <c:v>2021</c:v>
                </c:pt>
                <c:pt idx="3">
                  <c:v>2022</c:v>
                </c:pt>
              </c:numCache>
            </c:numRef>
          </c:cat>
          <c:val>
            <c:numRef>
              <c:f>Аркуш1!$C$2:$C$5</c:f>
              <c:numCache>
                <c:formatCode>General</c:formatCode>
                <c:ptCount val="4"/>
              </c:numCache>
            </c:numRef>
          </c:val>
          <c:extLst>
            <c:ext xmlns:c16="http://schemas.microsoft.com/office/drawing/2014/chart" uri="{C3380CC4-5D6E-409C-BE32-E72D297353CC}">
              <c16:uniqueId val="{00000001-45C3-4C2B-B4D1-7C127A48193E}"/>
            </c:ext>
          </c:extLst>
        </c:ser>
        <c:ser>
          <c:idx val="2"/>
          <c:order val="2"/>
          <c:tx>
            <c:strRef>
              <c:f>Аркуш1!$D$1</c:f>
              <c:strCache>
                <c:ptCount val="1"/>
                <c:pt idx="0">
                  <c:v>Ряд 3</c:v>
                </c:pt>
              </c:strCache>
            </c:strRef>
          </c:tx>
          <c:spPr>
            <a:solidFill>
              <a:schemeClr val="accent3"/>
            </a:solidFill>
            <a:ln>
              <a:noFill/>
            </a:ln>
            <a:effectLst/>
          </c:spPr>
          <c:invertIfNegative val="0"/>
          <c:cat>
            <c:numRef>
              <c:f>Аркуш1!$A$2:$A$5</c:f>
              <c:numCache>
                <c:formatCode>General</c:formatCode>
                <c:ptCount val="4"/>
                <c:pt idx="0">
                  <c:v>2019</c:v>
                </c:pt>
                <c:pt idx="1">
                  <c:v>2020</c:v>
                </c:pt>
                <c:pt idx="2">
                  <c:v>2021</c:v>
                </c:pt>
                <c:pt idx="3">
                  <c:v>2022</c:v>
                </c:pt>
              </c:numCache>
            </c:numRef>
          </c:cat>
          <c:val>
            <c:numRef>
              <c:f>Аркуш1!$D$2:$D$5</c:f>
              <c:numCache>
                <c:formatCode>General</c:formatCode>
                <c:ptCount val="4"/>
              </c:numCache>
            </c:numRef>
          </c:val>
          <c:extLst>
            <c:ext xmlns:c16="http://schemas.microsoft.com/office/drawing/2014/chart" uri="{C3380CC4-5D6E-409C-BE32-E72D297353CC}">
              <c16:uniqueId val="{00000002-45C3-4C2B-B4D1-7C127A48193E}"/>
            </c:ext>
          </c:extLst>
        </c:ser>
        <c:dLbls>
          <c:showLegendKey val="0"/>
          <c:showVal val="0"/>
          <c:showCatName val="0"/>
          <c:showSerName val="0"/>
          <c:showPercent val="0"/>
          <c:showBubbleSize val="0"/>
        </c:dLbls>
        <c:gapWidth val="219"/>
        <c:overlap val="-27"/>
        <c:axId val="214345999"/>
        <c:axId val="214339343"/>
      </c:barChart>
      <c:catAx>
        <c:axId val="214345999"/>
        <c:scaling>
          <c:orientation val="minMax"/>
        </c:scaling>
        <c:delete val="0"/>
        <c:axPos val="b"/>
        <c:numFmt formatCode="General" sourceLinked="1"/>
        <c:majorTickMark val="none"/>
        <c:minorTickMark val="none"/>
        <c:tickLblPos val="nextTo"/>
        <c:spPr>
          <a:solidFill>
            <a:srgbClr val="FFFF00"/>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214339343"/>
        <c:crosses val="autoZero"/>
        <c:auto val="1"/>
        <c:lblAlgn val="ctr"/>
        <c:lblOffset val="100"/>
        <c:noMultiLvlLbl val="0"/>
      </c:catAx>
      <c:valAx>
        <c:axId val="21433934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solidFill>
            <a:srgbClr val="FFFF00"/>
          </a:solid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2143459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uk-UA"/>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dirty="0"/>
              <a:t>Порівняння</a:t>
            </a:r>
            <a:r>
              <a:rPr lang="uk-UA" baseline="0" dirty="0"/>
              <a:t> кількості справ за Законом про банкрутство та </a:t>
            </a:r>
            <a:r>
              <a:rPr lang="uk-UA" baseline="0" dirty="0" err="1"/>
              <a:t>КУзПБ</a:t>
            </a:r>
            <a:endParaRPr lang="uk-UA" dirty="0"/>
          </a:p>
        </c:rich>
      </c:tx>
      <c:layout>
        <c:manualLayout>
          <c:xMode val="edge"/>
          <c:yMode val="edge"/>
          <c:x val="0.11725079503950896"/>
          <c:y val="1.0022718820318103E-2"/>
        </c:manualLayout>
      </c:layout>
      <c:overlay val="0"/>
      <c:spPr>
        <a:solidFill>
          <a:srgbClr val="FFFF00"/>
        </a:solid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uk-UA"/>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Аркуш1!$B$1</c:f>
              <c:strCache>
                <c:ptCount val="1"/>
                <c:pt idx="0">
                  <c:v>Ряд 1</c:v>
                </c:pt>
              </c:strCache>
            </c:strRef>
          </c:tx>
          <c:spPr>
            <a:solidFill>
              <a:srgbClr val="FF0000"/>
            </a:solidFill>
            <a:ln>
              <a:noFill/>
            </a:ln>
            <a:effectLst/>
            <a:sp3d/>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4D6-480A-B9E2-84044560987B}"/>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4D6-480A-B9E2-84044560987B}"/>
                </c:ext>
              </c:extLst>
            </c:dLbl>
            <c:spPr>
              <a:solidFill>
                <a:srgbClr val="00B0F0"/>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Аркуш1!$A$2:$A$5</c:f>
              <c:strCache>
                <c:ptCount val="2"/>
                <c:pt idx="0">
                  <c:v>Закон про банкрутство</c:v>
                </c:pt>
                <c:pt idx="1">
                  <c:v>КУзПБ</c:v>
                </c:pt>
              </c:strCache>
            </c:strRef>
          </c:cat>
          <c:val>
            <c:numRef>
              <c:f>Аркуш1!$B$2:$B$5</c:f>
              <c:numCache>
                <c:formatCode>General</c:formatCode>
                <c:ptCount val="4"/>
                <c:pt idx="0">
                  <c:v>85</c:v>
                </c:pt>
                <c:pt idx="1">
                  <c:v>108</c:v>
                </c:pt>
              </c:numCache>
            </c:numRef>
          </c:val>
          <c:extLst>
            <c:ext xmlns:c16="http://schemas.microsoft.com/office/drawing/2014/chart" uri="{C3380CC4-5D6E-409C-BE32-E72D297353CC}">
              <c16:uniqueId val="{00000000-94D6-480A-B9E2-84044560987B}"/>
            </c:ext>
          </c:extLst>
        </c:ser>
        <c:ser>
          <c:idx val="1"/>
          <c:order val="1"/>
          <c:tx>
            <c:strRef>
              <c:f>Аркуш1!$C$1</c:f>
              <c:strCache>
                <c:ptCount val="1"/>
                <c:pt idx="0">
                  <c:v>Ряд 2</c:v>
                </c:pt>
              </c:strCache>
            </c:strRef>
          </c:tx>
          <c:spPr>
            <a:solidFill>
              <a:schemeClr val="accent2"/>
            </a:solidFill>
            <a:ln>
              <a:noFill/>
            </a:ln>
            <a:effectLst/>
            <a:sp3d/>
          </c:spPr>
          <c:invertIfNegative val="0"/>
          <c:cat>
            <c:strRef>
              <c:f>Аркуш1!$A$2:$A$5</c:f>
              <c:strCache>
                <c:ptCount val="2"/>
                <c:pt idx="0">
                  <c:v>Закон про банкрутство</c:v>
                </c:pt>
                <c:pt idx="1">
                  <c:v>КУзПБ</c:v>
                </c:pt>
              </c:strCache>
            </c:strRef>
          </c:cat>
          <c:val>
            <c:numRef>
              <c:f>Аркуш1!$C$2:$C$5</c:f>
              <c:numCache>
                <c:formatCode>General</c:formatCode>
                <c:ptCount val="4"/>
              </c:numCache>
            </c:numRef>
          </c:val>
          <c:extLst>
            <c:ext xmlns:c16="http://schemas.microsoft.com/office/drawing/2014/chart" uri="{C3380CC4-5D6E-409C-BE32-E72D297353CC}">
              <c16:uniqueId val="{00000001-94D6-480A-B9E2-84044560987B}"/>
            </c:ext>
          </c:extLst>
        </c:ser>
        <c:ser>
          <c:idx val="2"/>
          <c:order val="2"/>
          <c:tx>
            <c:strRef>
              <c:f>Аркуш1!$D$1</c:f>
              <c:strCache>
                <c:ptCount val="1"/>
                <c:pt idx="0">
                  <c:v>Ряд 3</c:v>
                </c:pt>
              </c:strCache>
            </c:strRef>
          </c:tx>
          <c:spPr>
            <a:solidFill>
              <a:schemeClr val="accent3"/>
            </a:solidFill>
            <a:ln>
              <a:noFill/>
            </a:ln>
            <a:effectLst/>
            <a:sp3d/>
          </c:spPr>
          <c:invertIfNegative val="0"/>
          <c:cat>
            <c:strRef>
              <c:f>Аркуш1!$A$2:$A$5</c:f>
              <c:strCache>
                <c:ptCount val="2"/>
                <c:pt idx="0">
                  <c:v>Закон про банкрутство</c:v>
                </c:pt>
                <c:pt idx="1">
                  <c:v>КУзПБ</c:v>
                </c:pt>
              </c:strCache>
            </c:strRef>
          </c:cat>
          <c:val>
            <c:numRef>
              <c:f>Аркуш1!$D$2:$D$5</c:f>
              <c:numCache>
                <c:formatCode>General</c:formatCode>
                <c:ptCount val="4"/>
              </c:numCache>
            </c:numRef>
          </c:val>
          <c:extLst>
            <c:ext xmlns:c16="http://schemas.microsoft.com/office/drawing/2014/chart" uri="{C3380CC4-5D6E-409C-BE32-E72D297353CC}">
              <c16:uniqueId val="{00000002-94D6-480A-B9E2-84044560987B}"/>
            </c:ext>
          </c:extLst>
        </c:ser>
        <c:dLbls>
          <c:showLegendKey val="0"/>
          <c:showVal val="0"/>
          <c:showCatName val="0"/>
          <c:showSerName val="0"/>
          <c:showPercent val="0"/>
          <c:showBubbleSize val="0"/>
        </c:dLbls>
        <c:gapWidth val="150"/>
        <c:shape val="box"/>
        <c:axId val="309968767"/>
        <c:axId val="309977919"/>
        <c:axId val="0"/>
      </c:bar3DChart>
      <c:catAx>
        <c:axId val="309968767"/>
        <c:scaling>
          <c:orientation val="minMax"/>
        </c:scaling>
        <c:delete val="0"/>
        <c:axPos val="b"/>
        <c:numFmt formatCode="General" sourceLinked="1"/>
        <c:majorTickMark val="none"/>
        <c:minorTickMark val="none"/>
        <c:tickLblPos val="nextTo"/>
        <c:spPr>
          <a:solidFill>
            <a:srgbClr val="FFFF00"/>
          </a:solid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309977919"/>
        <c:crosses val="autoZero"/>
        <c:auto val="1"/>
        <c:lblAlgn val="ctr"/>
        <c:lblOffset val="100"/>
        <c:noMultiLvlLbl val="0"/>
      </c:catAx>
      <c:valAx>
        <c:axId val="309977919"/>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099687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uk-UA"/>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dirty="0"/>
              <a:t>Кількість справ по Закону про банкрутство</a:t>
            </a:r>
          </a:p>
        </c:rich>
      </c:tx>
      <c:overlay val="0"/>
      <c:spPr>
        <a:solidFill>
          <a:srgbClr val="FFFF00"/>
        </a:solid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uk-UA"/>
        </a:p>
      </c:txPr>
    </c:title>
    <c:autoTitleDeleted val="0"/>
    <c:plotArea>
      <c:layout/>
      <c:barChart>
        <c:barDir val="col"/>
        <c:grouping val="clustered"/>
        <c:varyColors val="0"/>
        <c:ser>
          <c:idx val="0"/>
          <c:order val="0"/>
          <c:tx>
            <c:strRef>
              <c:f>Аркуш1!$B$1</c:f>
              <c:strCache>
                <c:ptCount val="1"/>
                <c:pt idx="0">
                  <c:v>Ряд 1</c:v>
                </c:pt>
              </c:strCache>
            </c:strRef>
          </c:tx>
          <c:spPr>
            <a:solidFill>
              <a:srgbClr val="FF0000"/>
            </a:solidFill>
            <a:ln>
              <a:noFill/>
            </a:ln>
            <a:effectLst/>
          </c:spPr>
          <c:invertIfNegative val="0"/>
          <c:dPt>
            <c:idx val="1"/>
            <c:invertIfNegative val="0"/>
            <c:bubble3D val="0"/>
            <c:spPr>
              <a:solidFill>
                <a:srgbClr val="FF0000"/>
              </a:solidFill>
              <a:ln>
                <a:solidFill>
                  <a:srgbClr val="FF0000"/>
                </a:solidFill>
              </a:ln>
              <a:effectLst/>
            </c:spPr>
            <c:extLst>
              <c:ext xmlns:c16="http://schemas.microsoft.com/office/drawing/2014/chart" uri="{C3380CC4-5D6E-409C-BE32-E72D297353CC}">
                <c16:uniqueId val="{00000004-D86C-42BA-B007-0C1CBC04751C}"/>
              </c:ext>
            </c:extLst>
          </c:dPt>
          <c:dPt>
            <c:idx val="5"/>
            <c:invertIfNegative val="0"/>
            <c:bubble3D val="0"/>
            <c:spPr>
              <a:solidFill>
                <a:srgbClr val="FF0000"/>
              </a:solidFill>
              <a:ln>
                <a:solidFill>
                  <a:srgbClr val="FF0000"/>
                </a:solidFill>
              </a:ln>
              <a:effectLst/>
            </c:spPr>
            <c:extLst>
              <c:ext xmlns:c16="http://schemas.microsoft.com/office/drawing/2014/chart" uri="{C3380CC4-5D6E-409C-BE32-E72D297353CC}">
                <c16:uniqueId val="{00000003-D86C-42BA-B007-0C1CBC04751C}"/>
              </c:ext>
            </c:extLst>
          </c:dPt>
          <c:cat>
            <c:numRef>
              <c:f>Аркуш1!$A$2:$A$7</c:f>
              <c:numCache>
                <c:formatCode>General</c:formatCode>
                <c:ptCount val="6"/>
                <c:pt idx="0">
                  <c:v>2013</c:v>
                </c:pt>
                <c:pt idx="1">
                  <c:v>2014</c:v>
                </c:pt>
                <c:pt idx="2">
                  <c:v>2016</c:v>
                </c:pt>
                <c:pt idx="3">
                  <c:v>2017</c:v>
                </c:pt>
                <c:pt idx="4">
                  <c:v>2019</c:v>
                </c:pt>
                <c:pt idx="5">
                  <c:v>2021</c:v>
                </c:pt>
              </c:numCache>
            </c:numRef>
          </c:cat>
          <c:val>
            <c:numRef>
              <c:f>Аркуш1!$B$2:$B$7</c:f>
              <c:numCache>
                <c:formatCode>General</c:formatCode>
                <c:ptCount val="6"/>
                <c:pt idx="0">
                  <c:v>1</c:v>
                </c:pt>
                <c:pt idx="1">
                  <c:v>6</c:v>
                </c:pt>
                <c:pt idx="2">
                  <c:v>2</c:v>
                </c:pt>
                <c:pt idx="3">
                  <c:v>1</c:v>
                </c:pt>
                <c:pt idx="4">
                  <c:v>1</c:v>
                </c:pt>
                <c:pt idx="5">
                  <c:v>1</c:v>
                </c:pt>
              </c:numCache>
            </c:numRef>
          </c:val>
          <c:extLst>
            <c:ext xmlns:c16="http://schemas.microsoft.com/office/drawing/2014/chart" uri="{C3380CC4-5D6E-409C-BE32-E72D297353CC}">
              <c16:uniqueId val="{00000000-D86C-42BA-B007-0C1CBC04751C}"/>
            </c:ext>
          </c:extLst>
        </c:ser>
        <c:ser>
          <c:idx val="1"/>
          <c:order val="1"/>
          <c:tx>
            <c:strRef>
              <c:f>Аркуш1!$C$1</c:f>
              <c:strCache>
                <c:ptCount val="1"/>
                <c:pt idx="0">
                  <c:v>Стовпець1</c:v>
                </c:pt>
              </c:strCache>
            </c:strRef>
          </c:tx>
          <c:spPr>
            <a:solidFill>
              <a:schemeClr val="accent2"/>
            </a:solidFill>
            <a:ln>
              <a:noFill/>
            </a:ln>
            <a:effectLst/>
          </c:spPr>
          <c:invertIfNegative val="0"/>
          <c:cat>
            <c:numRef>
              <c:f>Аркуш1!$A$2:$A$7</c:f>
              <c:numCache>
                <c:formatCode>General</c:formatCode>
                <c:ptCount val="6"/>
                <c:pt idx="0">
                  <c:v>2013</c:v>
                </c:pt>
                <c:pt idx="1">
                  <c:v>2014</c:v>
                </c:pt>
                <c:pt idx="2">
                  <c:v>2016</c:v>
                </c:pt>
                <c:pt idx="3">
                  <c:v>2017</c:v>
                </c:pt>
                <c:pt idx="4">
                  <c:v>2019</c:v>
                </c:pt>
                <c:pt idx="5">
                  <c:v>2021</c:v>
                </c:pt>
              </c:numCache>
            </c:numRef>
          </c:cat>
          <c:val>
            <c:numRef>
              <c:f>Аркуш1!$C$2:$C$7</c:f>
              <c:numCache>
                <c:formatCode>General</c:formatCode>
                <c:ptCount val="6"/>
              </c:numCache>
            </c:numRef>
          </c:val>
          <c:extLst>
            <c:ext xmlns:c16="http://schemas.microsoft.com/office/drawing/2014/chart" uri="{C3380CC4-5D6E-409C-BE32-E72D297353CC}">
              <c16:uniqueId val="{00000001-D86C-42BA-B007-0C1CBC04751C}"/>
            </c:ext>
          </c:extLst>
        </c:ser>
        <c:ser>
          <c:idx val="2"/>
          <c:order val="2"/>
          <c:tx>
            <c:strRef>
              <c:f>Аркуш1!$D$1</c:f>
              <c:strCache>
                <c:ptCount val="1"/>
                <c:pt idx="0">
                  <c:v>Стовпець2</c:v>
                </c:pt>
              </c:strCache>
            </c:strRef>
          </c:tx>
          <c:spPr>
            <a:solidFill>
              <a:schemeClr val="accent3"/>
            </a:solidFill>
            <a:ln>
              <a:noFill/>
            </a:ln>
            <a:effectLst/>
          </c:spPr>
          <c:invertIfNegative val="0"/>
          <c:cat>
            <c:numRef>
              <c:f>Аркуш1!$A$2:$A$7</c:f>
              <c:numCache>
                <c:formatCode>General</c:formatCode>
                <c:ptCount val="6"/>
                <c:pt idx="0">
                  <c:v>2013</c:v>
                </c:pt>
                <c:pt idx="1">
                  <c:v>2014</c:v>
                </c:pt>
                <c:pt idx="2">
                  <c:v>2016</c:v>
                </c:pt>
                <c:pt idx="3">
                  <c:v>2017</c:v>
                </c:pt>
                <c:pt idx="4">
                  <c:v>2019</c:v>
                </c:pt>
                <c:pt idx="5">
                  <c:v>2021</c:v>
                </c:pt>
              </c:numCache>
            </c:numRef>
          </c:cat>
          <c:val>
            <c:numRef>
              <c:f>Аркуш1!$D$2:$D$7</c:f>
              <c:numCache>
                <c:formatCode>General</c:formatCode>
                <c:ptCount val="6"/>
              </c:numCache>
            </c:numRef>
          </c:val>
          <c:extLst>
            <c:ext xmlns:c16="http://schemas.microsoft.com/office/drawing/2014/chart" uri="{C3380CC4-5D6E-409C-BE32-E72D297353CC}">
              <c16:uniqueId val="{00000002-D86C-42BA-B007-0C1CBC04751C}"/>
            </c:ext>
          </c:extLst>
        </c:ser>
        <c:dLbls>
          <c:showLegendKey val="0"/>
          <c:showVal val="0"/>
          <c:showCatName val="0"/>
          <c:showSerName val="0"/>
          <c:showPercent val="0"/>
          <c:showBubbleSize val="0"/>
        </c:dLbls>
        <c:gapWidth val="219"/>
        <c:overlap val="-27"/>
        <c:axId val="1168783456"/>
        <c:axId val="1168777216"/>
      </c:barChart>
      <c:catAx>
        <c:axId val="1168783456"/>
        <c:scaling>
          <c:orientation val="minMax"/>
        </c:scaling>
        <c:delete val="0"/>
        <c:axPos val="b"/>
        <c:numFmt formatCode="General" sourceLinked="1"/>
        <c:majorTickMark val="none"/>
        <c:minorTickMark val="none"/>
        <c:tickLblPos val="nextTo"/>
        <c:spPr>
          <a:solidFill>
            <a:srgbClr val="FFFF00"/>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1168777216"/>
        <c:crosses val="autoZero"/>
        <c:auto val="1"/>
        <c:lblAlgn val="ctr"/>
        <c:lblOffset val="100"/>
        <c:noMultiLvlLbl val="0"/>
      </c:catAx>
      <c:valAx>
        <c:axId val="11687772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11687834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uk-UA"/>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dirty="0"/>
              <a:t>Кількість</a:t>
            </a:r>
            <a:r>
              <a:rPr lang="uk-UA" baseline="0" dirty="0"/>
              <a:t> справ по </a:t>
            </a:r>
            <a:r>
              <a:rPr lang="uk-UA" baseline="0" dirty="0" err="1"/>
              <a:t>КУзПБ</a:t>
            </a:r>
            <a:endParaRPr lang="uk-UA" dirty="0"/>
          </a:p>
        </c:rich>
      </c:tx>
      <c:overlay val="0"/>
      <c:spPr>
        <a:solidFill>
          <a:srgbClr val="FFFF00"/>
        </a:solid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uk-UA"/>
        </a:p>
      </c:txPr>
    </c:title>
    <c:autoTitleDeleted val="0"/>
    <c:plotArea>
      <c:layout>
        <c:manualLayout>
          <c:layoutTarget val="inner"/>
          <c:xMode val="edge"/>
          <c:yMode val="edge"/>
          <c:x val="4.3231914370078742E-2"/>
          <c:y val="0.15945711371449844"/>
          <c:w val="0.94583058562992128"/>
          <c:h val="0.76748672690165309"/>
        </c:manualLayout>
      </c:layout>
      <c:barChart>
        <c:barDir val="col"/>
        <c:grouping val="clustered"/>
        <c:varyColors val="0"/>
        <c:ser>
          <c:idx val="0"/>
          <c:order val="0"/>
          <c:tx>
            <c:strRef>
              <c:f>Аркуш1!$B$1</c:f>
              <c:strCache>
                <c:ptCount val="1"/>
                <c:pt idx="0">
                  <c:v>Ряд 1</c:v>
                </c:pt>
              </c:strCache>
            </c:strRef>
          </c:tx>
          <c:spPr>
            <a:solidFill>
              <a:srgbClr val="FF0000"/>
            </a:solidFill>
            <a:ln>
              <a:noFill/>
            </a:ln>
            <a:effectLst/>
          </c:spPr>
          <c:invertIfNegative val="0"/>
          <c:cat>
            <c:numRef>
              <c:f>Аркуш1!$A$2:$A$5</c:f>
              <c:numCache>
                <c:formatCode>General</c:formatCode>
                <c:ptCount val="4"/>
                <c:pt idx="0">
                  <c:v>2019</c:v>
                </c:pt>
                <c:pt idx="1">
                  <c:v>2020</c:v>
                </c:pt>
                <c:pt idx="2">
                  <c:v>2021</c:v>
                </c:pt>
                <c:pt idx="3">
                  <c:v>2022</c:v>
                </c:pt>
              </c:numCache>
            </c:numRef>
          </c:cat>
          <c:val>
            <c:numRef>
              <c:f>Аркуш1!$B$2:$B$5</c:f>
              <c:numCache>
                <c:formatCode>General</c:formatCode>
                <c:ptCount val="4"/>
                <c:pt idx="0">
                  <c:v>1</c:v>
                </c:pt>
                <c:pt idx="1">
                  <c:v>1</c:v>
                </c:pt>
                <c:pt idx="2">
                  <c:v>10</c:v>
                </c:pt>
                <c:pt idx="3">
                  <c:v>17</c:v>
                </c:pt>
              </c:numCache>
            </c:numRef>
          </c:val>
          <c:extLst>
            <c:ext xmlns:c16="http://schemas.microsoft.com/office/drawing/2014/chart" uri="{C3380CC4-5D6E-409C-BE32-E72D297353CC}">
              <c16:uniqueId val="{00000000-F4F8-419D-8E5A-392EEE43086A}"/>
            </c:ext>
          </c:extLst>
        </c:ser>
        <c:ser>
          <c:idx val="1"/>
          <c:order val="1"/>
          <c:tx>
            <c:strRef>
              <c:f>Аркуш1!$C$1</c:f>
              <c:strCache>
                <c:ptCount val="1"/>
                <c:pt idx="0">
                  <c:v>Стовпець1</c:v>
                </c:pt>
              </c:strCache>
            </c:strRef>
          </c:tx>
          <c:spPr>
            <a:solidFill>
              <a:schemeClr val="accent2"/>
            </a:solidFill>
            <a:ln>
              <a:noFill/>
            </a:ln>
            <a:effectLst/>
          </c:spPr>
          <c:invertIfNegative val="0"/>
          <c:cat>
            <c:numRef>
              <c:f>Аркуш1!$A$2:$A$5</c:f>
              <c:numCache>
                <c:formatCode>General</c:formatCode>
                <c:ptCount val="4"/>
                <c:pt idx="0">
                  <c:v>2019</c:v>
                </c:pt>
                <c:pt idx="1">
                  <c:v>2020</c:v>
                </c:pt>
                <c:pt idx="2">
                  <c:v>2021</c:v>
                </c:pt>
                <c:pt idx="3">
                  <c:v>2022</c:v>
                </c:pt>
              </c:numCache>
            </c:numRef>
          </c:cat>
          <c:val>
            <c:numRef>
              <c:f>Аркуш1!$C$2:$C$5</c:f>
              <c:numCache>
                <c:formatCode>General</c:formatCode>
                <c:ptCount val="4"/>
              </c:numCache>
            </c:numRef>
          </c:val>
          <c:extLst>
            <c:ext xmlns:c16="http://schemas.microsoft.com/office/drawing/2014/chart" uri="{C3380CC4-5D6E-409C-BE32-E72D297353CC}">
              <c16:uniqueId val="{00000001-F4F8-419D-8E5A-392EEE43086A}"/>
            </c:ext>
          </c:extLst>
        </c:ser>
        <c:ser>
          <c:idx val="2"/>
          <c:order val="2"/>
          <c:tx>
            <c:strRef>
              <c:f>Аркуш1!$D$1</c:f>
              <c:strCache>
                <c:ptCount val="1"/>
                <c:pt idx="0">
                  <c:v>Стовпець2</c:v>
                </c:pt>
              </c:strCache>
            </c:strRef>
          </c:tx>
          <c:spPr>
            <a:solidFill>
              <a:schemeClr val="accent3"/>
            </a:solidFill>
            <a:ln>
              <a:noFill/>
            </a:ln>
            <a:effectLst/>
          </c:spPr>
          <c:invertIfNegative val="0"/>
          <c:cat>
            <c:numRef>
              <c:f>Аркуш1!$A$2:$A$5</c:f>
              <c:numCache>
                <c:formatCode>General</c:formatCode>
                <c:ptCount val="4"/>
                <c:pt idx="0">
                  <c:v>2019</c:v>
                </c:pt>
                <c:pt idx="1">
                  <c:v>2020</c:v>
                </c:pt>
                <c:pt idx="2">
                  <c:v>2021</c:v>
                </c:pt>
                <c:pt idx="3">
                  <c:v>2022</c:v>
                </c:pt>
              </c:numCache>
            </c:numRef>
          </c:cat>
          <c:val>
            <c:numRef>
              <c:f>Аркуш1!$D$2:$D$5</c:f>
              <c:numCache>
                <c:formatCode>General</c:formatCode>
                <c:ptCount val="4"/>
              </c:numCache>
            </c:numRef>
          </c:val>
          <c:extLst>
            <c:ext xmlns:c16="http://schemas.microsoft.com/office/drawing/2014/chart" uri="{C3380CC4-5D6E-409C-BE32-E72D297353CC}">
              <c16:uniqueId val="{00000002-F4F8-419D-8E5A-392EEE43086A}"/>
            </c:ext>
          </c:extLst>
        </c:ser>
        <c:dLbls>
          <c:showLegendKey val="0"/>
          <c:showVal val="0"/>
          <c:showCatName val="0"/>
          <c:showSerName val="0"/>
          <c:showPercent val="0"/>
          <c:showBubbleSize val="0"/>
        </c:dLbls>
        <c:gapWidth val="219"/>
        <c:overlap val="-27"/>
        <c:axId val="1169797856"/>
        <c:axId val="1169813664"/>
      </c:barChart>
      <c:catAx>
        <c:axId val="1169797856"/>
        <c:scaling>
          <c:orientation val="minMax"/>
        </c:scaling>
        <c:delete val="0"/>
        <c:axPos val="b"/>
        <c:numFmt formatCode="General" sourceLinked="1"/>
        <c:majorTickMark val="none"/>
        <c:minorTickMark val="none"/>
        <c:tickLblPos val="nextTo"/>
        <c:spPr>
          <a:solidFill>
            <a:srgbClr val="FFFF00"/>
          </a:solid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1169813664"/>
        <c:crosses val="autoZero"/>
        <c:auto val="1"/>
        <c:lblAlgn val="ctr"/>
        <c:lblOffset val="100"/>
        <c:noMultiLvlLbl val="0"/>
      </c:catAx>
      <c:valAx>
        <c:axId val="11698136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116979785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uk-UA"/>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uk-UA"/>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uk-UA" dirty="0"/>
              <a:t>Порівняння кількості справ за законом про банкрутство та </a:t>
            </a:r>
            <a:r>
              <a:rPr lang="uk-UA" dirty="0" err="1"/>
              <a:t>КУзПБ</a:t>
            </a:r>
            <a:endParaRPr lang="uk-UA" dirty="0"/>
          </a:p>
        </c:rich>
      </c:tx>
      <c:overlay val="0"/>
      <c:spPr>
        <a:solidFill>
          <a:srgbClr val="FFFF00"/>
        </a:solid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uk-UA"/>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cked"/>
        <c:varyColors val="0"/>
        <c:ser>
          <c:idx val="0"/>
          <c:order val="0"/>
          <c:tx>
            <c:strRef>
              <c:f>Аркуш1!$B$1</c:f>
              <c:strCache>
                <c:ptCount val="1"/>
                <c:pt idx="0">
                  <c:v>Ряд 1</c:v>
                </c:pt>
              </c:strCache>
            </c:strRef>
          </c:tx>
          <c:spPr>
            <a:solidFill>
              <a:srgbClr val="FF0000"/>
            </a:solidFill>
            <a:ln>
              <a:noFill/>
            </a:ln>
            <a:effectLst/>
            <a:sp3d/>
          </c:spPr>
          <c:invertIfNegative val="0"/>
          <c:dLbls>
            <c:dLbl>
              <c:idx val="0"/>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345-4EBB-A9B1-2C4C9A3B1DBE}"/>
                </c:ext>
              </c:extLst>
            </c:dLbl>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345-4EBB-A9B1-2C4C9A3B1DBE}"/>
                </c:ext>
              </c:extLst>
            </c:dLbl>
            <c:spPr>
              <a:solidFill>
                <a:srgbClr val="00B0F0"/>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uk-UA"/>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Аркуш1!$A$2:$A$5</c:f>
              <c:strCache>
                <c:ptCount val="2"/>
                <c:pt idx="0">
                  <c:v>Закон про банкрутство</c:v>
                </c:pt>
                <c:pt idx="1">
                  <c:v>КУзПБ</c:v>
                </c:pt>
              </c:strCache>
            </c:strRef>
          </c:cat>
          <c:val>
            <c:numRef>
              <c:f>Аркуш1!$B$2:$B$5</c:f>
              <c:numCache>
                <c:formatCode>General</c:formatCode>
                <c:ptCount val="4"/>
                <c:pt idx="0">
                  <c:v>12</c:v>
                </c:pt>
                <c:pt idx="1">
                  <c:v>29</c:v>
                </c:pt>
              </c:numCache>
            </c:numRef>
          </c:val>
          <c:extLst>
            <c:ext xmlns:c16="http://schemas.microsoft.com/office/drawing/2014/chart" uri="{C3380CC4-5D6E-409C-BE32-E72D297353CC}">
              <c16:uniqueId val="{00000000-6345-4EBB-A9B1-2C4C9A3B1DBE}"/>
            </c:ext>
          </c:extLst>
        </c:ser>
        <c:ser>
          <c:idx val="1"/>
          <c:order val="1"/>
          <c:tx>
            <c:strRef>
              <c:f>Аркуш1!$C$1</c:f>
              <c:strCache>
                <c:ptCount val="1"/>
                <c:pt idx="0">
                  <c:v>Стовпець1</c:v>
                </c:pt>
              </c:strCache>
            </c:strRef>
          </c:tx>
          <c:spPr>
            <a:solidFill>
              <a:schemeClr val="accent2"/>
            </a:solidFill>
            <a:ln>
              <a:noFill/>
            </a:ln>
            <a:effectLst/>
            <a:sp3d/>
          </c:spPr>
          <c:invertIfNegative val="0"/>
          <c:cat>
            <c:strRef>
              <c:f>Аркуш1!$A$2:$A$5</c:f>
              <c:strCache>
                <c:ptCount val="2"/>
                <c:pt idx="0">
                  <c:v>Закон про банкрутство</c:v>
                </c:pt>
                <c:pt idx="1">
                  <c:v>КУзПБ</c:v>
                </c:pt>
              </c:strCache>
            </c:strRef>
          </c:cat>
          <c:val>
            <c:numRef>
              <c:f>Аркуш1!$C$2:$C$5</c:f>
              <c:numCache>
                <c:formatCode>General</c:formatCode>
                <c:ptCount val="4"/>
              </c:numCache>
            </c:numRef>
          </c:val>
          <c:extLst>
            <c:ext xmlns:c16="http://schemas.microsoft.com/office/drawing/2014/chart" uri="{C3380CC4-5D6E-409C-BE32-E72D297353CC}">
              <c16:uniqueId val="{00000001-6345-4EBB-A9B1-2C4C9A3B1DBE}"/>
            </c:ext>
          </c:extLst>
        </c:ser>
        <c:ser>
          <c:idx val="2"/>
          <c:order val="2"/>
          <c:tx>
            <c:strRef>
              <c:f>Аркуш1!$D$1</c:f>
              <c:strCache>
                <c:ptCount val="1"/>
                <c:pt idx="0">
                  <c:v>Стовпець2</c:v>
                </c:pt>
              </c:strCache>
            </c:strRef>
          </c:tx>
          <c:spPr>
            <a:solidFill>
              <a:schemeClr val="accent3"/>
            </a:solidFill>
            <a:ln>
              <a:noFill/>
            </a:ln>
            <a:effectLst/>
            <a:sp3d/>
          </c:spPr>
          <c:invertIfNegative val="0"/>
          <c:cat>
            <c:strRef>
              <c:f>Аркуш1!$A$2:$A$5</c:f>
              <c:strCache>
                <c:ptCount val="2"/>
                <c:pt idx="0">
                  <c:v>Закон про банкрутство</c:v>
                </c:pt>
                <c:pt idx="1">
                  <c:v>КУзПБ</c:v>
                </c:pt>
              </c:strCache>
            </c:strRef>
          </c:cat>
          <c:val>
            <c:numRef>
              <c:f>Аркуш1!$D$2:$D$5</c:f>
              <c:numCache>
                <c:formatCode>General</c:formatCode>
                <c:ptCount val="4"/>
              </c:numCache>
            </c:numRef>
          </c:val>
          <c:extLst>
            <c:ext xmlns:c16="http://schemas.microsoft.com/office/drawing/2014/chart" uri="{C3380CC4-5D6E-409C-BE32-E72D297353CC}">
              <c16:uniqueId val="{00000002-6345-4EBB-A9B1-2C4C9A3B1DBE}"/>
            </c:ext>
          </c:extLst>
        </c:ser>
        <c:dLbls>
          <c:showLegendKey val="0"/>
          <c:showVal val="0"/>
          <c:showCatName val="0"/>
          <c:showSerName val="0"/>
          <c:showPercent val="0"/>
          <c:showBubbleSize val="0"/>
        </c:dLbls>
        <c:gapWidth val="150"/>
        <c:shape val="box"/>
        <c:axId val="1494905888"/>
        <c:axId val="1494903392"/>
        <c:axId val="0"/>
      </c:bar3DChart>
      <c:catAx>
        <c:axId val="1494905888"/>
        <c:scaling>
          <c:orientation val="minMax"/>
        </c:scaling>
        <c:delete val="0"/>
        <c:axPos val="b"/>
        <c:numFmt formatCode="General" sourceLinked="1"/>
        <c:majorTickMark val="none"/>
        <c:minorTickMark val="none"/>
        <c:tickLblPos val="nextTo"/>
        <c:spPr>
          <a:solidFill>
            <a:srgbClr val="FFFF00"/>
          </a:solid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1494903392"/>
        <c:crosses val="autoZero"/>
        <c:auto val="1"/>
        <c:lblAlgn val="ctr"/>
        <c:lblOffset val="100"/>
        <c:noMultiLvlLbl val="0"/>
      </c:catAx>
      <c:valAx>
        <c:axId val="14949033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uk-UA"/>
          </a:p>
        </c:txPr>
        <c:crossAx val="14949058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uk-UA"/>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B5334B-90D4-4841-96A6-92467B66B432}" type="datetimeFigureOut">
              <a:rPr lang="uk-UA" smtClean="0"/>
              <a:pPr/>
              <a:t>03.11.2022</a:t>
            </a:fld>
            <a:endParaRPr lang="uk-UA"/>
          </a:p>
        </p:txBody>
      </p:sp>
      <p:sp>
        <p:nvSpPr>
          <p:cNvPr id="4" name="Місце для зображення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350FFF-9B77-4C11-9252-88F01EFB58DD}" type="slidenum">
              <a:rPr lang="uk-UA" smtClean="0"/>
              <a:pPr/>
              <a:t>‹№›</a:t>
            </a:fld>
            <a:endParaRPr lang="uk-UA"/>
          </a:p>
        </p:txBody>
      </p:sp>
    </p:spTree>
    <p:extLst>
      <p:ext uri="{BB962C8B-B14F-4D97-AF65-F5344CB8AC3E}">
        <p14:creationId xmlns:p14="http://schemas.microsoft.com/office/powerpoint/2010/main" val="2110158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endParaRPr lang="uk-UA" dirty="0"/>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dirty="0"/>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80163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530292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6456802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endParaRPr lang="uk-UA" dirty="0"/>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dirty="0"/>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800170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6412802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0878389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9298251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r>
              <a:rPr lang="uk-UA"/>
              <a:t>Верховний Суд  Касаційний господарський суд</a:t>
            </a:r>
          </a:p>
        </p:txBody>
      </p:sp>
      <p:sp>
        <p:nvSpPr>
          <p:cNvPr id="8" name="Місце для нижнього колонтитула 7"/>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9" name="Місце для номера слайда 8"/>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393150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r>
              <a:rPr lang="uk-UA"/>
              <a:t>Верховний Суд  Касаційний господарський суд</a:t>
            </a:r>
          </a:p>
        </p:txBody>
      </p:sp>
      <p:sp>
        <p:nvSpPr>
          <p:cNvPr id="4" name="Місце для нижнього колонтитула 3"/>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5" name="Місце для номера слайда 4"/>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197055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r>
              <a:rPr lang="uk-UA"/>
              <a:t>Верховний Суд  Касаційний господарський суд</a:t>
            </a:r>
          </a:p>
        </p:txBody>
      </p:sp>
      <p:sp>
        <p:nvSpPr>
          <p:cNvPr id="3" name="Місце для нижнього колонтитула 2"/>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4" name="Місце для номера слайда 3"/>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8488164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835823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6130825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6248264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4583928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5101634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7539278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8794017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6733916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494220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r>
              <a:rPr lang="uk-UA"/>
              <a:t>Верховний Суд  Касаційний господарський суд</a:t>
            </a:r>
          </a:p>
        </p:txBody>
      </p:sp>
      <p:sp>
        <p:nvSpPr>
          <p:cNvPr id="8" name="Місце для нижнього колонтитула 7"/>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9" name="Місце для номера слайда 8"/>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0537413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r>
              <a:rPr lang="uk-UA"/>
              <a:t>Верховний Суд  Касаційний господарський суд</a:t>
            </a:r>
          </a:p>
        </p:txBody>
      </p:sp>
      <p:sp>
        <p:nvSpPr>
          <p:cNvPr id="4" name="Місце для нижнього колонтитула 3"/>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5" name="Місце для номера слайда 4"/>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4119977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r>
              <a:rPr lang="uk-UA"/>
              <a:t>Верховний Суд  Касаційний господарський суд</a:t>
            </a:r>
          </a:p>
        </p:txBody>
      </p:sp>
      <p:sp>
        <p:nvSpPr>
          <p:cNvPr id="3" name="Місце для нижнього колонтитула 2"/>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4" name="Місце для номера слайда 3"/>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148258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Редагувати стиль зразка тексту</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9034208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4266413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304013165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6430598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762685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6172200" y="1825625"/>
            <a:ext cx="5181600" cy="435133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1345550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Редагувати стиль зразка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r>
              <a:rPr lang="uk-UA"/>
              <a:t>Верховний Суд  Касаційний господарський суд</a:t>
            </a:r>
          </a:p>
        </p:txBody>
      </p:sp>
      <p:sp>
        <p:nvSpPr>
          <p:cNvPr id="8" name="Місце для нижнього колонтитула 7"/>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9" name="Місце для номера слайда 8"/>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328623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r>
              <a:rPr lang="uk-UA"/>
              <a:t>Верховний Суд  Касаційний господарський суд</a:t>
            </a:r>
          </a:p>
        </p:txBody>
      </p:sp>
      <p:sp>
        <p:nvSpPr>
          <p:cNvPr id="4" name="Місце для нижнього колонтитула 3"/>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5" name="Місце для номера слайда 4"/>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38470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r>
              <a:rPr lang="uk-UA"/>
              <a:t>Верховний Суд  Касаційний господарський суд</a:t>
            </a:r>
          </a:p>
        </p:txBody>
      </p:sp>
      <p:sp>
        <p:nvSpPr>
          <p:cNvPr id="3" name="Місце для нижнього колонтитула 2"/>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4" name="Місце для номера слайда 3"/>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2681542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617357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Редагувати стиль зразка тексту</a:t>
            </a:r>
          </a:p>
        </p:txBody>
      </p:sp>
      <p:sp>
        <p:nvSpPr>
          <p:cNvPr id="5" name="Місце для дати 4"/>
          <p:cNvSpPr>
            <a:spLocks noGrp="1"/>
          </p:cNvSpPr>
          <p:nvPr>
            <p:ph type="dt" sz="half" idx="10"/>
          </p:nvPr>
        </p:nvSpPr>
        <p:spPr/>
        <p:txBody>
          <a:bodyPr/>
          <a:lstStyle/>
          <a:p>
            <a:r>
              <a:rPr lang="uk-UA"/>
              <a:t>Верховний Суд  Касаційний господарський суд</a:t>
            </a:r>
          </a:p>
        </p:txBody>
      </p:sp>
      <p:sp>
        <p:nvSpPr>
          <p:cNvPr id="6" name="Місце для нижнього колонтитула 5"/>
          <p:cNvSpPr>
            <a:spLocks noGrp="1"/>
          </p:cNvSpPr>
          <p:nvPr>
            <p:ph type="ftr" sz="quarter" idx="11"/>
          </p:nvPr>
        </p:nvSpPr>
        <p:spPr/>
        <p:txBody>
          <a:body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7" name="Місце для номера слайда 6"/>
          <p:cNvSpPr>
            <a:spLocks noGrp="1"/>
          </p:cNvSpPr>
          <p:nvPr>
            <p:ph type="sldNum" sz="quarter" idx="12"/>
          </p:nvPr>
        </p:nvSpPr>
        <p:spPr/>
        <p:txBody>
          <a:bodyPr/>
          <a:lstStyle/>
          <a:p>
            <a:fld id="{29620606-38EC-4509-ADA7-DE66774FF2D4}" type="slidenum">
              <a:rPr lang="uk-UA" smtClean="0"/>
              <a:pPr/>
              <a:t>‹№›</a:t>
            </a:fld>
            <a:endParaRPr lang="uk-UA"/>
          </a:p>
        </p:txBody>
      </p:sp>
    </p:spTree>
    <p:extLst>
      <p:ext uri="{BB962C8B-B14F-4D97-AF65-F5344CB8AC3E}">
        <p14:creationId xmlns:p14="http://schemas.microsoft.com/office/powerpoint/2010/main" val="1048396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uk-UA"/>
              <a:t>Верховний Суд  Касаційний господарський суд</a:t>
            </a:r>
            <a:endParaRPr lang="uk-UA" dirty="0"/>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dirty="0"/>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0606-38EC-4509-ADA7-DE66774FF2D4}" type="slidenum">
              <a:rPr lang="uk-UA" smtClean="0"/>
              <a:pPr/>
              <a:t>‹№›</a:t>
            </a:fld>
            <a:endParaRPr lang="uk-UA" dirty="0"/>
          </a:p>
        </p:txBody>
      </p:sp>
    </p:spTree>
    <p:extLst>
      <p:ext uri="{BB962C8B-B14F-4D97-AF65-F5344CB8AC3E}">
        <p14:creationId xmlns:p14="http://schemas.microsoft.com/office/powerpoint/2010/main" val="4070628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uk-UA"/>
              <a:t>Верховний Суд  Касаційний господарський суд</a:t>
            </a:r>
            <a:endParaRPr lang="uk-UA" dirty="0"/>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dirty="0"/>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0606-38EC-4509-ADA7-DE66774FF2D4}" type="slidenum">
              <a:rPr lang="uk-UA" smtClean="0"/>
              <a:pPr/>
              <a:t>‹№›</a:t>
            </a:fld>
            <a:endParaRPr lang="uk-UA" dirty="0"/>
          </a:p>
        </p:txBody>
      </p:sp>
    </p:spTree>
    <p:extLst>
      <p:ext uri="{BB962C8B-B14F-4D97-AF65-F5344CB8AC3E}">
        <p14:creationId xmlns:p14="http://schemas.microsoft.com/office/powerpoint/2010/main" val="25689278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Редагувати стиль зразка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uk-UA"/>
              <a:t>Верховний Суд  Касаційний господарський суд</a:t>
            </a:r>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a:t>Притягнення до субсидіарної та солідарної відповідальності у справах про банкрутство. Інститут неплатоспроможності фізичних осіб.</a:t>
            </a:r>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620606-38EC-4509-ADA7-DE66774FF2D4}" type="slidenum">
              <a:rPr lang="uk-UA" smtClean="0"/>
              <a:pPr/>
              <a:t>‹№›</a:t>
            </a:fld>
            <a:endParaRPr lang="uk-UA"/>
          </a:p>
        </p:txBody>
      </p:sp>
    </p:spTree>
    <p:extLst>
      <p:ext uri="{BB962C8B-B14F-4D97-AF65-F5344CB8AC3E}">
        <p14:creationId xmlns:p14="http://schemas.microsoft.com/office/powerpoint/2010/main" val="19200223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360219" y="5063637"/>
            <a:ext cx="11427228" cy="1612670"/>
          </a:xfrm>
        </p:spPr>
        <p:txBody>
          <a:bodyPr>
            <a:noAutofit/>
          </a:bodyPr>
          <a:lstStyle/>
          <a:p>
            <a:pPr algn="l"/>
            <a:r>
              <a:rPr lang="uk-UA" sz="3200" b="1" dirty="0">
                <a:solidFill>
                  <a:schemeClr val="bg1"/>
                </a:solidFill>
                <a:latin typeface="Roboto Condensed Light" panose="02000000000000000000" pitchFamily="2" charset="0"/>
                <a:ea typeface="Roboto Condensed Light" panose="02000000000000000000" pitchFamily="2" charset="0"/>
              </a:rPr>
              <a:t>Олександр Банасько</a:t>
            </a:r>
          </a:p>
          <a:p>
            <a:pPr algn="l"/>
            <a:r>
              <a:rPr lang="uk-UA" sz="2200" b="1" dirty="0">
                <a:solidFill>
                  <a:schemeClr val="bg1"/>
                </a:solidFill>
                <a:latin typeface="Roboto Condensed Light" panose="02000000000000000000" pitchFamily="2" charset="0"/>
                <a:ea typeface="Roboto Condensed Light" panose="02000000000000000000" pitchFamily="2" charset="0"/>
              </a:rPr>
              <a:t>Суддя судової палати для розгляду справ про банкрутство Касаційного господарського суду у складі Верховного Суду</a:t>
            </a:r>
          </a:p>
        </p:txBody>
      </p:sp>
      <p:sp>
        <p:nvSpPr>
          <p:cNvPr id="2" name="TextBox 1"/>
          <p:cNvSpPr txBox="1"/>
          <p:nvPr/>
        </p:nvSpPr>
        <p:spPr>
          <a:xfrm>
            <a:off x="360219" y="1229943"/>
            <a:ext cx="3629890" cy="954107"/>
          </a:xfrm>
          <a:prstGeom prst="rect">
            <a:avLst/>
          </a:prstGeom>
          <a:noFill/>
        </p:spPr>
        <p:txBody>
          <a:bodyPr wrap="square" rtlCol="0">
            <a:spAutoFit/>
          </a:bodyPr>
          <a:lstStyle/>
          <a:p>
            <a:r>
              <a:rPr lang="uk-UA" sz="2800" b="1" dirty="0">
                <a:solidFill>
                  <a:schemeClr val="bg1"/>
                </a:solidFill>
                <a:latin typeface="Roboto Condensed Light" panose="02000000000000000000" pitchFamily="2" charset="0"/>
                <a:ea typeface="Roboto Condensed Light" panose="02000000000000000000" pitchFamily="2" charset="0"/>
              </a:rPr>
              <a:t>Верховний</a:t>
            </a:r>
          </a:p>
          <a:p>
            <a:r>
              <a:rPr lang="uk-UA" sz="2800" b="1" dirty="0">
                <a:solidFill>
                  <a:schemeClr val="bg1"/>
                </a:solidFill>
                <a:latin typeface="Roboto Condensed Light" panose="02000000000000000000" pitchFamily="2" charset="0"/>
                <a:ea typeface="Roboto Condensed Light" panose="02000000000000000000" pitchFamily="2" charset="0"/>
              </a:rPr>
              <a:t>Суд</a:t>
            </a:r>
          </a:p>
        </p:txBody>
      </p:sp>
      <p:pic>
        <p:nvPicPr>
          <p:cNvPr id="4" name="Рисунок 3"/>
          <p:cNvPicPr>
            <a:picLocks noChangeAspect="1"/>
          </p:cNvPicPr>
          <p:nvPr/>
        </p:nvPicPr>
        <p:blipFill>
          <a:blip r:embed="rId2"/>
          <a:stretch>
            <a:fillRect/>
          </a:stretch>
        </p:blipFill>
        <p:spPr>
          <a:xfrm>
            <a:off x="235904" y="31728"/>
            <a:ext cx="1027630" cy="1254508"/>
          </a:xfrm>
          <a:prstGeom prst="rect">
            <a:avLst/>
          </a:prstGeom>
        </p:spPr>
      </p:pic>
      <p:sp>
        <p:nvSpPr>
          <p:cNvPr id="5" name="Підзаголовок 2"/>
          <p:cNvSpPr txBox="1">
            <a:spLocks/>
          </p:cNvSpPr>
          <p:nvPr/>
        </p:nvSpPr>
        <p:spPr>
          <a:xfrm>
            <a:off x="360219" y="2715768"/>
            <a:ext cx="11427228" cy="9541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uk-UA" sz="3200" b="1" dirty="0">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p>
        </p:txBody>
      </p:sp>
    </p:spTree>
    <p:extLst>
      <p:ext uri="{BB962C8B-B14F-4D97-AF65-F5344CB8AC3E}">
        <p14:creationId xmlns:p14="http://schemas.microsoft.com/office/powerpoint/2010/main" val="19379892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10</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493886" y="6337117"/>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just"/>
            <a:r>
              <a:rPr lang="uk-UA" sz="2400" b="1" dirty="0">
                <a:solidFill>
                  <a:srgbClr val="FFFF00"/>
                </a:solidFill>
                <a:latin typeface="Roboto Condensed Light" panose="02000000000000000000" pitchFamily="2" charset="0"/>
                <a:ea typeface="Roboto Condensed Light" panose="02000000000000000000" pitchFamily="2" charset="0"/>
              </a:rPr>
              <a:t>Нормативне регулювання інституту субсидіарної відповідальності у справах про банкрутство </a:t>
            </a:r>
          </a:p>
        </p:txBody>
      </p:sp>
      <p:sp>
        <p:nvSpPr>
          <p:cNvPr id="8" name="Округлений прямокутник 7"/>
          <p:cNvSpPr/>
          <p:nvPr/>
        </p:nvSpPr>
        <p:spPr>
          <a:xfrm>
            <a:off x="391390" y="893327"/>
            <a:ext cx="11118239" cy="5290528"/>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800" b="1" i="0" u="none" strike="noStrike" baseline="0" dirty="0">
              <a:solidFill>
                <a:srgbClr val="FFFF00"/>
              </a:solidFill>
              <a:latin typeface="Roboto Condensed Light" panose="02000000000000000000" pitchFamily="2" charset="0"/>
            </a:endParaRPr>
          </a:p>
          <a:p>
            <a:pPr algn="just"/>
            <a:endParaRPr lang="uk-UA" b="1" dirty="0">
              <a:solidFill>
                <a:srgbClr val="FFFF00"/>
              </a:solidFill>
              <a:latin typeface="Roboto Condensed Light" panose="02000000000000000000" pitchFamily="2" charset="0"/>
            </a:endParaRPr>
          </a:p>
          <a:p>
            <a:pPr algn="just"/>
            <a:r>
              <a:rPr lang="uk-UA" sz="1800" b="1" i="0" u="none" strike="noStrike" baseline="0" dirty="0">
                <a:solidFill>
                  <a:srgbClr val="FFFF00"/>
                </a:solidFill>
                <a:latin typeface="Roboto Condensed Light" panose="02000000000000000000" pitchFamily="2" charset="0"/>
              </a:rPr>
              <a:t>Частиною п'ятою статті 41 Закону про банкрутство </a:t>
            </a:r>
            <a:r>
              <a:rPr lang="uk-UA" sz="1800" b="0" i="0" u="none" strike="noStrike" baseline="0" dirty="0">
                <a:latin typeface="Roboto Condensed Light" panose="02000000000000000000" pitchFamily="2" charset="0"/>
              </a:rPr>
              <a:t>в редакції від 19.01.2013 передбачено, що під час здійснення своїх повноважень ліквідатор має право заявити вимоги до третіх осіб, які відповідно до законодавства несуть </a:t>
            </a:r>
            <a:r>
              <a:rPr lang="uk-UA" sz="1800" b="1" i="0" u="none" strike="noStrike" baseline="0" dirty="0">
                <a:solidFill>
                  <a:srgbClr val="FFFF00"/>
                </a:solidFill>
                <a:latin typeface="Roboto Condensed Light" panose="02000000000000000000" pitchFamily="2" charset="0"/>
              </a:rPr>
              <a:t>субсидіарну відповідальність</a:t>
            </a:r>
            <a:r>
              <a:rPr lang="uk-UA" sz="1800" b="0" i="0" u="none" strike="noStrike" baseline="0" dirty="0">
                <a:latin typeface="Roboto Condensed Light" panose="02000000000000000000" pitchFamily="2" charset="0"/>
              </a:rPr>
              <a:t> за зобов'язаннями боржника у зв'язку з доведенням його до банкрутства. Розмір зазначених вимог визначається з різниці між сумою вимог кредиторів і ліквідаційною масою. </a:t>
            </a:r>
          </a:p>
          <a:p>
            <a:pPr algn="just"/>
            <a:endParaRPr lang="uk-UA" sz="1800" b="0" i="0" u="none" strike="noStrike" baseline="0"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У разі банкрутства боржника з вини його засновників (учасників, акціонерів) або інших осіб, у тому числі з вини керівника боржника, які мають право давати обов'язкові для боржника вказівки чи мають можливість іншим чином визначати його дії, на засновників (учасників, акціонерів) боржника-юридичної особи або інших осіб у разі недостатності майна боржника може бути покладена </a:t>
            </a:r>
            <a:r>
              <a:rPr lang="uk-UA" sz="1800" b="1" i="0" u="none" strike="noStrike" baseline="0" dirty="0">
                <a:solidFill>
                  <a:srgbClr val="FFFF00"/>
                </a:solidFill>
                <a:latin typeface="Roboto Condensed Light" panose="02000000000000000000" pitchFamily="2" charset="0"/>
              </a:rPr>
              <a:t>субсидіарна відповідальність </a:t>
            </a:r>
            <a:r>
              <a:rPr lang="uk-UA" sz="1800" b="0" i="0" u="none" strike="noStrike" baseline="0" dirty="0">
                <a:latin typeface="Roboto Condensed Light" panose="02000000000000000000" pitchFamily="2" charset="0"/>
              </a:rPr>
              <a:t>за його зобов'язаннями. </a:t>
            </a:r>
          </a:p>
          <a:p>
            <a:pPr algn="just"/>
            <a:endParaRPr lang="uk-UA"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Стягнені суми включаються до складу ліквідаційної маси і можуть бути використані тільки для задоволення вимог кредиторів у порядку черговості, встановленому цим Законом.</a:t>
            </a:r>
          </a:p>
          <a:p>
            <a:pPr algn="just"/>
            <a:endParaRPr lang="uk-UA" dirty="0">
              <a:latin typeface="Roboto Condensed Light" panose="02000000000000000000" pitchFamily="2" charset="0"/>
            </a:endParaRPr>
          </a:p>
          <a:p>
            <a:pPr algn="just"/>
            <a:r>
              <a:rPr lang="uk-UA" sz="1800" b="1" i="0" u="none" strike="noStrike" baseline="0" dirty="0">
                <a:solidFill>
                  <a:srgbClr val="FFFF00"/>
                </a:solidFill>
                <a:latin typeface="Roboto Condensed Light" panose="02000000000000000000" pitchFamily="2" charset="0"/>
              </a:rPr>
              <a:t>Частина друга статті 61 </a:t>
            </a:r>
            <a:r>
              <a:rPr lang="uk-UA" sz="1800" b="1" i="0" u="none" strike="noStrike" baseline="0" dirty="0" err="1">
                <a:solidFill>
                  <a:srgbClr val="FFFF00"/>
                </a:solidFill>
                <a:latin typeface="Roboto Condensed Light" panose="02000000000000000000" pitchFamily="2" charset="0"/>
              </a:rPr>
              <a:t>КУзПБ</a:t>
            </a:r>
            <a:r>
              <a:rPr lang="uk-UA" sz="1800" b="1" i="0" u="none" strike="noStrike" baseline="0" dirty="0">
                <a:solidFill>
                  <a:srgbClr val="FFFF00"/>
                </a:solidFill>
                <a:latin typeface="Roboto Condensed Light" panose="02000000000000000000" pitchFamily="2" charset="0"/>
              </a:rPr>
              <a:t> </a:t>
            </a:r>
            <a:r>
              <a:rPr lang="uk-UA" sz="1800" b="0" i="0" u="none" strike="noStrike" baseline="0" dirty="0">
                <a:latin typeface="Roboto Condensed Light" panose="02000000000000000000" pitchFamily="2" charset="0"/>
              </a:rPr>
              <a:t>– </a:t>
            </a:r>
            <a:r>
              <a:rPr lang="uk-UA" sz="1800" b="1" i="0" u="none" strike="noStrike" baseline="0" dirty="0">
                <a:solidFill>
                  <a:srgbClr val="FF0000"/>
                </a:solidFill>
                <a:latin typeface="Roboto Condensed Light" panose="02000000000000000000" pitchFamily="2" charset="0"/>
              </a:rPr>
              <a:t>аналогічний зміст норми</a:t>
            </a:r>
            <a:r>
              <a:rPr lang="uk-UA" sz="1800" b="0" i="0" u="none" strike="noStrike" baseline="0" dirty="0">
                <a:latin typeface="Roboto Condensed Light" panose="02000000000000000000" pitchFamily="2" charset="0"/>
              </a:rPr>
              <a:t>.</a:t>
            </a: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4741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11</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493886" y="6337117"/>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just"/>
            <a:r>
              <a:rPr lang="uk-UA" sz="2400" b="1" dirty="0">
                <a:solidFill>
                  <a:srgbClr val="FFFF00"/>
                </a:solidFill>
                <a:latin typeface="Roboto Condensed Light" panose="02000000000000000000" pitchFamily="2" charset="0"/>
                <a:ea typeface="Roboto Condensed Light" panose="02000000000000000000" pitchFamily="2" charset="0"/>
              </a:rPr>
              <a:t>Нормативне регулювання інституту солідарної відповідальності у справах про банкрутство </a:t>
            </a:r>
          </a:p>
        </p:txBody>
      </p:sp>
      <p:sp>
        <p:nvSpPr>
          <p:cNvPr id="8" name="Округлений прямокутник 7"/>
          <p:cNvSpPr/>
          <p:nvPr/>
        </p:nvSpPr>
        <p:spPr>
          <a:xfrm>
            <a:off x="391390" y="893327"/>
            <a:ext cx="11118239" cy="5290528"/>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800" b="1" i="0" u="none" strike="noStrike" baseline="0" dirty="0">
              <a:solidFill>
                <a:srgbClr val="FFFF00"/>
              </a:solidFill>
              <a:latin typeface="Roboto Condensed Light" panose="02000000000000000000" pitchFamily="2" charset="0"/>
            </a:endParaRPr>
          </a:p>
          <a:p>
            <a:pPr algn="just"/>
            <a:endParaRPr lang="uk-UA" b="1" dirty="0">
              <a:solidFill>
                <a:srgbClr val="FFFF00"/>
              </a:solidFill>
              <a:latin typeface="Roboto Condensed Light" panose="02000000000000000000" pitchFamily="2" charset="0"/>
            </a:endParaRPr>
          </a:p>
          <a:p>
            <a:pPr algn="just"/>
            <a:r>
              <a:rPr lang="uk-UA" sz="1600" b="1" i="0" u="none" strike="noStrike" baseline="0" dirty="0">
                <a:solidFill>
                  <a:srgbClr val="FFFF00"/>
                </a:solidFill>
                <a:latin typeface="Roboto Condensed Light" panose="02000000000000000000" pitchFamily="2" charset="0"/>
                <a:ea typeface="Roboto Condensed Light" panose="02000000000000000000" pitchFamily="2" charset="0"/>
              </a:rPr>
              <a:t>Частиною шостою статті 95 Закону про банкрутство </a:t>
            </a:r>
            <a:r>
              <a:rPr lang="uk-UA" sz="1600" b="0" i="0" u="none" strike="noStrike" baseline="0" dirty="0">
                <a:latin typeface="Roboto Condensed Light" panose="02000000000000000000" pitchFamily="2" charset="0"/>
                <a:ea typeface="Roboto Condensed Light" panose="02000000000000000000" pitchFamily="2" charset="0"/>
              </a:rPr>
              <a:t>в редакції від 19.01.2013 передбачено, що власник майна боржника (уповноважена ним особа), керівник боржника, голова ліквідаційної комісії (ліквідатор), які допустили порушення вимог частини першої цієї статті, </a:t>
            </a:r>
            <a:r>
              <a:rPr lang="uk-UA" sz="1600" b="1" i="0" u="none" strike="noStrike" baseline="0" dirty="0">
                <a:solidFill>
                  <a:srgbClr val="FFFF00"/>
                </a:solidFill>
                <a:latin typeface="Roboto Condensed Light" panose="02000000000000000000" pitchFamily="2" charset="0"/>
                <a:ea typeface="Roboto Condensed Light" panose="02000000000000000000" pitchFamily="2" charset="0"/>
              </a:rPr>
              <a:t>несуть солідарну відповідальність </a:t>
            </a:r>
            <a:r>
              <a:rPr lang="uk-UA" sz="1600" b="0" i="0" u="none" strike="noStrike" baseline="0" dirty="0">
                <a:latin typeface="Roboto Condensed Light" panose="02000000000000000000" pitchFamily="2" charset="0"/>
                <a:ea typeface="Roboto Condensed Light" panose="02000000000000000000" pitchFamily="2" charset="0"/>
              </a:rPr>
              <a:t>за незадоволення вимог кредиторів.</a:t>
            </a:r>
          </a:p>
          <a:p>
            <a:pPr algn="just"/>
            <a:r>
              <a:rPr lang="uk-UA" sz="1600" b="0" i="0" u="none" strike="noStrike" baseline="0" dirty="0">
                <a:latin typeface="Roboto Condensed Light" panose="02000000000000000000" pitchFamily="2" charset="0"/>
                <a:ea typeface="Roboto Condensed Light" panose="02000000000000000000" pitchFamily="2" charset="0"/>
              </a:rPr>
              <a:t>Питання порушення власником майна боржника (уповноваженою ним особою), керівником боржника, головою ліквідаційної комісії (ліквідатором) вимог частини першої цієї статті підлягає розгляду господарським судом при проведенні ліквідаційної процедури відповідно до цього Закону. У разі виявлення такого порушення про це зазначається в ухвалі господарського суду про затвердження ліквідаційного балансу та звіту ліквідатора банкрута, що є підставою для подальшого звернення кредиторів до власника майна боржника (уповноваженої ним особи), керівника боржника, голови ліквідаційної комісії (ліквідатора).  </a:t>
            </a:r>
            <a:endParaRPr lang="uk-UA" sz="1600" dirty="0">
              <a:latin typeface="Roboto Condensed Light" panose="02000000000000000000" pitchFamily="2" charset="0"/>
              <a:ea typeface="Roboto Condensed Light" panose="02000000000000000000" pitchFamily="2" charset="0"/>
            </a:endParaRPr>
          </a:p>
          <a:p>
            <a:pPr algn="just"/>
            <a:endParaRPr lang="uk-UA" sz="1600" dirty="0">
              <a:latin typeface="Roboto Condensed Light" panose="02000000000000000000" pitchFamily="2" charset="0"/>
              <a:ea typeface="Roboto Condensed Light" panose="02000000000000000000" pitchFamily="2" charset="0"/>
            </a:endParaRPr>
          </a:p>
          <a:p>
            <a:pPr algn="just"/>
            <a:r>
              <a:rPr lang="uk-UA" sz="1600" b="1" i="0" u="none" strike="noStrike" baseline="0" dirty="0">
                <a:solidFill>
                  <a:srgbClr val="FFFF00"/>
                </a:solidFill>
                <a:latin typeface="Roboto Condensed Light" panose="02000000000000000000" pitchFamily="2" charset="0"/>
                <a:ea typeface="Roboto Condensed Light" panose="02000000000000000000" pitchFamily="2" charset="0"/>
              </a:rPr>
              <a:t>Частиною шостою статті 34 </a:t>
            </a:r>
            <a:r>
              <a:rPr lang="uk-UA" sz="1600" b="1" i="0" u="none" strike="noStrike" baseline="0" dirty="0" err="1">
                <a:solidFill>
                  <a:srgbClr val="FFFF00"/>
                </a:solidFill>
                <a:latin typeface="Roboto Condensed Light" panose="02000000000000000000" pitchFamily="2" charset="0"/>
                <a:ea typeface="Roboto Condensed Light" panose="02000000000000000000" pitchFamily="2" charset="0"/>
              </a:rPr>
              <a:t>КУзПБ</a:t>
            </a:r>
            <a:r>
              <a:rPr lang="uk-UA" sz="16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uk-UA" sz="1600" b="1" i="0" u="none" strike="noStrike" baseline="0" dirty="0">
                <a:solidFill>
                  <a:schemeClr val="bg1"/>
                </a:solidFill>
                <a:latin typeface="Roboto Condensed Light" panose="02000000000000000000" pitchFamily="2" charset="0"/>
                <a:ea typeface="Roboto Condensed Light" panose="02000000000000000000" pitchFamily="2" charset="0"/>
              </a:rPr>
              <a:t>визначено, що б</a:t>
            </a:r>
            <a:r>
              <a:rPr lang="ru-RU" sz="1600" dirty="0" err="1">
                <a:latin typeface="Roboto Condensed Light" panose="02000000000000000000" pitchFamily="2" charset="0"/>
                <a:ea typeface="Roboto Condensed Light" panose="02000000000000000000" pitchFamily="2" charset="0"/>
              </a:rPr>
              <a:t>оржник</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зобов'язаний</a:t>
            </a:r>
            <a:r>
              <a:rPr lang="ru-RU" sz="1600" dirty="0">
                <a:latin typeface="Roboto Condensed Light" panose="02000000000000000000" pitchFamily="2" charset="0"/>
                <a:ea typeface="Roboto Condensed Light" panose="02000000000000000000" pitchFamily="2" charset="0"/>
              </a:rPr>
              <a:t> у </a:t>
            </a:r>
            <a:r>
              <a:rPr lang="ru-RU" sz="1600" dirty="0" err="1">
                <a:latin typeface="Roboto Condensed Light" panose="02000000000000000000" pitchFamily="2" charset="0"/>
                <a:ea typeface="Roboto Condensed Light" panose="02000000000000000000" pitchFamily="2" charset="0"/>
              </a:rPr>
              <a:t>місячний</a:t>
            </a:r>
            <a:r>
              <a:rPr lang="ru-RU" sz="1600" dirty="0">
                <a:latin typeface="Roboto Condensed Light" panose="02000000000000000000" pitchFamily="2" charset="0"/>
                <a:ea typeface="Roboto Condensed Light" panose="02000000000000000000" pitchFamily="2" charset="0"/>
              </a:rPr>
              <a:t> строк </a:t>
            </a:r>
            <a:r>
              <a:rPr lang="ru-RU" sz="1600" dirty="0" err="1">
                <a:latin typeface="Roboto Condensed Light" panose="02000000000000000000" pitchFamily="2" charset="0"/>
                <a:ea typeface="Roboto Condensed Light" panose="02000000000000000000" pitchFamily="2" charset="0"/>
              </a:rPr>
              <a:t>звернутися</a:t>
            </a:r>
            <a:r>
              <a:rPr lang="ru-RU" sz="1600" dirty="0">
                <a:latin typeface="Roboto Condensed Light" panose="02000000000000000000" pitchFamily="2" charset="0"/>
                <a:ea typeface="Roboto Condensed Light" panose="02000000000000000000" pitchFamily="2" charset="0"/>
              </a:rPr>
              <a:t> до </a:t>
            </a:r>
            <a:r>
              <a:rPr lang="ru-RU" sz="1600" dirty="0" err="1">
                <a:latin typeface="Roboto Condensed Light" panose="02000000000000000000" pitchFamily="2" charset="0"/>
                <a:ea typeface="Roboto Condensed Light" panose="02000000000000000000" pitchFamily="2" charset="0"/>
              </a:rPr>
              <a:t>господарського</a:t>
            </a:r>
            <a:r>
              <a:rPr lang="ru-RU" sz="1600" dirty="0">
                <a:latin typeface="Roboto Condensed Light" panose="02000000000000000000" pitchFamily="2" charset="0"/>
                <a:ea typeface="Roboto Condensed Light" panose="02000000000000000000" pitchFamily="2" charset="0"/>
              </a:rPr>
              <a:t> суду </a:t>
            </a:r>
            <a:r>
              <a:rPr lang="ru-RU" sz="1600" dirty="0" err="1">
                <a:latin typeface="Roboto Condensed Light" panose="02000000000000000000" pitchFamily="2" charset="0"/>
                <a:ea typeface="Roboto Condensed Light" panose="02000000000000000000" pitchFamily="2" charset="0"/>
              </a:rPr>
              <a:t>із</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заявою</a:t>
            </a:r>
            <a:r>
              <a:rPr lang="ru-RU" sz="1600" dirty="0">
                <a:latin typeface="Roboto Condensed Light" panose="02000000000000000000" pitchFamily="2" charset="0"/>
                <a:ea typeface="Roboto Condensed Light" panose="02000000000000000000" pitchFamily="2" charset="0"/>
              </a:rPr>
              <a:t> про </a:t>
            </a:r>
            <a:r>
              <a:rPr lang="ru-RU" sz="1600" dirty="0" err="1">
                <a:latin typeface="Roboto Condensed Light" panose="02000000000000000000" pitchFamily="2" charset="0"/>
                <a:ea typeface="Roboto Condensed Light" panose="02000000000000000000" pitchFamily="2" charset="0"/>
              </a:rPr>
              <a:t>відкриття</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провадження</a:t>
            </a:r>
            <a:r>
              <a:rPr lang="ru-RU" sz="1600" dirty="0">
                <a:latin typeface="Roboto Condensed Light" panose="02000000000000000000" pitchFamily="2" charset="0"/>
                <a:ea typeface="Roboto Condensed Light" panose="02000000000000000000" pitchFamily="2" charset="0"/>
              </a:rPr>
              <a:t> у </a:t>
            </a:r>
            <a:r>
              <a:rPr lang="ru-RU" sz="1600" dirty="0" err="1">
                <a:latin typeface="Roboto Condensed Light" panose="02000000000000000000" pitchFamily="2" charset="0"/>
                <a:ea typeface="Roboto Condensed Light" panose="02000000000000000000" pitchFamily="2" charset="0"/>
              </a:rPr>
              <a:t>справі</a:t>
            </a:r>
            <a:r>
              <a:rPr lang="ru-RU" sz="1600" dirty="0">
                <a:latin typeface="Roboto Condensed Light" panose="02000000000000000000" pitchFamily="2" charset="0"/>
                <a:ea typeface="Roboto Condensed Light" panose="02000000000000000000" pitchFamily="2" charset="0"/>
              </a:rPr>
              <a:t> у </a:t>
            </a:r>
            <a:r>
              <a:rPr lang="ru-RU" sz="1600" dirty="0" err="1">
                <a:latin typeface="Roboto Condensed Light" panose="02000000000000000000" pitchFamily="2" charset="0"/>
                <a:ea typeface="Roboto Condensed Light" panose="02000000000000000000" pitchFamily="2" charset="0"/>
              </a:rPr>
              <a:t>разі</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якщо</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задоволення</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вимог</a:t>
            </a:r>
            <a:r>
              <a:rPr lang="ru-RU" sz="1600" dirty="0">
                <a:latin typeface="Roboto Condensed Light" panose="02000000000000000000" pitchFamily="2" charset="0"/>
                <a:ea typeface="Roboto Condensed Light" panose="02000000000000000000" pitchFamily="2" charset="0"/>
              </a:rPr>
              <a:t> одного </a:t>
            </a:r>
            <a:r>
              <a:rPr lang="ru-RU" sz="1600" dirty="0" err="1">
                <a:latin typeface="Roboto Condensed Light" panose="02000000000000000000" pitchFamily="2" charset="0"/>
                <a:ea typeface="Roboto Condensed Light" panose="02000000000000000000" pitchFamily="2" charset="0"/>
              </a:rPr>
              <a:t>або</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кількох</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кредиторів</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призведе</a:t>
            </a:r>
            <a:r>
              <a:rPr lang="ru-RU" sz="1600" dirty="0">
                <a:latin typeface="Roboto Condensed Light" panose="02000000000000000000" pitchFamily="2" charset="0"/>
                <a:ea typeface="Roboto Condensed Light" panose="02000000000000000000" pitchFamily="2" charset="0"/>
              </a:rPr>
              <a:t> до </a:t>
            </a:r>
            <a:r>
              <a:rPr lang="ru-RU" sz="1600" dirty="0" err="1">
                <a:latin typeface="Roboto Condensed Light" panose="02000000000000000000" pitchFamily="2" charset="0"/>
                <a:ea typeface="Roboto Condensed Light" panose="02000000000000000000" pitchFamily="2" charset="0"/>
              </a:rPr>
              <a:t>неможливості</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виконання</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грошових</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зобов'язань</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боржника</a:t>
            </a:r>
            <a:r>
              <a:rPr lang="ru-RU" sz="1600" dirty="0">
                <a:latin typeface="Roboto Condensed Light" panose="02000000000000000000" pitchFamily="2" charset="0"/>
                <a:ea typeface="Roboto Condensed Light" panose="02000000000000000000" pitchFamily="2" charset="0"/>
              </a:rPr>
              <a:t> в </a:t>
            </a:r>
            <a:r>
              <a:rPr lang="ru-RU" sz="1600" dirty="0" err="1">
                <a:latin typeface="Roboto Condensed Light" panose="02000000000000000000" pitchFamily="2" charset="0"/>
                <a:ea typeface="Roboto Condensed Light" panose="02000000000000000000" pitchFamily="2" charset="0"/>
              </a:rPr>
              <a:t>повному</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обсязі</a:t>
            </a:r>
            <a:r>
              <a:rPr lang="ru-RU" sz="1600" dirty="0">
                <a:latin typeface="Roboto Condensed Light" panose="02000000000000000000" pitchFamily="2" charset="0"/>
                <a:ea typeface="Roboto Condensed Light" panose="02000000000000000000" pitchFamily="2" charset="0"/>
              </a:rPr>
              <a:t> перед </a:t>
            </a:r>
            <a:r>
              <a:rPr lang="ru-RU" sz="1600" dirty="0" err="1">
                <a:latin typeface="Roboto Condensed Light" panose="02000000000000000000" pitchFamily="2" charset="0"/>
                <a:ea typeface="Roboto Condensed Light" panose="02000000000000000000" pitchFamily="2" charset="0"/>
              </a:rPr>
              <a:t>іншими</a:t>
            </a:r>
            <a:r>
              <a:rPr lang="ru-RU" sz="1600" dirty="0">
                <a:latin typeface="Roboto Condensed Light" panose="02000000000000000000" pitchFamily="2" charset="0"/>
                <a:ea typeface="Roboto Condensed Light" panose="02000000000000000000" pitchFamily="2" charset="0"/>
              </a:rPr>
              <a:t> кредиторами (</a:t>
            </a:r>
            <a:r>
              <a:rPr lang="ru-RU" sz="1600" dirty="0" err="1">
                <a:latin typeface="Roboto Condensed Light" panose="02000000000000000000" pitchFamily="2" charset="0"/>
                <a:ea typeface="Roboto Condensed Light" panose="02000000000000000000" pitchFamily="2" charset="0"/>
              </a:rPr>
              <a:t>загроза</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неплатоспроможності</a:t>
            </a:r>
            <a:r>
              <a:rPr lang="ru-RU" sz="1600" dirty="0">
                <a:latin typeface="Roboto Condensed Light" panose="02000000000000000000" pitchFamily="2" charset="0"/>
                <a:ea typeface="Roboto Condensed Light" panose="02000000000000000000" pitchFamily="2" charset="0"/>
              </a:rPr>
              <a:t>), та в </a:t>
            </a:r>
            <a:r>
              <a:rPr lang="ru-RU" sz="1600" dirty="0" err="1">
                <a:latin typeface="Roboto Condensed Light" panose="02000000000000000000" pitchFamily="2" charset="0"/>
                <a:ea typeface="Roboto Condensed Light" panose="02000000000000000000" pitchFamily="2" charset="0"/>
              </a:rPr>
              <a:t>інших</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випадках</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передбачених</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цим</a:t>
            </a:r>
            <a:r>
              <a:rPr lang="ru-RU" sz="1600" dirty="0">
                <a:latin typeface="Roboto Condensed Light" panose="02000000000000000000" pitchFamily="2" charset="0"/>
                <a:ea typeface="Roboto Condensed Light" panose="02000000000000000000" pitchFamily="2" charset="0"/>
              </a:rPr>
              <a:t> Кодексом.</a:t>
            </a:r>
          </a:p>
          <a:p>
            <a:pPr algn="just"/>
            <a:r>
              <a:rPr lang="ru-RU" sz="1600" b="1" dirty="0" err="1">
                <a:solidFill>
                  <a:srgbClr val="FFFF00"/>
                </a:solidFill>
                <a:latin typeface="Roboto Condensed Light" panose="02000000000000000000" pitchFamily="2" charset="0"/>
                <a:ea typeface="Roboto Condensed Light" panose="02000000000000000000" pitchFamily="2" charset="0"/>
              </a:rPr>
              <a:t>Якщо</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керівник</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боржника</a:t>
            </a:r>
            <a:r>
              <a:rPr lang="ru-RU" sz="1600" b="1" dirty="0">
                <a:solidFill>
                  <a:srgbClr val="FFFF00"/>
                </a:solidFill>
                <a:latin typeface="Roboto Condensed Light" panose="02000000000000000000" pitchFamily="2" charset="0"/>
                <a:ea typeface="Roboto Condensed Light" panose="02000000000000000000" pitchFamily="2" charset="0"/>
              </a:rPr>
              <a:t> допустив </a:t>
            </a:r>
            <a:r>
              <a:rPr lang="ru-RU" sz="1600" b="1" dirty="0" err="1">
                <a:solidFill>
                  <a:srgbClr val="FFFF00"/>
                </a:solidFill>
                <a:latin typeface="Roboto Condensed Light" panose="02000000000000000000" pitchFamily="2" charset="0"/>
                <a:ea typeface="Roboto Condensed Light" panose="02000000000000000000" pitchFamily="2" charset="0"/>
              </a:rPr>
              <a:t>порушення</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цих</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вимог</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він</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несе</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солідарну</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відповідальність</a:t>
            </a:r>
            <a:r>
              <a:rPr lang="ru-RU" sz="1600" b="1" dirty="0">
                <a:solidFill>
                  <a:srgbClr val="FFFF00"/>
                </a:solidFill>
                <a:latin typeface="Roboto Condensed Light" panose="02000000000000000000" pitchFamily="2" charset="0"/>
                <a:ea typeface="Roboto Condensed Light" panose="02000000000000000000" pitchFamily="2" charset="0"/>
              </a:rPr>
              <a:t> за </a:t>
            </a:r>
            <a:r>
              <a:rPr lang="ru-RU" sz="1600" b="1" dirty="0" err="1">
                <a:solidFill>
                  <a:srgbClr val="FFFF00"/>
                </a:solidFill>
                <a:latin typeface="Roboto Condensed Light" panose="02000000000000000000" pitchFamily="2" charset="0"/>
                <a:ea typeface="Roboto Condensed Light" panose="02000000000000000000" pitchFamily="2" charset="0"/>
              </a:rPr>
              <a:t>незадоволення</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вимог</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кредиторів</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Питання</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порушення</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керівником</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боржника</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зазначених</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вимог</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підлягає</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розгляду</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господарським</a:t>
            </a:r>
            <a:r>
              <a:rPr lang="ru-RU" sz="1600" dirty="0">
                <a:latin typeface="Roboto Condensed Light" panose="02000000000000000000" pitchFamily="2" charset="0"/>
                <a:ea typeface="Roboto Condensed Light" panose="02000000000000000000" pitchFamily="2" charset="0"/>
              </a:rPr>
              <a:t> судом </a:t>
            </a:r>
            <a:r>
              <a:rPr lang="ru-RU" sz="1600" b="1" dirty="0" err="1">
                <a:solidFill>
                  <a:srgbClr val="FFFF00"/>
                </a:solidFill>
                <a:latin typeface="Roboto Condensed Light" panose="02000000000000000000" pitchFamily="2" charset="0"/>
                <a:ea typeface="Roboto Condensed Light" panose="02000000000000000000" pitchFamily="2" charset="0"/>
              </a:rPr>
              <a:t>під</a:t>
            </a:r>
            <a:r>
              <a:rPr lang="ru-RU" sz="1600" b="1" dirty="0">
                <a:solidFill>
                  <a:srgbClr val="FFFF00"/>
                </a:solidFill>
                <a:latin typeface="Roboto Condensed Light" panose="02000000000000000000" pitchFamily="2" charset="0"/>
                <a:ea typeface="Roboto Condensed Light" panose="02000000000000000000" pitchFamily="2" charset="0"/>
              </a:rPr>
              <a:t> час </a:t>
            </a:r>
            <a:r>
              <a:rPr lang="ru-RU" sz="1600" b="1" dirty="0" err="1">
                <a:solidFill>
                  <a:srgbClr val="FFFF00"/>
                </a:solidFill>
                <a:latin typeface="Roboto Condensed Light" panose="02000000000000000000" pitchFamily="2" charset="0"/>
                <a:ea typeface="Roboto Condensed Light" panose="02000000000000000000" pitchFamily="2" charset="0"/>
              </a:rPr>
              <a:t>здійснення</a:t>
            </a:r>
            <a:r>
              <a:rPr lang="ru-RU" sz="1600" b="1" dirty="0">
                <a:solidFill>
                  <a:srgbClr val="FFFF00"/>
                </a:solidFill>
                <a:latin typeface="Roboto Condensed Light" panose="02000000000000000000" pitchFamily="2" charset="0"/>
                <a:ea typeface="Roboto Condensed Light" panose="02000000000000000000" pitchFamily="2" charset="0"/>
              </a:rPr>
              <a:t> </a:t>
            </a:r>
            <a:r>
              <a:rPr lang="ru-RU" sz="1600" b="1" dirty="0" err="1">
                <a:solidFill>
                  <a:srgbClr val="FFFF00"/>
                </a:solidFill>
                <a:latin typeface="Roboto Condensed Light" panose="02000000000000000000" pitchFamily="2" charset="0"/>
                <a:ea typeface="Roboto Condensed Light" panose="02000000000000000000" pitchFamily="2" charset="0"/>
              </a:rPr>
              <a:t>провадження</a:t>
            </a:r>
            <a:r>
              <a:rPr lang="ru-RU" sz="1600" b="1" dirty="0">
                <a:solidFill>
                  <a:srgbClr val="FFFF00"/>
                </a:solidFill>
                <a:latin typeface="Roboto Condensed Light" panose="02000000000000000000" pitchFamily="2" charset="0"/>
                <a:ea typeface="Roboto Condensed Light" panose="02000000000000000000" pitchFamily="2" charset="0"/>
              </a:rPr>
              <a:t> у </a:t>
            </a:r>
            <a:r>
              <a:rPr lang="ru-RU" sz="1600" b="1" dirty="0" err="1">
                <a:solidFill>
                  <a:srgbClr val="FFFF00"/>
                </a:solidFill>
                <a:latin typeface="Roboto Condensed Light" panose="02000000000000000000" pitchFamily="2" charset="0"/>
                <a:ea typeface="Roboto Condensed Light" panose="02000000000000000000" pitchFamily="2" charset="0"/>
              </a:rPr>
              <a:t>справі</a:t>
            </a:r>
            <a:r>
              <a:rPr lang="ru-RU" sz="1600" dirty="0">
                <a:latin typeface="Roboto Condensed Light" panose="02000000000000000000" pitchFamily="2" charset="0"/>
                <a:ea typeface="Roboto Condensed Light" panose="02000000000000000000" pitchFamily="2" charset="0"/>
              </a:rPr>
              <a:t>. У </a:t>
            </a:r>
            <a:r>
              <a:rPr lang="ru-RU" sz="1600" dirty="0" err="1">
                <a:latin typeface="Roboto Condensed Light" panose="02000000000000000000" pitchFamily="2" charset="0"/>
                <a:ea typeface="Roboto Condensed Light" panose="02000000000000000000" pitchFamily="2" charset="0"/>
              </a:rPr>
              <a:t>разі</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виявлення</a:t>
            </a:r>
            <a:r>
              <a:rPr lang="ru-RU" sz="1600" dirty="0">
                <a:latin typeface="Roboto Condensed Light" panose="02000000000000000000" pitchFamily="2" charset="0"/>
                <a:ea typeface="Roboto Condensed Light" panose="02000000000000000000" pitchFamily="2" charset="0"/>
              </a:rPr>
              <a:t> такого </a:t>
            </a:r>
            <a:r>
              <a:rPr lang="ru-RU" sz="1600" dirty="0" err="1">
                <a:latin typeface="Roboto Condensed Light" panose="02000000000000000000" pitchFamily="2" charset="0"/>
                <a:ea typeface="Roboto Condensed Light" panose="02000000000000000000" pitchFamily="2" charset="0"/>
              </a:rPr>
              <a:t>порушення</a:t>
            </a:r>
            <a:r>
              <a:rPr lang="ru-RU" sz="1600" dirty="0">
                <a:latin typeface="Roboto Condensed Light" panose="02000000000000000000" pitchFamily="2" charset="0"/>
                <a:ea typeface="Roboto Condensed Light" panose="02000000000000000000" pitchFamily="2" charset="0"/>
              </a:rPr>
              <a:t> про </a:t>
            </a:r>
            <a:r>
              <a:rPr lang="ru-RU" sz="1600" dirty="0" err="1">
                <a:latin typeface="Roboto Condensed Light" panose="02000000000000000000" pitchFamily="2" charset="0"/>
                <a:ea typeface="Roboto Condensed Light" panose="02000000000000000000" pitchFamily="2" charset="0"/>
              </a:rPr>
              <a:t>це</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зазначається</a:t>
            </a:r>
            <a:r>
              <a:rPr lang="ru-RU" sz="1600" dirty="0">
                <a:latin typeface="Roboto Condensed Light" panose="02000000000000000000" pitchFamily="2" charset="0"/>
                <a:ea typeface="Roboto Condensed Light" panose="02000000000000000000" pitchFamily="2" charset="0"/>
              </a:rPr>
              <a:t> в </a:t>
            </a:r>
            <a:r>
              <a:rPr lang="ru-RU" sz="1600" dirty="0" err="1">
                <a:latin typeface="Roboto Condensed Light" panose="02000000000000000000" pitchFamily="2" charset="0"/>
                <a:ea typeface="Roboto Condensed Light" panose="02000000000000000000" pitchFamily="2" charset="0"/>
              </a:rPr>
              <a:t>ухвалі</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господарського</a:t>
            </a:r>
            <a:r>
              <a:rPr lang="ru-RU" sz="1600" dirty="0">
                <a:latin typeface="Roboto Condensed Light" panose="02000000000000000000" pitchFamily="2" charset="0"/>
                <a:ea typeface="Roboto Condensed Light" panose="02000000000000000000" pitchFamily="2" charset="0"/>
              </a:rPr>
              <a:t> суду, </a:t>
            </a:r>
            <a:r>
              <a:rPr lang="ru-RU" sz="1600" dirty="0" err="1">
                <a:latin typeface="Roboto Condensed Light" panose="02000000000000000000" pitchFamily="2" charset="0"/>
                <a:ea typeface="Roboto Condensed Light" panose="02000000000000000000" pitchFamily="2" charset="0"/>
              </a:rPr>
              <a:t>що</a:t>
            </a:r>
            <a:r>
              <a:rPr lang="ru-RU" sz="1600" dirty="0">
                <a:latin typeface="Roboto Condensed Light" panose="02000000000000000000" pitchFamily="2" charset="0"/>
                <a:ea typeface="Roboto Condensed Light" panose="02000000000000000000" pitchFamily="2" charset="0"/>
              </a:rPr>
              <a:t> є </a:t>
            </a:r>
            <a:r>
              <a:rPr lang="ru-RU" sz="1600" dirty="0" err="1">
                <a:latin typeface="Roboto Condensed Light" panose="02000000000000000000" pitchFamily="2" charset="0"/>
                <a:ea typeface="Roboto Condensed Light" panose="02000000000000000000" pitchFamily="2" charset="0"/>
              </a:rPr>
              <a:t>підставою</a:t>
            </a:r>
            <a:r>
              <a:rPr lang="ru-RU" sz="1600" dirty="0">
                <a:latin typeface="Roboto Condensed Light" panose="02000000000000000000" pitchFamily="2" charset="0"/>
                <a:ea typeface="Roboto Condensed Light" panose="02000000000000000000" pitchFamily="2" charset="0"/>
              </a:rPr>
              <a:t> для </a:t>
            </a:r>
            <a:r>
              <a:rPr lang="ru-RU" sz="1600" dirty="0" err="1">
                <a:latin typeface="Roboto Condensed Light" panose="02000000000000000000" pitchFamily="2" charset="0"/>
                <a:ea typeface="Roboto Condensed Light" panose="02000000000000000000" pitchFamily="2" charset="0"/>
              </a:rPr>
              <a:t>подальшого</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звернення</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кредиторів</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своїх</a:t>
            </a:r>
            <a:r>
              <a:rPr lang="ru-RU" sz="1600" dirty="0">
                <a:latin typeface="Roboto Condensed Light" panose="02000000000000000000" pitchFamily="2" charset="0"/>
                <a:ea typeface="Roboto Condensed Light" panose="02000000000000000000" pitchFamily="2" charset="0"/>
              </a:rPr>
              <a:t> </a:t>
            </a:r>
            <a:r>
              <a:rPr lang="ru-RU" sz="1600" dirty="0" err="1">
                <a:latin typeface="Roboto Condensed Light" panose="02000000000000000000" pitchFamily="2" charset="0"/>
                <a:ea typeface="Roboto Condensed Light" panose="02000000000000000000" pitchFamily="2" charset="0"/>
              </a:rPr>
              <a:t>вимог</a:t>
            </a:r>
            <a:r>
              <a:rPr lang="ru-RU" sz="1600" dirty="0">
                <a:latin typeface="Roboto Condensed Light" panose="02000000000000000000" pitchFamily="2" charset="0"/>
                <a:ea typeface="Roboto Condensed Light" panose="02000000000000000000" pitchFamily="2" charset="0"/>
              </a:rPr>
              <a:t> до </a:t>
            </a:r>
            <a:r>
              <a:rPr lang="ru-RU" sz="1600" dirty="0" err="1">
                <a:latin typeface="Roboto Condensed Light" panose="02000000000000000000" pitchFamily="2" charset="0"/>
                <a:ea typeface="Roboto Condensed Light" panose="02000000000000000000" pitchFamily="2" charset="0"/>
              </a:rPr>
              <a:t>зазначеної</a:t>
            </a:r>
            <a:r>
              <a:rPr lang="ru-RU" sz="1600" dirty="0">
                <a:latin typeface="Roboto Condensed Light" panose="02000000000000000000" pitchFamily="2" charset="0"/>
                <a:ea typeface="Roboto Condensed Light" panose="02000000000000000000" pitchFamily="2" charset="0"/>
              </a:rPr>
              <a:t> особи.</a:t>
            </a:r>
            <a:endParaRPr lang="uk-UA" sz="16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27892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12</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Підстави для притягнення до субсидіарної відповідальності   </a:t>
            </a:r>
          </a:p>
        </p:txBody>
      </p:sp>
      <p:sp>
        <p:nvSpPr>
          <p:cNvPr id="8" name="Округлений прямокутник 7"/>
          <p:cNvSpPr/>
          <p:nvPr/>
        </p:nvSpPr>
        <p:spPr>
          <a:xfrm>
            <a:off x="391390" y="670198"/>
            <a:ext cx="11118239" cy="554772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r>
              <a:rPr lang="uk-UA" sz="1600" b="0" i="0" u="none" strike="noStrike" baseline="0" dirty="0">
                <a:latin typeface="Roboto Condensed Light" panose="02000000000000000000" pitchFamily="2" charset="0"/>
              </a:rPr>
              <a:t>Визначене частиною п'ятою статті 41 Закону про банкрутство, частиною другою статті 61 </a:t>
            </a:r>
            <a:r>
              <a:rPr lang="uk-UA" sz="1600" b="0" i="0" u="none" strike="noStrike" baseline="0" dirty="0" err="1">
                <a:latin typeface="Roboto Condensed Light" panose="02000000000000000000" pitchFamily="2" charset="0"/>
              </a:rPr>
              <a:t>КУзПБ</a:t>
            </a:r>
            <a:r>
              <a:rPr lang="uk-UA" sz="1600" b="0" i="0" u="none" strike="noStrike" baseline="0" dirty="0">
                <a:latin typeface="Roboto Condensed Light" panose="02000000000000000000" pitchFamily="2" charset="0"/>
              </a:rPr>
              <a:t> господарське правопорушення, за вчинення якого засновники (учасники, акціонери), керівник боржника та інші особи, які мають право давати обов'язкові для боржника вказівки чи мають можливість іншим чином визначати його дії, можуть бути притягнуті до субсидіарної відповідальності поряд з боржником у процедурі банкрутства у разі відсутності майна боржника, має обґрунтовуватися судами шляхом встановлення складу такого правопорушення (</a:t>
            </a:r>
            <a:r>
              <a:rPr lang="uk-UA" sz="1600" b="1" i="0" u="none" strike="noStrike" baseline="0" dirty="0">
                <a:solidFill>
                  <a:srgbClr val="FFFF00"/>
                </a:solidFill>
                <a:latin typeface="Roboto Condensed Light" panose="02000000000000000000" pitchFamily="2" charset="0"/>
              </a:rPr>
              <a:t>об'єкта, об'єктивної сторони, суб'єкта та суб'єктивної сторони</a:t>
            </a:r>
            <a:r>
              <a:rPr lang="uk-UA" sz="1600" b="0" i="0" u="none" strike="noStrike" baseline="0" dirty="0">
                <a:latin typeface="Roboto Condensed Light" panose="02000000000000000000" pitchFamily="2" charset="0"/>
              </a:rPr>
              <a:t>).</a:t>
            </a:r>
          </a:p>
          <a:p>
            <a:pPr algn="just"/>
            <a:endParaRPr lang="uk-UA" sz="1600" b="1" i="0" u="none" strike="noStrike" baseline="0" dirty="0">
              <a:latin typeface="Roboto Condensed Light" panose="02000000000000000000" pitchFamily="2" charset="0"/>
            </a:endParaRPr>
          </a:p>
          <a:p>
            <a:pPr algn="just"/>
            <a:r>
              <a:rPr lang="uk-UA" sz="1600" b="1" i="0" u="none" strike="noStrike" baseline="0" dirty="0">
                <a:solidFill>
                  <a:srgbClr val="FFFF00"/>
                </a:solidFill>
                <a:latin typeface="Roboto Condensed Light" panose="02000000000000000000" pitchFamily="2" charset="0"/>
              </a:rPr>
              <a:t>Об'єктом</a:t>
            </a:r>
            <a:r>
              <a:rPr lang="uk-UA" sz="1600" b="0" i="0" u="none" strike="noStrike" baseline="0" dirty="0">
                <a:latin typeface="Roboto Condensed Light" panose="02000000000000000000" pitchFamily="2" charset="0"/>
              </a:rPr>
              <a:t> цього правопорушення є суспільні відносини у певній сфері, у даному випадку – права кредитора (-</a:t>
            </a:r>
            <a:r>
              <a:rPr lang="uk-UA" sz="1600" b="0" i="0" u="none" strike="noStrike" baseline="0" dirty="0" err="1">
                <a:latin typeface="Roboto Condensed Light" panose="02000000000000000000" pitchFamily="2" charset="0"/>
              </a:rPr>
              <a:t>ів</a:t>
            </a:r>
            <a:r>
              <a:rPr lang="uk-UA" sz="1600" b="0" i="0" u="none" strike="noStrike" baseline="0" dirty="0">
                <a:latin typeface="Roboto Condensed Light" panose="02000000000000000000" pitchFamily="2" charset="0"/>
              </a:rPr>
              <a:t>) на задоволення його (їх) вимог до боржника у справі про банкрутство за рахунок активів боржника, що не можуть бути задоволені внаслідок відсутності майна у боржника.</a:t>
            </a:r>
          </a:p>
          <a:p>
            <a:pPr algn="just"/>
            <a:endParaRPr lang="uk-UA" sz="1600" b="0" i="0" u="none" strike="noStrike" baseline="0" dirty="0">
              <a:latin typeface="Roboto Condensed Light" panose="02000000000000000000" pitchFamily="2" charset="0"/>
            </a:endParaRPr>
          </a:p>
          <a:p>
            <a:pPr algn="just"/>
            <a:r>
              <a:rPr lang="uk-UA" sz="1600" b="1" i="0" u="none" strike="noStrike" baseline="0" dirty="0">
                <a:solidFill>
                  <a:srgbClr val="FFFF00"/>
                </a:solidFill>
                <a:latin typeface="Roboto Condensed Light" panose="02000000000000000000" pitchFamily="2" charset="0"/>
              </a:rPr>
              <a:t>Об'єктивну сторону </a:t>
            </a:r>
            <a:r>
              <a:rPr lang="uk-UA" sz="1600" b="0" i="0" u="none" strike="noStrike" baseline="0" dirty="0">
                <a:latin typeface="Roboto Condensed Light" panose="02000000000000000000" pitchFamily="2" charset="0"/>
              </a:rPr>
              <a:t>такого правопорушення складають дії або бездіяльність певних фізичних осіб та/або юридичних осіб, пов'язаних з боржником, що призвели до відсутності у нього майнових активів для задоволення вимог кредиторів. </a:t>
            </a:r>
          </a:p>
          <a:p>
            <a:pPr algn="just"/>
            <a:endParaRPr lang="uk-UA" sz="1600" b="0" i="0" u="none" strike="noStrike" baseline="0" dirty="0">
              <a:latin typeface="Roboto Condensed Light" panose="02000000000000000000" pitchFamily="2" charset="0"/>
            </a:endParaRPr>
          </a:p>
          <a:p>
            <a:pPr algn="just"/>
            <a:r>
              <a:rPr lang="ru-RU" sz="1600" b="1" i="0" u="none" strike="noStrike" baseline="0" dirty="0" err="1">
                <a:solidFill>
                  <a:srgbClr val="FFFF00"/>
                </a:solidFill>
                <a:latin typeface="Roboto Condensed Light" panose="02000000000000000000" pitchFamily="2" charset="0"/>
              </a:rPr>
              <a:t>Суб'єктами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правопорушення</a:t>
            </a:r>
            <a:r>
              <a:rPr lang="ru-RU" sz="1600" b="0" i="0" u="none" strike="noStrike" baseline="0" dirty="0">
                <a:latin typeface="Roboto Condensed Light" panose="02000000000000000000" pitchFamily="2" charset="0"/>
              </a:rPr>
              <a:t> є особи </a:t>
            </a:r>
            <a:r>
              <a:rPr lang="ru-RU" sz="1600" b="0" i="0" u="none" strike="noStrike" baseline="0" dirty="0" err="1">
                <a:latin typeface="Roboto Condensed Light" panose="02000000000000000000" pitchFamily="2" charset="0"/>
              </a:rPr>
              <a:t>визначені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частиною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п'ятою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статті</a:t>
            </a:r>
            <a:r>
              <a:rPr lang="ru-RU" sz="1600" dirty="0">
                <a:latin typeface="Roboto Condensed Light" panose="02000000000000000000" pitchFamily="2" charset="0"/>
              </a:rPr>
              <a:t> </a:t>
            </a:r>
            <a:r>
              <a:rPr lang="ru-RU" sz="1600" b="0" i="0" u="none" strike="noStrike" baseline="0" dirty="0">
                <a:latin typeface="Roboto Condensed Light" panose="02000000000000000000" pitchFamily="2" charset="0"/>
              </a:rPr>
              <a:t>41 Закону про </a:t>
            </a:r>
            <a:r>
              <a:rPr lang="ru-RU" sz="1600" b="0" i="0" u="none" strike="noStrike" baseline="0" dirty="0" err="1">
                <a:latin typeface="Roboto Condensed Light" panose="02000000000000000000" pitchFamily="2" charset="0"/>
              </a:rPr>
              <a:t>банкрутство</a:t>
            </a:r>
            <a:r>
              <a:rPr lang="ru-RU" sz="1600" b="0" i="0" u="none" strike="noStrike" baseline="0" dirty="0">
                <a:latin typeface="Roboto Condensed Light" panose="02000000000000000000" pitchFamily="2" charset="0"/>
              </a:rPr>
              <a:t> (до 21.10.2019), </a:t>
            </a:r>
            <a:r>
              <a:rPr lang="ru-RU" sz="1600" b="0" i="0" u="none" strike="noStrike" baseline="0" dirty="0" err="1">
                <a:latin typeface="Roboto Condensed Light" panose="02000000000000000000" pitchFamily="2" charset="0"/>
              </a:rPr>
              <a:t>частиною</a:t>
            </a:r>
            <a:r>
              <a:rPr lang="ru-RU" sz="1600" b="0" i="0" u="none" strike="noStrike" baseline="0" dirty="0">
                <a:latin typeface="Roboto Condensed Light" panose="02000000000000000000" pitchFamily="2" charset="0"/>
              </a:rPr>
              <a:t> другою </a:t>
            </a:r>
            <a:r>
              <a:rPr lang="ru-RU" sz="1600" b="0" i="0" u="none" strike="noStrike" baseline="0" dirty="0" err="1">
                <a:latin typeface="Roboto Condensed Light" panose="02000000000000000000" pitchFamily="2" charset="0"/>
              </a:rPr>
              <a:t>статті</a:t>
            </a:r>
            <a:r>
              <a:rPr lang="ru-RU" sz="1600" b="0" i="0" u="none" strike="noStrike" baseline="0" dirty="0">
                <a:latin typeface="Roboto Condensed Light" panose="02000000000000000000" pitchFamily="2" charset="0"/>
              </a:rPr>
              <a:t> 61 </a:t>
            </a:r>
            <a:r>
              <a:rPr lang="ru-RU" sz="1600" b="0" i="0" u="none" strike="noStrike" baseline="0" dirty="0" err="1">
                <a:latin typeface="Roboto Condensed Light" panose="02000000000000000000" pitchFamily="2" charset="0"/>
              </a:rPr>
              <a:t>КУзПБ</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від</a:t>
            </a:r>
            <a:r>
              <a:rPr lang="ru-RU" sz="1600" b="0" i="0" u="none" strike="noStrike" baseline="0" dirty="0">
                <a:latin typeface="Roboto Condensed Light" panose="02000000000000000000" pitchFamily="2" charset="0"/>
              </a:rPr>
              <a:t> 21.10.2019).</a:t>
            </a:r>
          </a:p>
          <a:p>
            <a:pPr algn="just"/>
            <a:endParaRPr lang="uk-UA" sz="1600" b="0" i="0" u="none" strike="noStrike" baseline="0" dirty="0">
              <a:latin typeface="Roboto Condensed Light" panose="02000000000000000000" pitchFamily="2" charset="0"/>
            </a:endParaRPr>
          </a:p>
          <a:p>
            <a:r>
              <a:rPr lang="uk-UA" sz="1600" b="1" i="0" u="none" strike="noStrike" baseline="0" dirty="0">
                <a:solidFill>
                  <a:srgbClr val="FFFF00"/>
                </a:solidFill>
                <a:latin typeface="Roboto Condensed Light" panose="02000000000000000000" pitchFamily="2" charset="0"/>
              </a:rPr>
              <a:t>Суб'єктивною стороною </a:t>
            </a:r>
            <a:r>
              <a:rPr lang="uk-UA" sz="1600" b="0" i="0" u="none" strike="noStrike" baseline="0" dirty="0">
                <a:latin typeface="Roboto Condensed Light" panose="02000000000000000000" pitchFamily="2" charset="0"/>
              </a:rPr>
              <a:t>правопорушення для застосування субсидіарної відповідальності є ставлення особи до вчинюваних нею дій чи бездіяльності (мотиву, мети, умислу чи необережності суб'єкта правопорушення).</a:t>
            </a:r>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058924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13</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Зміст субсидіарної відповідальності    </a:t>
            </a:r>
          </a:p>
        </p:txBody>
      </p:sp>
      <p:sp>
        <p:nvSpPr>
          <p:cNvPr id="8" name="Округлений прямокутник 7"/>
          <p:cNvSpPr/>
          <p:nvPr/>
        </p:nvSpPr>
        <p:spPr>
          <a:xfrm>
            <a:off x="391391" y="1180159"/>
            <a:ext cx="11544299" cy="467128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r>
              <a:rPr lang="ru-RU" sz="1800" b="1" i="0" u="none" strike="noStrike" baseline="0" dirty="0" err="1">
                <a:solidFill>
                  <a:srgbClr val="FFFF00"/>
                </a:solidFill>
                <a:latin typeface="Roboto Condensed Light" panose="02000000000000000000" pitchFamily="2" charset="0"/>
              </a:rPr>
              <a:t>Субсидіарна</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відповідальність</a:t>
            </a:r>
            <a:r>
              <a:rPr lang="ru-RU" sz="1800" b="1" i="0" u="none" strike="noStrike" baseline="0" dirty="0">
                <a:solidFill>
                  <a:srgbClr val="FFFF00"/>
                </a:solidFill>
                <a:latin typeface="Roboto Condensed Light" panose="02000000000000000000" pitchFamily="2" charset="0"/>
              </a:rPr>
              <a:t> </a:t>
            </a:r>
            <a:r>
              <a:rPr lang="ru-RU" sz="1800" b="0" i="0" u="none" strike="noStrike" baseline="0" dirty="0">
                <a:latin typeface="Roboto Condensed Light" panose="02000000000000000000" pitchFamily="2" charset="0"/>
              </a:rPr>
              <a:t>у справах про </a:t>
            </a:r>
            <a:r>
              <a:rPr lang="ru-RU" sz="1800" b="0" i="0" u="none" strike="noStrike" baseline="0" dirty="0" err="1">
                <a:latin typeface="Roboto Condensed Light" panose="02000000000000000000" pitchFamily="2" charset="0"/>
              </a:rPr>
              <a:t>банкрутство</a:t>
            </a:r>
            <a:r>
              <a:rPr lang="ru-RU" sz="1800" b="0" i="0" u="none" strike="noStrike" baseline="0" dirty="0">
                <a:latin typeface="Roboto Condensed Light" panose="02000000000000000000" pitchFamily="2" charset="0"/>
              </a:rPr>
              <a:t> є </a:t>
            </a:r>
            <a:r>
              <a:rPr lang="ru-RU" sz="1800" b="1" i="0" u="none" strike="noStrike" baseline="0" dirty="0" err="1">
                <a:solidFill>
                  <a:srgbClr val="FFFF00"/>
                </a:solidFill>
                <a:latin typeface="Roboto Condensed Light" panose="02000000000000000000" pitchFamily="2" charset="0"/>
              </a:rPr>
              <a:t>самостійним</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цивільно-правовим</a:t>
            </a:r>
            <a:r>
              <a:rPr lang="ru-RU" sz="1800" b="1" i="0" u="none" strike="noStrike" baseline="0" dirty="0">
                <a:solidFill>
                  <a:srgbClr val="FFFF00"/>
                </a:solidFill>
                <a:latin typeface="Roboto Condensed Light" panose="02000000000000000000" pitchFamily="2" charset="0"/>
              </a:rPr>
              <a:t> видом </a:t>
            </a:r>
            <a:r>
              <a:rPr lang="ru-RU" sz="1800" b="1" i="0" u="none" strike="noStrike" baseline="0" dirty="0" err="1">
                <a:solidFill>
                  <a:srgbClr val="FFFF00"/>
                </a:solidFill>
                <a:latin typeface="Roboto Condensed Light" panose="02000000000000000000" pitchFamily="2" charset="0"/>
              </a:rPr>
              <a:t>відповідальності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який</a:t>
            </a:r>
            <a:r>
              <a:rPr lang="ru-RU" sz="1800" b="0" i="0" u="none" strike="noStrike" baseline="0" dirty="0">
                <a:latin typeface="Roboto Condensed Light" panose="02000000000000000000" pitchFamily="2" charset="0"/>
              </a:rPr>
              <a:t> за </a:t>
            </a:r>
            <a:r>
              <a:rPr lang="ru-RU" sz="1800" b="0" i="0" u="none" strike="noStrike" baseline="0" dirty="0" err="1">
                <a:latin typeface="Roboto Condensed Light" panose="02000000000000000000" pitchFamily="2" charset="0"/>
              </a:rPr>
              <a:t>заявою</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ліквідатора</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покладається</a:t>
            </a:r>
            <a:r>
              <a:rPr lang="ru-RU" sz="1800" b="0" i="0" u="none" strike="noStrike" baseline="0" dirty="0">
                <a:latin typeface="Roboto Condensed Light" panose="02000000000000000000" pitchFamily="2" charset="0"/>
              </a:rPr>
              <a:t> на </a:t>
            </a:r>
            <a:r>
              <a:rPr lang="ru-RU" sz="1800" b="0" i="0" u="none" strike="noStrike" baseline="0" dirty="0" err="1">
                <a:latin typeface="Roboto Condensed Light" panose="02000000000000000000" pitchFamily="2" charset="0"/>
              </a:rPr>
              <a:t>засновників</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учасників</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акціонерів</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або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інших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осіб</a:t>
            </a:r>
            <a:r>
              <a:rPr lang="ru-RU" sz="1800" b="0" i="0" u="none" strike="noStrike" baseline="0" dirty="0">
                <a:latin typeface="Roboto Condensed Light" panose="02000000000000000000" pitchFamily="2" charset="0"/>
              </a:rPr>
              <a:t>, у тому </a:t>
            </a:r>
            <a:r>
              <a:rPr lang="ru-RU" sz="1800" b="0" i="0" u="none" strike="noStrike" baseline="0" dirty="0" err="1">
                <a:latin typeface="Roboto Condensed Light" panose="02000000000000000000" pitchFamily="2" charset="0"/>
              </a:rPr>
              <a:t>числі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керівника</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боржника</a:t>
            </a:r>
            <a:r>
              <a:rPr lang="ru-RU" sz="1800" b="0" i="0" u="none" strike="noStrike" baseline="0" dirty="0">
                <a:latin typeface="Roboto Condensed Light" panose="02000000000000000000" pitchFamily="2" charset="0"/>
              </a:rPr>
              <a:t> при </a:t>
            </a:r>
            <a:r>
              <a:rPr lang="ru-RU" sz="1800" b="0" i="0" u="none" strike="noStrike" baseline="0" dirty="0" err="1">
                <a:latin typeface="Roboto Condensed Light" panose="02000000000000000000" pitchFamily="2" charset="0"/>
              </a:rPr>
              <a:t>наявності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підтвердження</a:t>
            </a:r>
            <a:r>
              <a:rPr lang="ru-RU" sz="1800" b="0" i="0" u="none" strike="noStrike" baseline="0" dirty="0">
                <a:latin typeface="Roboto Condensed Light" panose="02000000000000000000" pitchFamily="2" charset="0"/>
              </a:rPr>
              <a:t> вини </a:t>
            </a:r>
            <a:r>
              <a:rPr lang="ru-RU" sz="1800" b="0" i="0" u="none" strike="noStrike" baseline="0" dirty="0" err="1">
                <a:latin typeface="Roboto Condensed Light" panose="02000000000000000000" pitchFamily="2" charset="0"/>
              </a:rPr>
              <a:t>вказаних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осіб</a:t>
            </a:r>
            <a:r>
              <a:rPr lang="ru-RU" sz="1800" b="0" i="0" u="none" strike="noStrike" baseline="0" dirty="0">
                <a:latin typeface="Roboto Condensed Light" panose="02000000000000000000" pitchFamily="2" charset="0"/>
              </a:rPr>
              <a:t> у </a:t>
            </a:r>
            <a:r>
              <a:rPr lang="ru-RU" sz="1800" b="0" i="0" u="none" strike="noStrike" baseline="0" dirty="0" err="1">
                <a:latin typeface="Roboto Condensed Light" panose="02000000000000000000" pitchFamily="2" charset="0"/>
              </a:rPr>
              <a:t>доведенні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юридичної</a:t>
            </a:r>
            <a:r>
              <a:rPr lang="ru-RU" sz="1800" b="0" i="0" u="none" strike="noStrike" baseline="0" dirty="0">
                <a:latin typeface="Roboto Condensed Light" panose="02000000000000000000" pitchFamily="2" charset="0"/>
              </a:rPr>
              <a:t> особи (</a:t>
            </a:r>
            <a:r>
              <a:rPr lang="ru-RU" sz="1800" b="0" i="0" u="none" strike="noStrike" baseline="0" dirty="0" err="1">
                <a:latin typeface="Roboto Condensed Light" panose="02000000000000000000" pitchFamily="2" charset="0"/>
              </a:rPr>
              <a:t>боржника</a:t>
            </a:r>
            <a:r>
              <a:rPr lang="ru-RU" sz="1800" b="0" i="0" u="none" strike="noStrike" baseline="0" dirty="0">
                <a:latin typeface="Roboto Condensed Light" panose="02000000000000000000" pitchFamily="2" charset="0"/>
              </a:rPr>
              <a:t> у </a:t>
            </a:r>
            <a:r>
              <a:rPr lang="ru-RU" sz="1800" b="0" i="0" u="none" strike="noStrike" baseline="0" dirty="0" err="1">
                <a:latin typeface="Roboto Condensed Light" panose="02000000000000000000" pitchFamily="2" charset="0"/>
              </a:rPr>
              <a:t>справі</a:t>
            </a:r>
            <a:r>
              <a:rPr lang="ru-RU" sz="1800" b="0" i="0" u="none" strike="noStrike" baseline="0" dirty="0">
                <a:latin typeface="Roboto Condensed Light" panose="02000000000000000000" pitchFamily="2" charset="0"/>
              </a:rPr>
              <a:t> про </a:t>
            </a:r>
            <a:r>
              <a:rPr lang="ru-RU" sz="1800" b="0" i="0" u="none" strike="noStrike" baseline="0" dirty="0" err="1">
                <a:latin typeface="Roboto Condensed Light" panose="02000000000000000000" pitchFamily="2" charset="0"/>
              </a:rPr>
              <a:t>банкрутство</a:t>
            </a:r>
            <a:r>
              <a:rPr lang="ru-RU" sz="1800" b="0" i="0" u="none" strike="noStrike" baseline="0" dirty="0">
                <a:latin typeface="Roboto Condensed Light" panose="02000000000000000000" pitchFamily="2" charset="0"/>
              </a:rPr>
              <a:t>) до стану </a:t>
            </a:r>
            <a:r>
              <a:rPr lang="ru-RU" sz="1800" b="0" i="0" u="none" strike="noStrike" baseline="0" dirty="0" err="1">
                <a:latin typeface="Roboto Condensed Light" panose="02000000000000000000" pitchFamily="2" charset="0"/>
              </a:rPr>
              <a:t>неплатоспроможності</a:t>
            </a:r>
            <a:r>
              <a:rPr lang="ru-RU" sz="1800" b="0" i="0" u="none" strike="noStrike" baseline="0" dirty="0">
                <a:latin typeface="Roboto Condensed Light" panose="02000000000000000000" pitchFamily="2" charset="0"/>
              </a:rPr>
              <a:t>. Для </a:t>
            </a:r>
            <a:r>
              <a:rPr lang="ru-RU" sz="1800" b="0" i="0" u="none" strike="noStrike" baseline="0" dirty="0" err="1">
                <a:latin typeface="Roboto Condensed Light" panose="02000000000000000000" pitchFamily="2" charset="0"/>
              </a:rPr>
              <a:t>застосування</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такої</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відповідальності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необхідним</a:t>
            </a:r>
            <a:r>
              <a:rPr lang="ru-RU" sz="1800" b="0" i="0" u="none" strike="noStrike" baseline="0" dirty="0">
                <a:latin typeface="Roboto Condensed Light" panose="02000000000000000000" pitchFamily="2" charset="0"/>
              </a:rPr>
              <a:t> є </a:t>
            </a:r>
            <a:r>
              <a:rPr lang="ru-RU" sz="1800" b="0" i="0" u="none" strike="noStrike" baseline="0" dirty="0" err="1">
                <a:latin typeface="Roboto Condensed Light" panose="02000000000000000000" pitchFamily="2" charset="0"/>
              </a:rPr>
              <a:t>встановлення</a:t>
            </a:r>
            <a:r>
              <a:rPr lang="ru-RU" sz="1800" b="0" i="0" u="none" strike="noStrike" baseline="0" dirty="0">
                <a:latin typeface="Roboto Condensed Light" panose="02000000000000000000" pitchFamily="2" charset="0"/>
              </a:rPr>
              <a:t> судом </a:t>
            </a:r>
            <a:r>
              <a:rPr lang="ru-RU" sz="1800" b="0" i="0" u="none" strike="noStrike" baseline="0" dirty="0" err="1">
                <a:latin typeface="Roboto Condensed Light" panose="02000000000000000000" pitchFamily="2" charset="0"/>
              </a:rPr>
              <a:t>складових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елементів</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господарського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правопорушення</a:t>
            </a:r>
            <a:r>
              <a:rPr lang="ru-RU" sz="1800" b="0" i="0" u="none" strike="noStrike" baseline="0" dirty="0">
                <a:latin typeface="Roboto Condensed Light" panose="02000000000000000000" pitchFamily="2" charset="0"/>
              </a:rPr>
              <a:t> як </a:t>
            </a:r>
            <a:r>
              <a:rPr lang="ru-RU" sz="1800" b="0" i="0" u="none" strike="noStrike" baseline="0" dirty="0" err="1">
                <a:latin typeface="Roboto Condensed Light" panose="02000000000000000000" pitchFamily="2" charset="0"/>
              </a:rPr>
              <a:t>об'єкт</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об'єктивна</a:t>
            </a:r>
            <a:r>
              <a:rPr lang="ru-RU" sz="1800" b="0" i="0" u="none" strike="noStrike" baseline="0" dirty="0">
                <a:latin typeface="Roboto Condensed Light" panose="02000000000000000000" pitchFamily="2" charset="0"/>
              </a:rPr>
              <a:t> сторона, </a:t>
            </a:r>
            <a:r>
              <a:rPr lang="ru-RU" sz="1800" b="0" i="0" u="none" strike="noStrike" baseline="0" dirty="0" err="1">
                <a:latin typeface="Roboto Condensed Light" panose="02000000000000000000" pitchFamily="2" charset="0"/>
              </a:rPr>
              <a:t>суб'єкт</a:t>
            </a:r>
            <a:r>
              <a:rPr lang="ru-RU" sz="1800" b="0" i="0" u="none" strike="noStrike" baseline="0" dirty="0">
                <a:latin typeface="Roboto Condensed Light" panose="02000000000000000000" pitchFamily="2" charset="0"/>
              </a:rPr>
              <a:t> та </a:t>
            </a:r>
            <a:r>
              <a:rPr lang="ru-RU" sz="1800" b="0" i="0" u="none" strike="noStrike" baseline="0" dirty="0" err="1">
                <a:latin typeface="Roboto Condensed Light" panose="02000000000000000000" pitchFamily="2" charset="0"/>
              </a:rPr>
              <a:t>суб'єктивна</a:t>
            </a:r>
            <a:r>
              <a:rPr lang="ru-RU" sz="1800" b="0" i="0" u="none" strike="noStrike" baseline="0" dirty="0">
                <a:latin typeface="Roboto Condensed Light" panose="02000000000000000000" pitchFamily="2" charset="0"/>
              </a:rPr>
              <a:t> сторона </a:t>
            </a:r>
            <a:r>
              <a:rPr lang="ru-RU" sz="1800" b="0" i="0" u="none" strike="noStrike" baseline="0" dirty="0" err="1">
                <a:latin typeface="Roboto Condensed Light" panose="02000000000000000000" pitchFamily="2" charset="0"/>
              </a:rPr>
              <a:t>правопорушення</a:t>
            </a:r>
            <a:r>
              <a:rPr lang="ru-RU" sz="1800" b="0" i="0" u="none" strike="noStrike" baseline="0" dirty="0">
                <a:latin typeface="Roboto Condensed Light" panose="02000000000000000000" pitchFamily="2" charset="0"/>
              </a:rPr>
              <a:t>. </a:t>
            </a:r>
          </a:p>
          <a:p>
            <a:pPr algn="just"/>
            <a:endParaRPr lang="ru-RU" dirty="0">
              <a:latin typeface="Roboto Condensed Light" panose="02000000000000000000" pitchFamily="2" charset="0"/>
            </a:endParaRPr>
          </a:p>
          <a:p>
            <a:pPr algn="just"/>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Субсидіарна</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відповідальність</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0" u="none" strike="noStrike" baseline="0" dirty="0">
                <a:solidFill>
                  <a:srgbClr val="FFFFFF"/>
                </a:solidFill>
                <a:latin typeface="Roboto Condensed Light" panose="02000000000000000000" pitchFamily="2" charset="0"/>
                <a:ea typeface="Roboto Condensed Light" panose="02000000000000000000" pitchFamily="2" charset="0"/>
              </a:rPr>
              <a:t>за </a:t>
            </a:r>
            <a:r>
              <a:rPr lang="ru-RU" sz="1800" b="0" u="none" strike="noStrike" baseline="0" dirty="0" err="1">
                <a:solidFill>
                  <a:srgbClr val="FFFFFF"/>
                </a:solidFill>
                <a:latin typeface="Roboto Condensed Light" panose="02000000000000000000" pitchFamily="2" charset="0"/>
                <a:ea typeface="Roboto Condensed Light" panose="02000000000000000000" pitchFamily="2" charset="0"/>
              </a:rPr>
              <a:t>доведення</a:t>
            </a:r>
            <a:r>
              <a:rPr lang="ru-RU" sz="1800" b="0" u="none" strike="noStrike" baseline="0" dirty="0">
                <a:solidFill>
                  <a:srgbClr val="FFFFFF"/>
                </a:solidFill>
                <a:latin typeface="Roboto Condensed Light" panose="02000000000000000000" pitchFamily="2" charset="0"/>
                <a:ea typeface="Roboto Condensed Light" panose="02000000000000000000" pitchFamily="2" charset="0"/>
              </a:rPr>
              <a:t> до </a:t>
            </a:r>
            <a:r>
              <a:rPr lang="ru-RU" sz="1800" b="0" u="none" strike="noStrike" baseline="0" dirty="0" err="1">
                <a:solidFill>
                  <a:srgbClr val="FFFFFF"/>
                </a:solidFill>
                <a:latin typeface="Roboto Condensed Light" panose="02000000000000000000" pitchFamily="2" charset="0"/>
                <a:ea typeface="Roboto Condensed Light" panose="02000000000000000000" pitchFamily="2" charset="0"/>
              </a:rPr>
              <a:t>банкрутства</a:t>
            </a:r>
            <a:r>
              <a:rPr lang="ru-RU" sz="1800" b="0" u="none" strike="noStrike" baseline="0" dirty="0">
                <a:solidFill>
                  <a:srgbClr val="FFFFFF"/>
                </a:solidFill>
                <a:latin typeface="Roboto Condensed Light" panose="02000000000000000000" pitchFamily="2" charset="0"/>
                <a:ea typeface="Roboto Condensed Light" panose="02000000000000000000" pitchFamily="2" charset="0"/>
              </a:rPr>
              <a:t> за </a:t>
            </a:r>
            <a:r>
              <a:rPr lang="ru-RU" sz="1800" b="0" u="none" strike="noStrike" baseline="0" dirty="0" err="1">
                <a:solidFill>
                  <a:srgbClr val="FFFFFF"/>
                </a:solidFill>
                <a:latin typeface="Roboto Condensed Light" panose="02000000000000000000" pitchFamily="2" charset="0"/>
                <a:ea typeface="Roboto Condensed Light" panose="02000000000000000000" pitchFamily="2" charset="0"/>
              </a:rPr>
              <a:t>своєю</a:t>
            </a:r>
            <a:r>
              <a:rPr lang="ru-RU" sz="1800" b="0" u="none" strike="noStrike" baseline="0" dirty="0">
                <a:solidFill>
                  <a:srgbClr val="FFFFFF"/>
                </a:solidFill>
                <a:latin typeface="Roboto Condensed Light" panose="02000000000000000000" pitchFamily="2" charset="0"/>
                <a:ea typeface="Roboto Condensed Light" panose="02000000000000000000" pitchFamily="2" charset="0"/>
              </a:rPr>
              <a:t> правовою природою </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є </a:t>
            </a:r>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відповідальністю</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за </a:t>
            </a:r>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зловживання</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суб`єктивними</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цивільними</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правами, </a:t>
            </a:r>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які</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завдали</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u="none" strike="noStrike" baseline="0" dirty="0" err="1">
                <a:solidFill>
                  <a:srgbClr val="FFFF00"/>
                </a:solidFill>
                <a:latin typeface="Roboto Condensed Light" panose="02000000000000000000" pitchFamily="2" charset="0"/>
                <a:ea typeface="Roboto Condensed Light" panose="02000000000000000000" pitchFamily="2" charset="0"/>
              </a:rPr>
              <a:t>шкоди</a:t>
            </a:r>
            <a:r>
              <a:rPr lang="ru-RU" sz="1800" b="1" u="none" strike="noStrike" baseline="0" dirty="0">
                <a:solidFill>
                  <a:srgbClr val="FFFF00"/>
                </a:solidFill>
                <a:latin typeface="Roboto Condensed Light" panose="02000000000000000000" pitchFamily="2" charset="0"/>
                <a:ea typeface="Roboto Condensed Light" panose="02000000000000000000" pitchFamily="2" charset="0"/>
              </a:rPr>
              <a:t> кредиторам</a:t>
            </a:r>
            <a:r>
              <a:rPr lang="ru-RU" sz="1800" b="0" u="none" strike="noStrike" baseline="0" dirty="0">
                <a:solidFill>
                  <a:srgbClr val="FFFFFF"/>
                </a:solidFill>
                <a:latin typeface="Roboto Condensed Light" panose="02000000000000000000" pitchFamily="2" charset="0"/>
                <a:ea typeface="Roboto Condensed Light" panose="02000000000000000000" pitchFamily="2" charset="0"/>
              </a:rPr>
              <a:t>.</a:t>
            </a:r>
          </a:p>
          <a:p>
            <a:pPr algn="just"/>
            <a:endParaRPr lang="ru-RU" dirty="0">
              <a:solidFill>
                <a:srgbClr val="FFFFFF"/>
              </a:solidFill>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67090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14</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err="1">
                <a:solidFill>
                  <a:srgbClr val="FFFF00"/>
                </a:solidFill>
                <a:latin typeface="Roboto Condensed Light" panose="02000000000000000000" pitchFamily="2" charset="0"/>
                <a:ea typeface="Roboto Condensed Light" panose="02000000000000000000" pitchFamily="2" charset="0"/>
              </a:rPr>
              <a:t>Суб</a:t>
            </a:r>
            <a:r>
              <a:rPr lang="en-US" sz="2400" b="1" dirty="0">
                <a:solidFill>
                  <a:srgbClr val="FFFF00"/>
                </a:solidFill>
                <a:latin typeface="Roboto Condensed Light" panose="02000000000000000000" pitchFamily="2" charset="0"/>
                <a:ea typeface="Roboto Condensed Light" panose="02000000000000000000" pitchFamily="2" charset="0"/>
              </a:rPr>
              <a:t>’</a:t>
            </a:r>
            <a:r>
              <a:rPr lang="uk-UA" sz="2400" b="1" dirty="0" err="1">
                <a:solidFill>
                  <a:srgbClr val="FFFF00"/>
                </a:solidFill>
                <a:latin typeface="Roboto Condensed Light" panose="02000000000000000000" pitchFamily="2" charset="0"/>
                <a:ea typeface="Roboto Condensed Light" panose="02000000000000000000" pitchFamily="2" charset="0"/>
              </a:rPr>
              <a:t>єкти</a:t>
            </a:r>
            <a:r>
              <a:rPr lang="uk-UA" sz="2400" b="1" dirty="0">
                <a:solidFill>
                  <a:srgbClr val="FFFF00"/>
                </a:solidFill>
                <a:latin typeface="Roboto Condensed Light" panose="02000000000000000000" pitchFamily="2" charset="0"/>
                <a:ea typeface="Roboto Condensed Light" panose="02000000000000000000" pitchFamily="2" charset="0"/>
              </a:rPr>
              <a:t> субсидіарної відповідальності    </a:t>
            </a:r>
          </a:p>
        </p:txBody>
      </p:sp>
      <p:sp>
        <p:nvSpPr>
          <p:cNvPr id="8" name="Округлений прямокутник 7"/>
          <p:cNvSpPr/>
          <p:nvPr/>
        </p:nvSpPr>
        <p:spPr>
          <a:xfrm>
            <a:off x="391391" y="822960"/>
            <a:ext cx="11544299" cy="5367527"/>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uk-UA" sz="1400" b="0" i="0" u="none" strike="noStrike" baseline="0" dirty="0">
              <a:latin typeface="Roboto Condensed Light" panose="02000000000000000000" pitchFamily="2" charset="0"/>
              <a:ea typeface="Roboto Condensed Light" panose="02000000000000000000" pitchFamily="2" charset="0"/>
            </a:endParaRPr>
          </a:p>
          <a:p>
            <a:pPr algn="just"/>
            <a:endParaRPr lang="uk-UA" sz="1400" dirty="0">
              <a:latin typeface="Roboto Condensed Light" panose="02000000000000000000" pitchFamily="2" charset="0"/>
              <a:ea typeface="Roboto Condensed Light" panose="02000000000000000000" pitchFamily="2" charset="0"/>
            </a:endParaRPr>
          </a:p>
          <a:p>
            <a:pPr algn="just"/>
            <a:r>
              <a:rPr lang="uk-UA" sz="1400" b="0" i="0" u="none" strike="noStrike" baseline="0" dirty="0">
                <a:latin typeface="Roboto Condensed Light" panose="02000000000000000000" pitchFamily="2" charset="0"/>
                <a:ea typeface="Roboto Condensed Light" panose="02000000000000000000" pitchFamily="2" charset="0"/>
              </a:rPr>
              <a:t>Аналіз положень частини п'ятої статті 41 Закону про банкрутство, частини другої статті 61 </a:t>
            </a:r>
            <a:r>
              <a:rPr lang="uk-UA" sz="1400" b="0" i="0" u="none" strike="noStrike" baseline="0" dirty="0" err="1">
                <a:latin typeface="Roboto Condensed Light" panose="02000000000000000000" pitchFamily="2" charset="0"/>
                <a:ea typeface="Roboto Condensed Light" panose="02000000000000000000" pitchFamily="2" charset="0"/>
              </a:rPr>
              <a:t>КУзПБ</a:t>
            </a:r>
            <a:r>
              <a:rPr lang="uk-UA" sz="1400" b="0" i="0" u="none" strike="noStrike" baseline="0" dirty="0">
                <a:latin typeface="Roboto Condensed Light" panose="02000000000000000000" pitchFamily="2" charset="0"/>
                <a:ea typeface="Roboto Condensed Light" panose="02000000000000000000" pitchFamily="2" charset="0"/>
              </a:rPr>
              <a:t> із застосуванням філологічного, системного та телеологічного (цільового) способів їх інтерпретації свідчить, що у них закріплено припис згідно з яким суб'єктами субсидіарної відповідальності за доведення до банкрутства є: </a:t>
            </a:r>
          </a:p>
          <a:p>
            <a:pPr marL="342900" indent="-342900" algn="just">
              <a:buAutoNum type="arabicParenR"/>
            </a:pPr>
            <a:r>
              <a:rPr lang="uk-UA" sz="1400" b="1" i="0" u="none" strike="noStrike" baseline="0" dirty="0">
                <a:solidFill>
                  <a:srgbClr val="FFFF00"/>
                </a:solidFill>
                <a:latin typeface="Roboto Condensed Light" panose="02000000000000000000" pitchFamily="2" charset="0"/>
                <a:ea typeface="Roboto Condensed Light" panose="02000000000000000000" pitchFamily="2" charset="0"/>
              </a:rPr>
              <a:t>засновники (учасники, акціонери)</a:t>
            </a:r>
            <a:r>
              <a:rPr lang="uk-UA" sz="1400" b="0" i="0" u="none" strike="noStrike" baseline="0" dirty="0">
                <a:latin typeface="Roboto Condensed Light" panose="02000000000000000000" pitchFamily="2" charset="0"/>
                <a:ea typeface="Roboto Condensed Light" panose="02000000000000000000" pitchFamily="2" charset="0"/>
              </a:rPr>
              <a:t>; </a:t>
            </a:r>
          </a:p>
          <a:p>
            <a:pPr marL="342900" indent="-342900" algn="just">
              <a:buAutoNum type="arabicParenR" startAt="2"/>
            </a:pPr>
            <a:r>
              <a:rPr lang="uk-UA" sz="1400" b="1" i="0" u="none" strike="noStrike" baseline="0" dirty="0">
                <a:solidFill>
                  <a:srgbClr val="FFFF00"/>
                </a:solidFill>
                <a:latin typeface="Roboto Condensed Light" panose="02000000000000000000" pitchFamily="2" charset="0"/>
                <a:ea typeface="Roboto Condensed Light" panose="02000000000000000000" pitchFamily="2" charset="0"/>
              </a:rPr>
              <a:t>керівники боржника</a:t>
            </a:r>
            <a:r>
              <a:rPr lang="uk-UA" sz="1400" b="0" i="0" u="none" strike="noStrike" baseline="0" dirty="0">
                <a:latin typeface="Roboto Condensed Light" panose="02000000000000000000" pitchFamily="2" charset="0"/>
                <a:ea typeface="Roboto Condensed Light" panose="02000000000000000000" pitchFamily="2" charset="0"/>
              </a:rPr>
              <a:t>; </a:t>
            </a:r>
          </a:p>
          <a:p>
            <a:pPr algn="just"/>
            <a:r>
              <a:rPr lang="uk-UA" sz="1400" b="1" dirty="0">
                <a:latin typeface="Roboto Condensed Light" panose="02000000000000000000" pitchFamily="2" charset="0"/>
                <a:ea typeface="Roboto Condensed Light" panose="02000000000000000000" pitchFamily="2" charset="0"/>
              </a:rPr>
              <a:t>3)</a:t>
            </a:r>
            <a:r>
              <a:rPr lang="uk-UA" sz="1400" dirty="0">
                <a:latin typeface="Roboto Condensed Light" panose="02000000000000000000" pitchFamily="2" charset="0"/>
                <a:ea typeface="Roboto Condensed Light" panose="02000000000000000000" pitchFamily="2" charset="0"/>
              </a:rPr>
              <a:t>  </a:t>
            </a:r>
            <a:r>
              <a:rPr lang="uk-UA" sz="1400" b="1" i="0" u="none" strike="noStrike" baseline="0" dirty="0">
                <a:solidFill>
                  <a:srgbClr val="FFFF00"/>
                </a:solidFill>
                <a:latin typeface="Roboto Condensed Light" panose="02000000000000000000" pitchFamily="2" charset="0"/>
                <a:ea typeface="Roboto Condensed Light" panose="02000000000000000000" pitchFamily="2" charset="0"/>
              </a:rPr>
              <a:t>інші особи</a:t>
            </a:r>
            <a:r>
              <a:rPr lang="uk-UA" sz="1400" b="0" i="0" u="none" strike="noStrike" baseline="0" dirty="0">
                <a:latin typeface="Roboto Condensed Light" panose="02000000000000000000" pitchFamily="2" charset="0"/>
                <a:ea typeface="Roboto Condensed Light" panose="02000000000000000000" pitchFamily="2" charset="0"/>
              </a:rPr>
              <a:t>, які мають право давати обов’язкові для боржника вказівки чи мають змогу іншим чином визначати його дії.</a:t>
            </a:r>
          </a:p>
          <a:p>
            <a:endParaRPr lang="uk-UA" sz="1400" b="0" i="0" u="none" strike="noStrike" baseline="0" dirty="0">
              <a:latin typeface="Roboto Condensed Light" panose="02000000000000000000" pitchFamily="2" charset="0"/>
              <a:ea typeface="Roboto Condensed Light" panose="02000000000000000000" pitchFamily="2" charset="0"/>
            </a:endParaRPr>
          </a:p>
          <a:p>
            <a:pPr algn="just"/>
            <a:r>
              <a:rPr lang="uk-UA" sz="1400" b="0" i="0" u="none" strike="noStrike" baseline="0" dirty="0">
                <a:latin typeface="Roboto Condensed Light" panose="02000000000000000000" pitchFamily="2" charset="0"/>
                <a:ea typeface="Roboto Condensed Light" panose="02000000000000000000" pitchFamily="2" charset="0"/>
              </a:rPr>
              <a:t>Виходячи зі змісту частини п'ятої статті 41 Закону про банкрутство, частини другої статті 61 </a:t>
            </a:r>
            <a:r>
              <a:rPr lang="uk-UA" sz="1400" b="0" i="0" u="none" strike="noStrike" baseline="0" dirty="0" err="1">
                <a:latin typeface="Roboto Condensed Light" panose="02000000000000000000" pitchFamily="2" charset="0"/>
                <a:ea typeface="Roboto Condensed Light" panose="02000000000000000000" pitchFamily="2" charset="0"/>
              </a:rPr>
              <a:t>КУзПБ</a:t>
            </a:r>
            <a:r>
              <a:rPr lang="uk-UA" sz="1400" b="0" i="0" u="none" strike="noStrike" baseline="0" dirty="0">
                <a:latin typeface="Roboto Condensed Light" panose="02000000000000000000" pitchFamily="2" charset="0"/>
                <a:ea typeface="Roboto Condensed Light" panose="02000000000000000000" pitchFamily="2" charset="0"/>
              </a:rPr>
              <a:t> суб'єктів субсидіарної відповідальності умовно можна поділити </a:t>
            </a:r>
            <a:r>
              <a:rPr lang="uk-UA" sz="1400" b="1" i="0" u="none" strike="noStrike" baseline="0" dirty="0">
                <a:latin typeface="Roboto Condensed Light" panose="02000000000000000000" pitchFamily="2" charset="0"/>
                <a:ea typeface="Roboto Condensed Light" panose="02000000000000000000" pitchFamily="2" charset="0"/>
              </a:rPr>
              <a:t>на дві групи</a:t>
            </a:r>
            <a:r>
              <a:rPr lang="uk-UA" sz="1400" b="0" i="0" u="none" strike="noStrike" baseline="0" dirty="0">
                <a:latin typeface="Roboto Condensed Light" panose="02000000000000000000" pitchFamily="2" charset="0"/>
                <a:ea typeface="Roboto Condensed Light" panose="02000000000000000000" pitchFamily="2" charset="0"/>
              </a:rPr>
              <a:t>:</a:t>
            </a:r>
          </a:p>
          <a:p>
            <a:pPr algn="just"/>
            <a:endParaRPr lang="uk-UA" sz="1400" b="0" i="0" u="none" strike="noStrike" baseline="0" dirty="0">
              <a:latin typeface="Roboto Condensed Light" panose="02000000000000000000" pitchFamily="2" charset="0"/>
              <a:ea typeface="Roboto Condensed Light" panose="02000000000000000000" pitchFamily="2" charset="0"/>
            </a:endParaRPr>
          </a:p>
          <a:p>
            <a:pPr algn="just"/>
            <a:r>
              <a:rPr lang="uk-UA" sz="1400" b="1" i="0" u="none" strike="noStrike" baseline="0" dirty="0">
                <a:solidFill>
                  <a:srgbClr val="FFFF00"/>
                </a:solidFill>
                <a:latin typeface="Roboto Condensed Light" panose="02000000000000000000" pitchFamily="2" charset="0"/>
                <a:ea typeface="Roboto Condensed Light" panose="02000000000000000000" pitchFamily="2" charset="0"/>
              </a:rPr>
              <a:t>І група</a:t>
            </a:r>
            <a:r>
              <a:rPr lang="uk-UA" sz="1400" b="0"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uk-UA" sz="1400" b="0" i="0" u="none" strike="noStrike" baseline="0" dirty="0">
                <a:latin typeface="Roboto Condensed Light" panose="02000000000000000000" pitchFamily="2" charset="0"/>
                <a:ea typeface="Roboto Condensed Light" panose="02000000000000000000" pitchFamily="2" charset="0"/>
              </a:rPr>
              <a:t>– засновники (учасники, акціонери) та інші особи, які відповідно до закону за своїм юридичним статусом та відповідно до установчих документів </a:t>
            </a:r>
            <a:r>
              <a:rPr lang="uk-UA" sz="1400" b="1" i="0" u="none" strike="noStrike" baseline="0" dirty="0">
                <a:latin typeface="Roboto Condensed Light" panose="02000000000000000000" pitchFamily="2" charset="0"/>
                <a:ea typeface="Roboto Condensed Light" panose="02000000000000000000" pitchFamily="2" charset="0"/>
              </a:rPr>
              <a:t>мають право безпосередньо давати обов'язкові</a:t>
            </a:r>
            <a:r>
              <a:rPr lang="uk-UA" sz="1400" b="0" i="0" u="none" strike="noStrike" baseline="0" dirty="0">
                <a:latin typeface="Roboto Condensed Light" panose="02000000000000000000" pitchFamily="2" charset="0"/>
                <a:ea typeface="Roboto Condensed Light" panose="02000000000000000000" pitchFamily="2" charset="0"/>
              </a:rPr>
              <a:t> для виконання боржником (його органів управління) </a:t>
            </a:r>
            <a:r>
              <a:rPr lang="uk-UA" sz="1400" b="1" i="0" u="none" strike="noStrike" baseline="0" dirty="0">
                <a:latin typeface="Roboto Condensed Light" panose="02000000000000000000" pitchFamily="2" charset="0"/>
                <a:ea typeface="Roboto Condensed Light" panose="02000000000000000000" pitchFamily="2" charset="0"/>
              </a:rPr>
              <a:t>вказівки</a:t>
            </a:r>
            <a:r>
              <a:rPr lang="uk-UA" sz="1400" b="0" i="0" u="none" strike="noStrike" baseline="0" dirty="0">
                <a:latin typeface="Roboto Condensed Light" panose="02000000000000000000" pitchFamily="2" charset="0"/>
                <a:ea typeface="Roboto Condensed Light" panose="02000000000000000000" pitchFamily="2" charset="0"/>
              </a:rPr>
              <a:t>, приймати рішення, видавати розпорядження чи накази боржнику. У законодавстві України віднесені до цієї групи особи іменуються як: "заінтересовані особи стосовно боржника" (стаття 1 Закону про банкрутство, стаття 1 </a:t>
            </a:r>
            <a:r>
              <a:rPr lang="uk-UA" sz="1400" b="0" i="0" u="none" strike="noStrike" baseline="0" dirty="0" err="1">
                <a:latin typeface="Roboto Condensed Light" panose="02000000000000000000" pitchFamily="2" charset="0"/>
                <a:ea typeface="Roboto Condensed Light" panose="02000000000000000000" pitchFamily="2" charset="0"/>
              </a:rPr>
              <a:t>КУзПБ</a:t>
            </a:r>
            <a:r>
              <a:rPr lang="uk-UA" sz="1400" b="0" i="0" u="none" strike="noStrike" baseline="0" dirty="0">
                <a:latin typeface="Roboto Condensed Light" panose="02000000000000000000" pitchFamily="2" charset="0"/>
                <a:ea typeface="Roboto Condensed Light" panose="02000000000000000000" pitchFamily="2" charset="0"/>
              </a:rPr>
              <a:t>), "пов'язані особи" (стаття 1 Закону України "Про захист економічної конкуренції", стаття 14.1.159. Податкового кодексу України, стаття 52 Закону України "Про банки та банківську діяльність"), "кінцевий </a:t>
            </a:r>
            <a:r>
              <a:rPr lang="uk-UA" sz="1400" b="0" i="0" u="none" strike="noStrike" baseline="0" dirty="0" err="1">
                <a:latin typeface="Roboto Condensed Light" panose="02000000000000000000" pitchFamily="2" charset="0"/>
                <a:ea typeface="Roboto Condensed Light" panose="02000000000000000000" pitchFamily="2" charset="0"/>
              </a:rPr>
              <a:t>бенефіціарний</a:t>
            </a:r>
            <a:r>
              <a:rPr lang="uk-UA" sz="1400" b="0" i="0" u="none" strike="noStrike" baseline="0" dirty="0">
                <a:latin typeface="Roboto Condensed Light" panose="02000000000000000000" pitchFamily="2" charset="0"/>
                <a:ea typeface="Roboto Condensed Light" panose="02000000000000000000" pitchFamily="2" charset="0"/>
              </a:rPr>
              <a:t> власник (контролер)" (стаття 1 Закону України "Про запобігання та протидію легалізації (відмиванню) доходів, одержаних злочинним шляхом, фінансуванню тероризму та фінансуванню розповсюдження зброї масового знищення");</a:t>
            </a:r>
          </a:p>
          <a:p>
            <a:pPr algn="just"/>
            <a:endParaRPr lang="uk-UA" sz="1400" b="0" i="0" u="none" strike="noStrike" baseline="0" dirty="0">
              <a:latin typeface="Roboto Condensed Light" panose="02000000000000000000" pitchFamily="2" charset="0"/>
              <a:ea typeface="Roboto Condensed Light" panose="02000000000000000000" pitchFamily="2" charset="0"/>
            </a:endParaRPr>
          </a:p>
          <a:p>
            <a:r>
              <a:rPr lang="uk-UA" sz="1400" b="1" i="0" u="none" strike="noStrike" baseline="0" dirty="0">
                <a:solidFill>
                  <a:srgbClr val="FFFF00"/>
                </a:solidFill>
                <a:latin typeface="Roboto Condensed Light" panose="02000000000000000000" pitchFamily="2" charset="0"/>
                <a:ea typeface="Roboto Condensed Light" panose="02000000000000000000" pitchFamily="2" charset="0"/>
              </a:rPr>
              <a:t>ІІ група</a:t>
            </a:r>
            <a:r>
              <a:rPr lang="uk-UA" sz="1400" b="0"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uk-UA" sz="1400" b="0" i="0" u="none" strike="noStrike" baseline="0" dirty="0">
                <a:latin typeface="Roboto Condensed Light" panose="02000000000000000000" pitchFamily="2" charset="0"/>
                <a:ea typeface="Roboto Condensed Light" panose="02000000000000000000" pitchFamily="2" charset="0"/>
              </a:rPr>
              <a:t>– </a:t>
            </a:r>
            <a:r>
              <a:rPr lang="uk-UA" sz="1400" b="1" i="0" u="none" strike="noStrike" baseline="0" dirty="0">
                <a:latin typeface="Roboto Condensed Light" panose="02000000000000000000" pitchFamily="2" charset="0"/>
                <a:ea typeface="Roboto Condensed Light" panose="02000000000000000000" pitchFamily="2" charset="0"/>
              </a:rPr>
              <a:t>інші особи</a:t>
            </a:r>
            <a:r>
              <a:rPr lang="uk-UA" sz="1400" b="0" i="0" u="none" strike="noStrike" baseline="0" dirty="0">
                <a:latin typeface="Roboto Condensed Light" panose="02000000000000000000" pitchFamily="2" charset="0"/>
                <a:ea typeface="Roboto Condensed Light" panose="02000000000000000000" pitchFamily="2" charset="0"/>
              </a:rPr>
              <a:t>, які не мають формалізованих </a:t>
            </a:r>
            <a:r>
              <a:rPr lang="uk-UA" sz="1400" b="0" i="0" u="none" strike="noStrike" baseline="0" dirty="0" err="1">
                <a:latin typeface="Roboto Condensed Light" panose="02000000000000000000" pitchFamily="2" charset="0"/>
                <a:ea typeface="Roboto Condensed Light" panose="02000000000000000000" pitchFamily="2" charset="0"/>
              </a:rPr>
              <a:t>зв'язків</a:t>
            </a:r>
            <a:r>
              <a:rPr lang="uk-UA" sz="1400" b="0" i="0" u="none" strike="noStrike" baseline="0" dirty="0">
                <a:latin typeface="Roboto Condensed Light" panose="02000000000000000000" pitchFamily="2" charset="0"/>
                <a:ea typeface="Roboto Condensed Light" panose="02000000000000000000" pitchFamily="2" charset="0"/>
              </a:rPr>
              <a:t> із юридичною особою-боржником однак </a:t>
            </a:r>
            <a:r>
              <a:rPr lang="uk-UA" sz="1400" b="1" i="0" u="none" strike="noStrike" baseline="0" dirty="0">
                <a:latin typeface="Roboto Condensed Light" panose="02000000000000000000" pitchFamily="2" charset="0"/>
                <a:ea typeface="Roboto Condensed Light" panose="02000000000000000000" pitchFamily="2" charset="0"/>
              </a:rPr>
              <a:t>мають змогу іншим чином визначати та впливати на поведінку</a:t>
            </a:r>
            <a:r>
              <a:rPr lang="uk-UA" sz="1400" b="0" i="0" u="none" strike="noStrike" baseline="0" dirty="0">
                <a:latin typeface="Roboto Condensed Light" panose="02000000000000000000" pitchFamily="2" charset="0"/>
                <a:ea typeface="Roboto Condensed Light" panose="02000000000000000000" pitchFamily="2" charset="0"/>
              </a:rPr>
              <a:t> боржника в господарських відносинах. Такі особи самостійно або спільно з іншими особами визначають волю боржника щодо здійснення або утримання від здійснення певних дій. </a:t>
            </a:r>
          </a:p>
          <a:p>
            <a:pPr algn="r"/>
            <a:r>
              <a:rPr lang="uk-UA" sz="1400" dirty="0">
                <a:solidFill>
                  <a:srgbClr val="00B0F0"/>
                </a:solidFill>
                <a:latin typeface="Roboto Condensed Light" panose="02000000000000000000" pitchFamily="2" charset="0"/>
                <a:ea typeface="Roboto Condensed Light" panose="02000000000000000000" pitchFamily="2" charset="0"/>
              </a:rPr>
              <a:t>(</a:t>
            </a:r>
            <a:r>
              <a:rPr lang="uk-UA" sz="1400" b="1" dirty="0">
                <a:solidFill>
                  <a:srgbClr val="00B0F0"/>
                </a:solidFill>
                <a:latin typeface="Roboto Condensed Light" panose="02000000000000000000" pitchFamily="2" charset="0"/>
                <a:ea typeface="Roboto Condensed Light" panose="02000000000000000000" pitchFamily="2" charset="0"/>
              </a:rPr>
              <a:t>Постанова КГС ВС від 22.04.2021 у справі № 915/1624/16</a:t>
            </a:r>
            <a:r>
              <a:rPr lang="uk-UA" sz="1400" dirty="0">
                <a:solidFill>
                  <a:srgbClr val="00B0F0"/>
                </a:solidFill>
                <a:latin typeface="Roboto Condensed Light" panose="02000000000000000000" pitchFamily="2" charset="0"/>
                <a:ea typeface="Roboto Condensed Light" panose="02000000000000000000" pitchFamily="2" charset="0"/>
              </a:rPr>
              <a:t>)</a:t>
            </a:r>
            <a:endParaRPr lang="uk-UA" sz="1400" b="0" i="0" u="none" strike="noStrike" baseline="0" dirty="0">
              <a:solidFill>
                <a:srgbClr val="00B0F0"/>
              </a:solidFill>
              <a:latin typeface="Roboto Condensed Light" panose="02000000000000000000" pitchFamily="2" charset="0"/>
              <a:ea typeface="Roboto Condensed Light" panose="02000000000000000000" pitchFamily="2" charset="0"/>
            </a:endParaRPr>
          </a:p>
          <a:p>
            <a:pPr algn="just"/>
            <a:endParaRPr lang="ru-RU" dirty="0">
              <a:solidFill>
                <a:srgbClr val="FFFFFF"/>
              </a:solidFill>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2695459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15</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err="1">
                <a:solidFill>
                  <a:srgbClr val="FFFF00"/>
                </a:solidFill>
                <a:latin typeface="Roboto Condensed Light" panose="02000000000000000000" pitchFamily="2" charset="0"/>
                <a:ea typeface="Roboto Condensed Light" panose="02000000000000000000" pitchFamily="2" charset="0"/>
              </a:rPr>
              <a:t>Суб</a:t>
            </a:r>
            <a:r>
              <a:rPr lang="en-US" sz="2400" b="1" dirty="0">
                <a:solidFill>
                  <a:srgbClr val="FFFF00"/>
                </a:solidFill>
                <a:latin typeface="Roboto Condensed Light" panose="02000000000000000000" pitchFamily="2" charset="0"/>
                <a:ea typeface="Roboto Condensed Light" panose="02000000000000000000" pitchFamily="2" charset="0"/>
              </a:rPr>
              <a:t>’</a:t>
            </a:r>
            <a:r>
              <a:rPr lang="uk-UA" sz="2400" b="1" dirty="0" err="1">
                <a:solidFill>
                  <a:srgbClr val="FFFF00"/>
                </a:solidFill>
                <a:latin typeface="Roboto Condensed Light" panose="02000000000000000000" pitchFamily="2" charset="0"/>
                <a:ea typeface="Roboto Condensed Light" panose="02000000000000000000" pitchFamily="2" charset="0"/>
              </a:rPr>
              <a:t>єкти</a:t>
            </a:r>
            <a:r>
              <a:rPr lang="uk-UA" sz="2400" b="1" dirty="0">
                <a:solidFill>
                  <a:srgbClr val="FFFF00"/>
                </a:solidFill>
                <a:latin typeface="Roboto Condensed Light" panose="02000000000000000000" pitchFamily="2" charset="0"/>
                <a:ea typeface="Roboto Condensed Light" panose="02000000000000000000" pitchFamily="2" charset="0"/>
              </a:rPr>
              <a:t> субсидіарної відповідальності    </a:t>
            </a:r>
          </a:p>
        </p:txBody>
      </p:sp>
      <p:sp>
        <p:nvSpPr>
          <p:cNvPr id="8" name="Округлений прямокутник 7"/>
          <p:cNvSpPr/>
          <p:nvPr/>
        </p:nvSpPr>
        <p:spPr>
          <a:xfrm>
            <a:off x="391391" y="822960"/>
            <a:ext cx="11544299" cy="5367527"/>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uk-UA" sz="1400" b="0" i="0" u="none" strike="noStrike" baseline="0" dirty="0">
              <a:latin typeface="Roboto Condensed Light" panose="02000000000000000000" pitchFamily="2" charset="0"/>
              <a:ea typeface="Roboto Condensed Light" panose="02000000000000000000" pitchFamily="2" charset="0"/>
            </a:endParaRPr>
          </a:p>
          <a:p>
            <a:pPr algn="just"/>
            <a:endParaRPr lang="uk-UA" sz="1400" dirty="0">
              <a:latin typeface="Roboto Condensed Light" panose="02000000000000000000" pitchFamily="2" charset="0"/>
              <a:ea typeface="Roboto Condensed Light" panose="02000000000000000000" pitchFamily="2" charset="0"/>
            </a:endParaRPr>
          </a:p>
          <a:p>
            <a:pPr algn="just"/>
            <a:endParaRPr lang="uk-UA" dirty="0">
              <a:latin typeface="Roboto Condensed Light" panose="02000000000000000000" pitchFamily="2" charset="0"/>
            </a:endParaRPr>
          </a:p>
          <a:p>
            <a:pPr algn="just"/>
            <a:r>
              <a:rPr lang="uk-UA" dirty="0">
                <a:latin typeface="Roboto Condensed Light" panose="02000000000000000000" pitchFamily="2" charset="0"/>
              </a:rPr>
              <a:t>С</a:t>
            </a:r>
            <a:r>
              <a:rPr lang="uk-UA" sz="1800" b="0" i="0" u="none" strike="noStrike" baseline="0" dirty="0">
                <a:latin typeface="Roboto Condensed Light" panose="02000000000000000000" pitchFamily="2" charset="0"/>
              </a:rPr>
              <a:t>истемний аналіз змісту абзацу 1 частини п'ятої статті 41 Закону про банкрутство, частини другої статті 61 </a:t>
            </a:r>
            <a:r>
              <a:rPr lang="uk-UA" sz="1800" b="0" i="0" u="none" strike="noStrike" baseline="0" dirty="0" err="1">
                <a:latin typeface="Roboto Condensed Light" panose="02000000000000000000" pitchFamily="2" charset="0"/>
              </a:rPr>
              <a:t>КУзПБ</a:t>
            </a:r>
            <a:r>
              <a:rPr lang="uk-UA" sz="1800" b="0" i="0" u="none" strike="noStrike" baseline="0" dirty="0">
                <a:latin typeface="Roboto Condensed Light" panose="02000000000000000000" pitchFamily="2" charset="0"/>
              </a:rPr>
              <a:t> у взаємозв'язку з іншими нормами законодавства дає підстави для висновку, що до третіх осіб, які несуть субсидіарну відповідальність за зобов'язаннями боржника, у зв'язку з доведенням його до банкрутства відносяться</a:t>
            </a:r>
            <a:r>
              <a:rPr lang="uk-UA" sz="1800" b="1" i="0" u="none" strike="noStrike" baseline="0" dirty="0">
                <a:latin typeface="Roboto Condensed Light" panose="02000000000000000000" pitchFamily="2" charset="0"/>
              </a:rPr>
              <a:t> </a:t>
            </a:r>
            <a:r>
              <a:rPr lang="uk-UA" sz="1800" b="1" i="0" u="none" strike="noStrike" baseline="0" dirty="0">
                <a:solidFill>
                  <a:srgbClr val="FFFF00"/>
                </a:solidFill>
                <a:latin typeface="Roboto Condensed Light" panose="02000000000000000000" pitchFamily="2" charset="0"/>
              </a:rPr>
              <a:t>будь-які особи</a:t>
            </a:r>
            <a:r>
              <a:rPr lang="uk-UA" sz="1800" b="1" i="0" u="none" strike="noStrike" baseline="0" dirty="0">
                <a:latin typeface="Roboto Condensed Light" panose="02000000000000000000" pitchFamily="2" charset="0"/>
              </a:rPr>
              <a:t>, наслідком дій або бездіяльності яких стало банкрутство юридичної особи</a:t>
            </a:r>
            <a:r>
              <a:rPr lang="uk-UA" sz="1800" b="0" i="0" u="none" strike="noStrike" baseline="0" dirty="0">
                <a:latin typeface="Roboto Condensed Light" panose="02000000000000000000" pitchFamily="2" charset="0"/>
              </a:rPr>
              <a:t>.</a:t>
            </a:r>
          </a:p>
          <a:p>
            <a:pPr algn="just"/>
            <a:endParaRPr lang="uk-UA" sz="1800" b="1" i="0" u="none" strike="noStrike" baseline="0"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Телеологічний спосіб тлумачення зазначених норм приводить до висновку про те, що таке розуміння поняття третіх осіб як суб'єктів субсидіарної відповідальності відповідає змісту інституту субсидіарної відповідальності осіб винних у доведенні до банкрутства боржника, </a:t>
            </a:r>
            <a:r>
              <a:rPr lang="uk-UA" sz="1800" b="1" i="0" u="none" strike="noStrike" baseline="0" dirty="0">
                <a:solidFill>
                  <a:srgbClr val="FFFF00"/>
                </a:solidFill>
                <a:latin typeface="Roboto Condensed Light" panose="02000000000000000000" pitchFamily="2" charset="0"/>
              </a:rPr>
              <a:t>метою якого є створення для кредиторів в межах справи про банкрутство додаткових гарантій захисту їх прав та законних інтересів та недопущення використання юридичної особи як інструменту безпідставного збагачення за чужий рахунок</a:t>
            </a:r>
            <a:r>
              <a:rPr lang="uk-UA" sz="1800" b="0" i="0" u="none" strike="noStrike" baseline="0" dirty="0">
                <a:latin typeface="Roboto Condensed Light" panose="02000000000000000000" pitchFamily="2" charset="0"/>
              </a:rPr>
              <a:t>, відтак забезпечення стабільності функціонування ринку та фінансової дисципліни.</a:t>
            </a:r>
          </a:p>
          <a:p>
            <a:pPr algn="just"/>
            <a:endParaRPr lang="uk-UA" sz="1800" b="1" i="0" u="none" strike="noStrike" baseline="0" dirty="0">
              <a:latin typeface="Roboto Condensed Light" panose="02000000000000000000" pitchFamily="2" charset="0"/>
            </a:endParaRPr>
          </a:p>
          <a:p>
            <a:pPr algn="just"/>
            <a:r>
              <a:rPr lang="uk-UA" sz="1800" b="1" i="0" u="none" strike="noStrike" baseline="0" dirty="0">
                <a:latin typeface="Roboto Condensed Light" panose="02000000000000000000" pitchFamily="2" charset="0"/>
              </a:rPr>
              <a:t>Юридичним механізмом досягнення наведеної мети є притягнення винних осіб у доведенні боржника до банкрутства, які використовували таку особу як прикриття ("вуаль") для досягнення своїх цілей</a:t>
            </a:r>
            <a:r>
              <a:rPr lang="uk-UA" sz="1800" b="0" i="0" u="none" strike="noStrike" baseline="0" dirty="0">
                <a:latin typeface="Roboto Condensed Light" panose="02000000000000000000" pitchFamily="2" charset="0"/>
              </a:rPr>
              <a:t> </a:t>
            </a:r>
            <a:r>
              <a:rPr lang="uk-UA" sz="1800" b="1" i="0" u="none" strike="noStrike" baseline="0" dirty="0">
                <a:latin typeface="Roboto Condensed Light" panose="02000000000000000000" pitchFamily="2" charset="0"/>
              </a:rPr>
              <a:t>(отримання доходів, матеріальної вигоди, зокрема через зловживання правом тощо)</a:t>
            </a:r>
            <a:r>
              <a:rPr lang="uk-UA" sz="1800" b="0" i="0" u="none" strike="noStrike" baseline="0" dirty="0">
                <a:latin typeface="Roboto Condensed Light" panose="02000000000000000000" pitchFamily="2" charset="0"/>
              </a:rPr>
              <a:t>, </a:t>
            </a:r>
            <a:r>
              <a:rPr lang="uk-UA" sz="1800" b="1" i="0" u="none" strike="noStrike" baseline="0" dirty="0">
                <a:latin typeface="Roboto Condensed Light" panose="02000000000000000000" pitchFamily="2" charset="0"/>
              </a:rPr>
              <a:t>до додаткової (субсидіарної) відповідальності і стягнення на користь кредиторів непогашених у ліквідаційній процедурі кредиторських вимог</a:t>
            </a:r>
            <a:r>
              <a:rPr lang="uk-UA" sz="1800" b="0" i="0" u="none" strike="noStrike" baseline="0" dirty="0">
                <a:latin typeface="Roboto Condensed Light" panose="02000000000000000000" pitchFamily="2" charset="0"/>
              </a:rPr>
              <a:t>. </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Постанова КГС ВС від 22.04.2021 у справі № 915/1624/16</a:t>
            </a: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p>
          <a:p>
            <a:endParaRPr lang="uk-UA" sz="1800" b="0" i="0" u="none" strike="noStrike" baseline="0" dirty="0"/>
          </a:p>
          <a:p>
            <a:pPr algn="just"/>
            <a:endParaRPr lang="ru-RU" dirty="0">
              <a:solidFill>
                <a:srgbClr val="FFFFFF"/>
              </a:solidFill>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200203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16</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Об</a:t>
            </a:r>
            <a:r>
              <a:rPr lang="en-US" sz="2400" b="1" dirty="0">
                <a:solidFill>
                  <a:srgbClr val="FFFF00"/>
                </a:solidFill>
                <a:latin typeface="Roboto Condensed Light" panose="02000000000000000000" pitchFamily="2" charset="0"/>
                <a:ea typeface="Roboto Condensed Light" panose="02000000000000000000" pitchFamily="2" charset="0"/>
              </a:rPr>
              <a:t>’</a:t>
            </a:r>
            <a:r>
              <a:rPr lang="uk-UA" sz="2400" b="1" dirty="0" err="1">
                <a:solidFill>
                  <a:srgbClr val="FFFF00"/>
                </a:solidFill>
                <a:latin typeface="Roboto Condensed Light" panose="02000000000000000000" pitchFamily="2" charset="0"/>
                <a:ea typeface="Roboto Condensed Light" panose="02000000000000000000" pitchFamily="2" charset="0"/>
              </a:rPr>
              <a:t>єктивна</a:t>
            </a:r>
            <a:r>
              <a:rPr lang="uk-UA" sz="2400" b="1" dirty="0">
                <a:solidFill>
                  <a:srgbClr val="FFFF00"/>
                </a:solidFill>
                <a:latin typeface="Roboto Condensed Light" panose="02000000000000000000" pitchFamily="2" charset="0"/>
                <a:ea typeface="Roboto Condensed Light" panose="02000000000000000000" pitchFamily="2" charset="0"/>
              </a:rPr>
              <a:t> сторона     </a:t>
            </a:r>
          </a:p>
        </p:txBody>
      </p:sp>
      <p:sp>
        <p:nvSpPr>
          <p:cNvPr id="8" name="Округлений прямокутник 7"/>
          <p:cNvSpPr/>
          <p:nvPr/>
        </p:nvSpPr>
        <p:spPr>
          <a:xfrm>
            <a:off x="323850" y="695723"/>
            <a:ext cx="11544299" cy="5449045"/>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uk-UA" sz="1400" dirty="0">
              <a:latin typeface="Roboto Condensed Light" panose="02000000000000000000" pitchFamily="2" charset="0"/>
            </a:endParaRPr>
          </a:p>
          <a:p>
            <a:pPr algn="just"/>
            <a:endParaRPr lang="uk-UA" sz="1400" dirty="0">
              <a:latin typeface="Roboto Condensed Light" panose="02000000000000000000" pitchFamily="2" charset="0"/>
            </a:endParaRPr>
          </a:p>
          <a:p>
            <a:pPr algn="just"/>
            <a:endParaRPr lang="uk-UA" sz="1400" dirty="0">
              <a:latin typeface="Roboto Condensed Light" panose="02000000000000000000" pitchFamily="2" charset="0"/>
            </a:endParaRPr>
          </a:p>
          <a:p>
            <a:pPr algn="just"/>
            <a:endParaRPr lang="uk-UA" sz="1400" dirty="0">
              <a:latin typeface="Roboto Condensed Light" panose="02000000000000000000" pitchFamily="2" charset="0"/>
            </a:endParaRPr>
          </a:p>
          <a:p>
            <a:pPr algn="just"/>
            <a:endParaRPr lang="uk-UA" sz="1400" dirty="0">
              <a:latin typeface="Roboto Condensed Light" panose="02000000000000000000" pitchFamily="2" charset="0"/>
            </a:endParaRPr>
          </a:p>
          <a:p>
            <a:pPr algn="just"/>
            <a:endParaRPr lang="uk-UA" sz="1400" dirty="0">
              <a:latin typeface="Roboto Condensed Light" panose="02000000000000000000" pitchFamily="2" charset="0"/>
            </a:endParaRPr>
          </a:p>
          <a:p>
            <a:pPr algn="just"/>
            <a:endParaRPr lang="uk-UA" sz="1400" dirty="0">
              <a:latin typeface="Roboto Condensed Light" panose="02000000000000000000" pitchFamily="2" charset="0"/>
            </a:endParaRPr>
          </a:p>
          <a:p>
            <a:pPr algn="just"/>
            <a:endParaRPr lang="uk-UA" sz="1400" dirty="0">
              <a:latin typeface="Roboto Condensed Light" panose="02000000000000000000" pitchFamily="2" charset="0"/>
            </a:endParaRPr>
          </a:p>
          <a:p>
            <a:pPr algn="just"/>
            <a:endParaRPr lang="uk-UA" sz="1500" dirty="0">
              <a:latin typeface="Roboto Condensed Light" panose="02000000000000000000" pitchFamily="2" charset="0"/>
            </a:endParaRPr>
          </a:p>
          <a:p>
            <a:pPr algn="just"/>
            <a:r>
              <a:rPr lang="uk-UA" sz="1500" dirty="0">
                <a:latin typeface="Roboto Condensed Light" panose="02000000000000000000" pitchFamily="2" charset="0"/>
              </a:rPr>
              <a:t>О</a:t>
            </a:r>
            <a:r>
              <a:rPr lang="uk-UA" sz="1500" b="0" i="0" u="none" strike="noStrike" baseline="0" dirty="0">
                <a:latin typeface="Roboto Condensed Light" panose="02000000000000000000" pitchFamily="2" charset="0"/>
              </a:rPr>
              <a:t>днією із основоположних засад цивільного законодавства є </a:t>
            </a:r>
            <a:r>
              <a:rPr lang="uk-UA" sz="1500" b="1" i="0" u="none" strike="noStrike" baseline="0" dirty="0">
                <a:solidFill>
                  <a:srgbClr val="FFFF00"/>
                </a:solidFill>
                <a:latin typeface="Roboto Condensed Light" panose="02000000000000000000" pitchFamily="2" charset="0"/>
              </a:rPr>
              <a:t>добросовісність</a:t>
            </a:r>
            <a:r>
              <a:rPr lang="uk-UA" sz="1500" b="0" i="0" u="none" strike="noStrike" baseline="0" dirty="0">
                <a:latin typeface="Roboto Condensed Light" panose="02000000000000000000" pitchFamily="2" charset="0"/>
              </a:rPr>
              <a:t> (пункт 6 частини першої статті 3 ЦК України) і дії учасників цивільних правовідносин </a:t>
            </a:r>
            <a:r>
              <a:rPr lang="uk-UA" sz="1500" b="1" i="0" u="none" strike="noStrike" baseline="0" dirty="0">
                <a:solidFill>
                  <a:srgbClr val="FFFF00"/>
                </a:solidFill>
                <a:latin typeface="Roboto Condensed Light" panose="02000000000000000000" pitchFamily="2" charset="0"/>
              </a:rPr>
              <a:t>мають бути добросовісними</a:t>
            </a:r>
            <a:r>
              <a:rPr lang="uk-UA" sz="1500" b="0" i="0" u="none" strike="noStrike" baseline="0" dirty="0">
                <a:latin typeface="Roboto Condensed Light" panose="02000000000000000000" pitchFamily="2" charset="0"/>
              </a:rPr>
              <a:t>. Тобто, відповідати певному стандарту поведінки, що характеризується </a:t>
            </a:r>
            <a:r>
              <a:rPr lang="uk-UA" sz="1500" b="1" i="0" u="none" strike="noStrike" baseline="0" dirty="0">
                <a:solidFill>
                  <a:srgbClr val="FFFF00"/>
                </a:solidFill>
                <a:latin typeface="Roboto Condensed Light" panose="02000000000000000000" pitchFamily="2" charset="0"/>
              </a:rPr>
              <a:t>чесністю, відкритістю і повагою інтересів іншої сторони </a:t>
            </a:r>
            <a:r>
              <a:rPr lang="uk-UA" sz="1500" b="0" i="0" u="none" strike="noStrike" baseline="0" dirty="0">
                <a:latin typeface="Roboto Condensed Light" panose="02000000000000000000" pitchFamily="2" charset="0"/>
              </a:rPr>
              <a:t>договору або відповідного правовідношення. </a:t>
            </a:r>
          </a:p>
          <a:p>
            <a:pPr algn="just"/>
            <a:endParaRPr lang="uk-UA" sz="1500" b="0" i="0" u="none" strike="noStrike" baseline="0" dirty="0">
              <a:latin typeface="Roboto Condensed Light" panose="02000000000000000000" pitchFamily="2" charset="0"/>
            </a:endParaRPr>
          </a:p>
          <a:p>
            <a:pPr algn="just"/>
            <a:r>
              <a:rPr lang="uk-UA" sz="1500" b="0" i="0" u="none" strike="noStrike" baseline="0" dirty="0">
                <a:latin typeface="Roboto Condensed Light" panose="02000000000000000000" pitchFamily="2" charset="0"/>
              </a:rPr>
              <a:t>Будь-яка господарська операція, дія суб'єкта господарювання </a:t>
            </a:r>
            <a:r>
              <a:rPr lang="uk-UA" sz="1500" b="1" i="0" u="none" strike="noStrike" baseline="0" dirty="0">
                <a:solidFill>
                  <a:srgbClr val="FFFF00"/>
                </a:solidFill>
                <a:latin typeface="Roboto Condensed Light" panose="02000000000000000000" pitchFamily="2" charset="0"/>
              </a:rPr>
              <a:t>повинна мати розумне пояснення мети та мотивів її здійснення, які мають відповідати інтересам цієї юридичної особи</a:t>
            </a:r>
            <a:r>
              <a:rPr lang="uk-UA" sz="1500" b="0" i="0" u="none" strike="noStrike" baseline="0" dirty="0">
                <a:latin typeface="Roboto Condensed Light" panose="02000000000000000000" pitchFamily="2" charset="0"/>
              </a:rPr>
              <a:t>. </a:t>
            </a:r>
          </a:p>
          <a:p>
            <a:pPr algn="just"/>
            <a:endParaRPr lang="uk-UA" sz="1500" dirty="0">
              <a:latin typeface="Roboto Condensed Light" panose="02000000000000000000" pitchFamily="2" charset="0"/>
            </a:endParaRPr>
          </a:p>
          <a:p>
            <a:pPr algn="just"/>
            <a:r>
              <a:rPr lang="ru-RU" sz="1500" dirty="0" err="1">
                <a:latin typeface="Roboto Condensed Light" panose="02000000000000000000" pitchFamily="2" charset="0"/>
              </a:rPr>
              <a:t>З</a:t>
            </a:r>
            <a:r>
              <a:rPr lang="ru-RU" sz="1500" b="0" i="0" u="none" strike="noStrike" baseline="0" dirty="0" err="1">
                <a:latin typeface="Roboto Condensed Light" panose="02000000000000000000" pitchFamily="2" charset="0"/>
              </a:rPr>
              <a:t>аконодавцем</a:t>
            </a:r>
            <a:r>
              <a:rPr lang="ru-RU" sz="1500" b="0" i="0" u="none" strike="noStrike" baseline="0" dirty="0">
                <a:latin typeface="Roboto Condensed Light" panose="02000000000000000000" pitchFamily="2" charset="0"/>
              </a:rPr>
              <a:t> не </a:t>
            </a:r>
            <a:r>
              <a:rPr lang="ru-RU" sz="1500" b="0" i="0" u="none" strike="noStrike" baseline="0" dirty="0" err="1">
                <a:latin typeface="Roboto Condensed Light" panose="02000000000000000000" pitchFamily="2" charset="0"/>
              </a:rPr>
              <a:t>конкретизовано</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які</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саме</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дії</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чи</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бездіяльність</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складають</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об'єктивну</a:t>
            </a:r>
            <a:r>
              <a:rPr lang="ru-RU" sz="1500" b="0" i="0" u="none" strike="noStrike" baseline="0" dirty="0">
                <a:latin typeface="Roboto Condensed Light" panose="02000000000000000000" pitchFamily="2" charset="0"/>
              </a:rPr>
              <a:t> сторону такого </a:t>
            </a:r>
            <a:r>
              <a:rPr lang="ru-RU" sz="1500" b="0" i="0" u="none" strike="noStrike" baseline="0" dirty="0" err="1">
                <a:latin typeface="Roboto Condensed Light" panose="02000000000000000000" pitchFamily="2" charset="0"/>
              </a:rPr>
              <a:t>правопорушення</a:t>
            </a:r>
            <a:r>
              <a:rPr lang="ru-RU" sz="1500" b="0" i="0" u="none" strike="noStrike" baseline="0" dirty="0">
                <a:latin typeface="Roboto Condensed Light" panose="02000000000000000000" pitchFamily="2" charset="0"/>
              </a:rPr>
              <a:t>. Тому при </a:t>
            </a:r>
            <a:r>
              <a:rPr lang="ru-RU" sz="1500" b="0" i="0" u="none" strike="noStrike" baseline="0" dirty="0" err="1">
                <a:latin typeface="Roboto Condensed Light" panose="02000000000000000000" pitchFamily="2" charset="0"/>
              </a:rPr>
              <a:t>вирішенні</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питання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щодо</a:t>
            </a:r>
            <a:r>
              <a:rPr lang="ru-RU" sz="1500" b="0" i="0" u="none" strike="noStrike" baseline="0" dirty="0">
                <a:latin typeface="Roboto Condensed Light" panose="02000000000000000000" pitchFamily="2" charset="0"/>
              </a:rPr>
              <a:t> кола </a:t>
            </a:r>
            <a:r>
              <a:rPr lang="ru-RU" sz="1500" b="0" i="0" u="none" strike="noStrike" baseline="0" dirty="0" err="1">
                <a:latin typeface="Roboto Condensed Light" panose="02000000000000000000" pitchFamily="2" charset="0"/>
              </a:rPr>
              <a:t>обставин</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які</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мають</a:t>
            </a:r>
            <a:r>
              <a:rPr lang="ru-RU" sz="1500" b="0" i="0" u="none" strike="noStrike" baseline="0" dirty="0">
                <a:latin typeface="Roboto Condensed Light" panose="02000000000000000000" pitchFamily="2" charset="0"/>
              </a:rPr>
              <a:t> бути </a:t>
            </a:r>
            <a:r>
              <a:rPr lang="ru-RU" sz="1500" b="0" i="0" u="none" strike="noStrike" baseline="0" dirty="0" err="1">
                <a:latin typeface="Roboto Condensed Light" panose="02000000000000000000" pitchFamily="2" charset="0"/>
              </a:rPr>
              <a:t>доведені</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суб'єктом</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звернення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ліквідатором</a:t>
            </a:r>
            <a:r>
              <a:rPr lang="ru-RU" sz="1500" b="0" i="0" u="none" strike="noStrike" baseline="0" dirty="0">
                <a:latin typeface="Roboto Condensed Light" panose="02000000000000000000" pitchFamily="2" charset="0"/>
              </a:rPr>
              <a:t>) та, </a:t>
            </a:r>
            <a:r>
              <a:rPr lang="ru-RU" sz="1500" b="0" i="0" u="none" strike="noStrike" baseline="0" dirty="0" err="1">
                <a:latin typeface="Roboto Condensed Light" panose="02000000000000000000" pitchFamily="2" charset="0"/>
              </a:rPr>
              <a:t>відповідно</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підлягають</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встановленню</a:t>
            </a:r>
            <a:r>
              <a:rPr lang="ru-RU" sz="1500" b="0" i="0" u="none" strike="noStrike" baseline="0" dirty="0">
                <a:latin typeface="Roboto Condensed Light" panose="02000000000000000000" pitchFamily="2" charset="0"/>
              </a:rPr>
              <a:t> судом для </a:t>
            </a:r>
            <a:r>
              <a:rPr lang="ru-RU" sz="1500" b="0" i="0" u="none" strike="noStrike" baseline="0" dirty="0" err="1">
                <a:latin typeface="Roboto Condensed Light" panose="02000000000000000000" pitchFamily="2" charset="0"/>
              </a:rPr>
              <a:t>покладення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субсидіарної</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відповідальності</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мають</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прийматися</a:t>
            </a:r>
            <a:r>
              <a:rPr lang="ru-RU" sz="1500" b="0" i="0" u="none" strike="noStrike" baseline="0" dirty="0">
                <a:latin typeface="Roboto Condensed Light" panose="02000000000000000000" pitchFamily="2" charset="0"/>
              </a:rPr>
              <a:t> до </a:t>
            </a:r>
            <a:r>
              <a:rPr lang="ru-RU" sz="1500" b="0" i="0" u="none" strike="noStrike" baseline="0" dirty="0" err="1">
                <a:latin typeface="Roboto Condensed Light" panose="02000000000000000000" pitchFamily="2" charset="0"/>
              </a:rPr>
              <a:t>уваги</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також</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положення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частини</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першої</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статті</a:t>
            </a:r>
            <a:r>
              <a:rPr lang="ru-RU" sz="1500" b="0" i="0" u="none" strike="noStrike" baseline="0" dirty="0">
                <a:latin typeface="Roboto Condensed Light" panose="02000000000000000000" pitchFamily="2" charset="0"/>
              </a:rPr>
              <a:t> 215 ГК </a:t>
            </a:r>
            <a:r>
              <a:rPr lang="ru-RU" sz="1500" b="0" i="0" u="none" strike="noStrike" baseline="0" dirty="0" err="1">
                <a:latin typeface="Roboto Condensed Light" panose="02000000000000000000" pitchFamily="2" charset="0"/>
              </a:rPr>
              <a:t>України</a:t>
            </a:r>
            <a:r>
              <a:rPr lang="ru-RU" sz="1500" b="0" i="0" u="none" strike="noStrike" baseline="0" dirty="0">
                <a:latin typeface="Roboto Condensed Light" panose="02000000000000000000" pitchFamily="2" charset="0"/>
              </a:rPr>
              <a:t> та </a:t>
            </a:r>
            <a:r>
              <a:rPr lang="ru-RU" sz="1500" b="0" i="0" u="none" strike="noStrike" baseline="0" dirty="0" err="1">
                <a:latin typeface="Roboto Condensed Light" panose="02000000000000000000" pitchFamily="2" charset="0"/>
              </a:rPr>
              <a:t>підстави</a:t>
            </a:r>
            <a:r>
              <a:rPr lang="ru-RU" sz="1500" b="0" i="0" u="none" strike="noStrike" baseline="0" dirty="0">
                <a:latin typeface="Roboto Condensed Light" panose="02000000000000000000" pitchFamily="2" charset="0"/>
              </a:rPr>
              <a:t> для </a:t>
            </a:r>
            <a:r>
              <a:rPr lang="ru-RU" sz="1500" b="0" i="0" u="none" strike="noStrike" baseline="0" dirty="0" err="1">
                <a:latin typeface="Roboto Condensed Light" panose="02000000000000000000" pitchFamily="2" charset="0"/>
              </a:rPr>
              <a:t>порушення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справи</a:t>
            </a:r>
            <a:r>
              <a:rPr lang="ru-RU" sz="1500" b="0" i="0" u="none" strike="noStrike" baseline="0" dirty="0">
                <a:latin typeface="Roboto Condensed Light" panose="02000000000000000000" pitchFamily="2" charset="0"/>
              </a:rPr>
              <a:t> про </a:t>
            </a:r>
            <a:r>
              <a:rPr lang="ru-RU" sz="1500" b="0" i="0" u="none" strike="noStrike" baseline="0" dirty="0" err="1">
                <a:latin typeface="Roboto Condensed Light" panose="02000000000000000000" pitchFamily="2" charset="0"/>
              </a:rPr>
              <a:t>банкрутство</a:t>
            </a:r>
            <a:r>
              <a:rPr lang="ru-RU" sz="1500" b="0" i="0" u="none" strike="noStrike" baseline="0" dirty="0">
                <a:latin typeface="Roboto Condensed Light" panose="02000000000000000000" pitchFamily="2" charset="0"/>
              </a:rPr>
              <a:t>, з </a:t>
            </a:r>
            <a:r>
              <a:rPr lang="ru-RU" sz="1500" b="0" i="0" u="none" strike="noStrike" baseline="0" dirty="0" err="1">
                <a:latin typeface="Roboto Condensed Light" panose="02000000000000000000" pitchFamily="2" charset="0"/>
              </a:rPr>
              <a:t>огляду</a:t>
            </a:r>
            <a:r>
              <a:rPr lang="ru-RU" sz="1500" b="0" i="0" u="none" strike="noStrike" baseline="0" dirty="0">
                <a:latin typeface="Roboto Condensed Light" panose="02000000000000000000" pitchFamily="2" charset="0"/>
              </a:rPr>
              <a:t> на </a:t>
            </a:r>
            <a:r>
              <a:rPr lang="ru-RU" sz="1500" b="0" i="0" u="none" strike="noStrike" baseline="0" dirty="0" err="1">
                <a:latin typeface="Roboto Condensed Light" panose="02000000000000000000" pitchFamily="2" charset="0"/>
              </a:rPr>
              <a:t>які</a:t>
            </a:r>
            <a:r>
              <a:rPr lang="ru-RU" sz="1500" b="0" i="0" u="none" strike="noStrike" baseline="0" dirty="0">
                <a:latin typeface="Roboto Condensed Light" panose="02000000000000000000" pitchFamily="2" charset="0"/>
              </a:rPr>
              <a:t> </a:t>
            </a:r>
            <a:r>
              <a:rPr lang="ru-RU" sz="1500" b="1" i="0" u="none" strike="noStrike" baseline="0" dirty="0">
                <a:latin typeface="Roboto Condensed Light" panose="02000000000000000000" pitchFamily="2" charset="0"/>
              </a:rPr>
              <a:t>такими </a:t>
            </a:r>
            <a:r>
              <a:rPr lang="ru-RU" sz="1500" b="1" i="0" u="none" strike="noStrike" baseline="0" dirty="0" err="1">
                <a:latin typeface="Roboto Condensed Light" panose="02000000000000000000" pitchFamily="2" charset="0"/>
              </a:rPr>
              <a:t>діями</a:t>
            </a:r>
            <a:r>
              <a:rPr lang="ru-RU" sz="1500" b="1" i="0" u="none" strike="noStrike" baseline="0" dirty="0">
                <a:latin typeface="Roboto Condensed Light" panose="02000000000000000000" pitchFamily="2" charset="0"/>
              </a:rPr>
              <a:t> </a:t>
            </a:r>
            <a:r>
              <a:rPr lang="ru-RU" sz="1500" b="1" i="0" u="none" strike="noStrike" baseline="0" dirty="0" err="1">
                <a:latin typeface="Roboto Condensed Light" panose="02000000000000000000" pitchFamily="2" charset="0"/>
              </a:rPr>
              <a:t>можуть</a:t>
            </a:r>
            <a:r>
              <a:rPr lang="ru-RU" sz="1500" b="1" i="0" u="none" strike="noStrike" baseline="0" dirty="0">
                <a:latin typeface="Roboto Condensed Light" panose="02000000000000000000" pitchFamily="2" charset="0"/>
              </a:rPr>
              <a:t> бути, </a:t>
            </a:r>
            <a:r>
              <a:rPr lang="ru-RU" sz="1500" b="1" i="0" u="none" strike="noStrike" baseline="0" dirty="0" err="1">
                <a:latin typeface="Roboto Condensed Light" panose="02000000000000000000" pitchFamily="2" charset="0"/>
              </a:rPr>
              <a:t>зокрема</a:t>
            </a:r>
            <a:r>
              <a:rPr lang="ru-RU" sz="1500" b="0" i="0" u="none" strike="noStrike" baseline="0" dirty="0">
                <a:latin typeface="Roboto Condensed Light" panose="02000000000000000000" pitchFamily="2" charset="0"/>
              </a:rPr>
              <a:t>:</a:t>
            </a:r>
          </a:p>
          <a:p>
            <a:pPr algn="just"/>
            <a:endParaRPr lang="uk-UA" sz="1500" b="0" i="0" u="none" strike="noStrike" baseline="0" dirty="0">
              <a:latin typeface="Roboto Condensed Light" panose="02000000000000000000" pitchFamily="2" charset="0"/>
            </a:endParaRPr>
          </a:p>
          <a:p>
            <a:pPr algn="just"/>
            <a:r>
              <a:rPr lang="ru-RU" sz="1500" b="1" i="0" u="none" strike="noStrike" baseline="0" dirty="0">
                <a:solidFill>
                  <a:srgbClr val="FFFF00"/>
                </a:solidFill>
                <a:latin typeface="Roboto Condensed Light" panose="02000000000000000000" pitchFamily="2" charset="0"/>
              </a:rPr>
              <a:t>1)</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вчинення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суб'єктами</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відповідальності</a:t>
            </a:r>
            <a:r>
              <a:rPr lang="ru-RU" sz="1500" b="0" i="0" u="none" strike="noStrike" baseline="0" dirty="0">
                <a:latin typeface="Roboto Condensed Light" panose="02000000000000000000" pitchFamily="2" charset="0"/>
              </a:rPr>
              <a:t> будь-</a:t>
            </a:r>
            <a:r>
              <a:rPr lang="ru-RU" sz="1500" b="0" i="0" u="none" strike="noStrike" baseline="0" dirty="0" err="1">
                <a:latin typeface="Roboto Condensed Light" panose="02000000000000000000" pitchFamily="2" charset="0"/>
              </a:rPr>
              <a:t>яких</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дій</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направлених</a:t>
            </a:r>
            <a:r>
              <a:rPr lang="ru-RU" sz="1500" b="0" i="0" u="none" strike="noStrike" baseline="0" dirty="0">
                <a:latin typeface="Roboto Condensed Light" panose="02000000000000000000" pitchFamily="2" charset="0"/>
              </a:rPr>
              <a:t> на </a:t>
            </a:r>
            <a:r>
              <a:rPr lang="ru-RU" sz="1500" b="0" i="0" u="none" strike="noStrike" baseline="0" dirty="0" err="1">
                <a:latin typeface="Roboto Condensed Light" panose="02000000000000000000" pitchFamily="2" charset="0"/>
              </a:rPr>
              <a:t>набуття</a:t>
            </a:r>
            <a:r>
              <a:rPr lang="ru-RU" sz="1500" b="0" i="0" u="none" strike="noStrike" baseline="0" dirty="0">
                <a:latin typeface="Roboto Condensed Light" panose="02000000000000000000" pitchFamily="2" charset="0"/>
              </a:rPr>
              <a:t> майна, за </a:t>
            </a:r>
            <a:r>
              <a:rPr lang="ru-RU" sz="1500" b="0" i="0" u="none" strike="noStrike" baseline="0" dirty="0" err="1">
                <a:latin typeface="Roboto Condensed Light" panose="02000000000000000000" pitchFamily="2" charset="0"/>
              </a:rPr>
              <a:t>відсутності</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активів</a:t>
            </a:r>
            <a:r>
              <a:rPr lang="ru-RU" sz="1500" b="0" i="0" u="none" strike="noStrike" baseline="0" dirty="0">
                <a:latin typeface="Roboto Condensed Light" panose="02000000000000000000" pitchFamily="2" charset="0"/>
              </a:rPr>
              <a:t> для </a:t>
            </a:r>
            <a:r>
              <a:rPr lang="ru-RU" sz="1500" b="0" i="0" u="none" strike="noStrike" baseline="0" dirty="0" err="1">
                <a:latin typeface="Roboto Condensed Light" panose="02000000000000000000" pitchFamily="2" charset="0"/>
              </a:rPr>
              <a:t>розрахунку</a:t>
            </a:r>
            <a:r>
              <a:rPr lang="ru-RU" sz="1500" b="0" i="0" u="none" strike="noStrike" baseline="0" dirty="0">
                <a:latin typeface="Roboto Condensed Light" panose="02000000000000000000" pitchFamily="2" charset="0"/>
              </a:rPr>
              <a:t> за </a:t>
            </a:r>
            <a:r>
              <a:rPr lang="ru-RU" sz="1500" b="0" i="0" u="none" strike="noStrike" baseline="0" dirty="0" err="1">
                <a:latin typeface="Roboto Condensed Light" panose="02000000000000000000" pitchFamily="2" charset="0"/>
              </a:rPr>
              <a:t>набуте</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майно</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чи</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збільшення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кредиторської</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заборгованості</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боржника</a:t>
            </a:r>
            <a:r>
              <a:rPr lang="ru-RU" sz="1500" b="0" i="0" u="none" strike="noStrike" baseline="0" dirty="0">
                <a:latin typeface="Roboto Condensed Light" panose="02000000000000000000" pitchFamily="2" charset="0"/>
              </a:rPr>
              <a:t> без </a:t>
            </a:r>
            <a:r>
              <a:rPr lang="ru-RU" sz="1500" b="0" i="0" u="none" strike="noStrike" baseline="0" dirty="0" err="1">
                <a:latin typeface="Roboto Condensed Light" panose="02000000000000000000" pitchFamily="2" charset="0"/>
              </a:rPr>
              <a:t>наміру</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її</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погашення</a:t>
            </a:r>
            <a:r>
              <a:rPr lang="ru-RU" sz="1500" b="0" i="0" u="none" strike="noStrike" baseline="0" dirty="0">
                <a:latin typeface="Roboto Condensed Light" panose="02000000000000000000" pitchFamily="2" charset="0"/>
              </a:rPr>
              <a:t>;</a:t>
            </a:r>
          </a:p>
          <a:p>
            <a:pPr algn="just"/>
            <a:endParaRPr lang="uk-UA" sz="1500" b="0" i="0" u="none" strike="noStrike" baseline="0" dirty="0">
              <a:latin typeface="Roboto Condensed Light" panose="02000000000000000000" pitchFamily="2" charset="0"/>
            </a:endParaRPr>
          </a:p>
          <a:p>
            <a:pPr algn="just"/>
            <a:r>
              <a:rPr lang="ru-RU" sz="1500" b="1" i="0" u="none" strike="noStrike" baseline="0" dirty="0">
                <a:solidFill>
                  <a:srgbClr val="FFFF00"/>
                </a:solidFill>
                <a:latin typeface="Roboto Condensed Light" panose="02000000000000000000" pitchFamily="2" charset="0"/>
              </a:rPr>
              <a:t>2)</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прийняття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суб'єктами</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відповідальності</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рішення</a:t>
            </a:r>
            <a:r>
              <a:rPr lang="ru-RU" sz="1500" b="0" i="0" u="none" strike="noStrike" baseline="0" dirty="0">
                <a:latin typeface="Roboto Condensed Light" panose="02000000000000000000" pitchFamily="2" charset="0"/>
              </a:rPr>
              <a:t> при </a:t>
            </a:r>
            <a:r>
              <a:rPr lang="ru-RU" sz="1500" b="0" i="0" u="none" strike="noStrike" baseline="0" dirty="0" err="1">
                <a:latin typeface="Roboto Condensed Light" panose="02000000000000000000" pitchFamily="2" charset="0"/>
              </a:rPr>
              <a:t>виведення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активів</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боржника</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внаслідок</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чого</a:t>
            </a:r>
            <a:r>
              <a:rPr lang="ru-RU" sz="1500" b="0" i="0" u="none" strike="noStrike" baseline="0" dirty="0">
                <a:latin typeface="Roboto Condensed Light" panose="02000000000000000000" pitchFamily="2" charset="0"/>
              </a:rPr>
              <a:t> настала </a:t>
            </a:r>
            <a:r>
              <a:rPr lang="ru-RU" sz="1500" b="0" i="0" u="none" strike="noStrike" baseline="0" dirty="0" err="1">
                <a:latin typeface="Roboto Condensed Light" panose="02000000000000000000" pitchFamily="2" charset="0"/>
              </a:rPr>
              <a:t>неплатоспроможність</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боржника</a:t>
            </a:r>
            <a:r>
              <a:rPr lang="ru-RU" sz="1500" b="0" i="0" u="none" strike="noStrike" baseline="0" dirty="0">
                <a:latin typeface="Roboto Condensed Light" panose="02000000000000000000" pitchFamily="2" charset="0"/>
              </a:rPr>
              <a:t> по </a:t>
            </a:r>
            <a:r>
              <a:rPr lang="ru-RU" sz="1500" b="0" i="0" u="none" strike="noStrike" baseline="0" dirty="0" err="1">
                <a:latin typeface="Roboto Condensed Light" panose="02000000000000000000" pitchFamily="2" charset="0"/>
              </a:rPr>
              <a:t>його</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інших</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зобов'язаннях</a:t>
            </a:r>
            <a:r>
              <a:rPr lang="ru-RU" sz="1500" b="0" i="0" u="none" strike="noStrike" baseline="0" dirty="0">
                <a:latin typeface="Roboto Condensed Light" panose="02000000000000000000" pitchFamily="2" charset="0"/>
              </a:rPr>
              <a:t>;</a:t>
            </a:r>
          </a:p>
          <a:p>
            <a:pPr algn="just"/>
            <a:endParaRPr lang="uk-UA" sz="1500" b="0" i="0" u="none" strike="noStrike" baseline="0" dirty="0">
              <a:latin typeface="Roboto Condensed Light" panose="02000000000000000000" pitchFamily="2" charset="0"/>
            </a:endParaRPr>
          </a:p>
          <a:p>
            <a:pPr algn="just"/>
            <a:r>
              <a:rPr lang="uk-UA" sz="1500" b="1" i="0" u="none" strike="noStrike" baseline="0" dirty="0">
                <a:solidFill>
                  <a:srgbClr val="FFFF00"/>
                </a:solidFill>
                <a:latin typeface="Roboto Condensed Light" panose="02000000000000000000" pitchFamily="2" charset="0"/>
              </a:rPr>
              <a:t>3)</a:t>
            </a:r>
            <a:r>
              <a:rPr lang="uk-UA" sz="1500" b="0" i="0" u="none" strike="noStrike" baseline="0" dirty="0">
                <a:latin typeface="Roboto Condensed Light" panose="02000000000000000000" pitchFamily="2" charset="0"/>
              </a:rPr>
              <a:t> прийняття суб'єктами відповідальності рішення, вказівок на вчинення майнових дій чи бездіяльності боржника щодо захисту власних майнових інтересів юридичної особи боржника на користь інших юридичних осіб, що мало наслідком настання неплатоспроможності боржника тощо.</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Постанова КГС ВС від 22.04.2021 у справі № 915/1624/16</a:t>
            </a: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p>
          <a:p>
            <a:pPr algn="just"/>
            <a:endParaRPr lang="uk-UA" sz="1500" b="0" i="0" u="none" strike="noStrike" baseline="0" dirty="0">
              <a:latin typeface="Roboto Condensed Light" panose="02000000000000000000" pitchFamily="2" charset="0"/>
            </a:endParaRPr>
          </a:p>
          <a:p>
            <a:pPr algn="just"/>
            <a:endParaRPr lang="uk-UA" sz="1500" b="0" i="0" u="none" strike="noStrike" baseline="0"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endParaRPr lang="uk-UA" sz="1800" b="0" i="0" u="none" strike="noStrike" baseline="0" dirty="0"/>
          </a:p>
          <a:p>
            <a:pPr algn="just"/>
            <a:endParaRPr lang="ru-RU" dirty="0">
              <a:solidFill>
                <a:srgbClr val="FFFFFF"/>
              </a:solidFill>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501948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17</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Об</a:t>
            </a:r>
            <a:r>
              <a:rPr lang="en-US" sz="2400" b="1" dirty="0">
                <a:solidFill>
                  <a:srgbClr val="FFFF00"/>
                </a:solidFill>
                <a:latin typeface="Roboto Condensed Light" panose="02000000000000000000" pitchFamily="2" charset="0"/>
                <a:ea typeface="Roboto Condensed Light" panose="02000000000000000000" pitchFamily="2" charset="0"/>
              </a:rPr>
              <a:t>’</a:t>
            </a:r>
            <a:r>
              <a:rPr lang="uk-UA" sz="2400" b="1" dirty="0" err="1">
                <a:solidFill>
                  <a:srgbClr val="FFFF00"/>
                </a:solidFill>
                <a:latin typeface="Roboto Condensed Light" panose="02000000000000000000" pitchFamily="2" charset="0"/>
                <a:ea typeface="Roboto Condensed Light" panose="02000000000000000000" pitchFamily="2" charset="0"/>
              </a:rPr>
              <a:t>єктивна</a:t>
            </a:r>
            <a:r>
              <a:rPr lang="uk-UA" sz="2400" b="1" dirty="0">
                <a:solidFill>
                  <a:srgbClr val="FFFF00"/>
                </a:solidFill>
                <a:latin typeface="Roboto Condensed Light" panose="02000000000000000000" pitchFamily="2" charset="0"/>
                <a:ea typeface="Roboto Condensed Light" panose="02000000000000000000" pitchFamily="2" charset="0"/>
              </a:rPr>
              <a:t> сторона     </a:t>
            </a:r>
          </a:p>
        </p:txBody>
      </p:sp>
      <p:sp>
        <p:nvSpPr>
          <p:cNvPr id="8" name="Округлений прямокутник 7"/>
          <p:cNvSpPr/>
          <p:nvPr/>
        </p:nvSpPr>
        <p:spPr>
          <a:xfrm>
            <a:off x="256310" y="670198"/>
            <a:ext cx="11850345" cy="5518846"/>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uk-UA" sz="1600" b="1" dirty="0">
              <a:latin typeface="Roboto Condensed Light" panose="02000000000000000000" pitchFamily="2" charset="0"/>
            </a:endParaRPr>
          </a:p>
          <a:p>
            <a:pPr algn="just"/>
            <a:endParaRPr lang="uk-UA" sz="1600" b="1" i="0" u="none" strike="noStrike" baseline="0" dirty="0">
              <a:latin typeface="Roboto Condensed Light" panose="02000000000000000000" pitchFamily="2" charset="0"/>
            </a:endParaRPr>
          </a:p>
          <a:p>
            <a:pPr algn="just"/>
            <a:endParaRPr lang="uk-UA" sz="1600" b="1" i="0" u="none" strike="noStrike" baseline="0" dirty="0">
              <a:latin typeface="Roboto Condensed Light" panose="02000000000000000000" pitchFamily="2" charset="0"/>
            </a:endParaRPr>
          </a:p>
          <a:p>
            <a:pPr algn="just"/>
            <a:endParaRPr lang="uk-UA" sz="1500" b="1" i="0" u="none" strike="noStrike" baseline="0" dirty="0">
              <a:latin typeface="Roboto Condensed Light" panose="02000000000000000000" pitchFamily="2" charset="0"/>
            </a:endParaRPr>
          </a:p>
          <a:p>
            <a:pPr algn="just"/>
            <a:r>
              <a:rPr lang="uk-UA" sz="1500" b="1" i="0" u="none" strike="noStrike" baseline="0" dirty="0">
                <a:latin typeface="Roboto Condensed Light" panose="02000000000000000000" pitchFamily="2" charset="0"/>
              </a:rPr>
              <a:t>Суб'єктом субсидіарної відповідальності може бути особа, яка </a:t>
            </a:r>
            <a:r>
              <a:rPr lang="uk-UA" sz="1500" b="1" i="0" u="none" strike="noStrike" baseline="0" dirty="0">
                <a:solidFill>
                  <a:srgbClr val="FFFF00"/>
                </a:solidFill>
                <a:latin typeface="Roboto Condensed Light" panose="02000000000000000000" pitchFamily="2" charset="0"/>
              </a:rPr>
              <a:t>отримала істотну (відносно масштабу діяльності боржника) вигоду у вигляді збільшення активів</a:t>
            </a:r>
            <a:r>
              <a:rPr lang="uk-UA" sz="1500" b="1" i="0" u="none" strike="noStrike" baseline="0" dirty="0">
                <a:latin typeface="Roboto Condensed Light" panose="02000000000000000000" pitchFamily="2" charset="0"/>
              </a:rPr>
              <a:t>, яка </a:t>
            </a:r>
            <a:r>
              <a:rPr lang="uk-UA" sz="1500" b="1" i="0" u="none" strike="noStrike" baseline="0" dirty="0">
                <a:solidFill>
                  <a:srgbClr val="FFFF00"/>
                </a:solidFill>
                <a:latin typeface="Roboto Condensed Light" panose="02000000000000000000" pitchFamily="2" charset="0"/>
              </a:rPr>
              <a:t>не могла б утворитися у випадку відповідності дій засновників та керівника боржника закону, в </a:t>
            </a:r>
            <a:r>
              <a:rPr lang="uk-UA" sz="1500" b="1" i="0" u="none" strike="noStrike" baseline="0" dirty="0" err="1">
                <a:solidFill>
                  <a:srgbClr val="FFFF00"/>
                </a:solidFill>
                <a:latin typeface="Roboto Condensed Light" panose="02000000000000000000" pitchFamily="2" charset="0"/>
              </a:rPr>
              <a:t>т.ч</a:t>
            </a:r>
            <a:r>
              <a:rPr lang="uk-UA" sz="1500" b="1" i="0" u="none" strike="noStrike" baseline="0" dirty="0">
                <a:solidFill>
                  <a:srgbClr val="FFFF00"/>
                </a:solidFill>
                <a:latin typeface="Roboto Condensed Light" panose="02000000000000000000" pitchFamily="2" charset="0"/>
              </a:rPr>
              <a:t>. принципу добросовісності</a:t>
            </a:r>
            <a:r>
              <a:rPr lang="uk-UA" sz="1500" b="0" i="0" u="none" strike="noStrike" baseline="0" dirty="0">
                <a:latin typeface="Roboto Condensed Light" panose="02000000000000000000" pitchFamily="2" charset="0"/>
              </a:rPr>
              <a:t>.</a:t>
            </a:r>
          </a:p>
          <a:p>
            <a:pPr algn="just"/>
            <a:endParaRPr lang="uk-UA" sz="1500" b="0" i="0" u="none" strike="noStrike" baseline="0" dirty="0">
              <a:latin typeface="Roboto Condensed Light" panose="02000000000000000000" pitchFamily="2" charset="0"/>
            </a:endParaRPr>
          </a:p>
          <a:p>
            <a:pPr algn="just"/>
            <a:r>
              <a:rPr lang="uk-UA" sz="1500" b="1" i="0" u="none" strike="noStrike" baseline="0" dirty="0">
                <a:latin typeface="Roboto Condensed Light" panose="02000000000000000000" pitchFamily="2" charset="0"/>
              </a:rPr>
              <a:t>До суб'єктів субсидіарної відповідальності слід віднести осіб, </a:t>
            </a:r>
            <a:r>
              <a:rPr lang="uk-UA" sz="1500" b="1" i="0" u="none" strike="noStrike" baseline="0" dirty="0">
                <a:solidFill>
                  <a:srgbClr val="FFFF00"/>
                </a:solidFill>
                <a:latin typeface="Roboto Condensed Light" panose="02000000000000000000" pitchFamily="2" charset="0"/>
              </a:rPr>
              <a:t>які отримали істотний актив боржника на підставі актів, рішень, правочинів тощо прийнятих засновниками чи керівником боржника на шкоду інтересам останнього та його кредиторів</a:t>
            </a:r>
            <a:r>
              <a:rPr lang="uk-UA" sz="1500" b="0" i="0" u="none" strike="noStrike" baseline="0" dirty="0">
                <a:latin typeface="Roboto Condensed Light" panose="02000000000000000000" pitchFamily="2" charset="0"/>
              </a:rPr>
              <a:t>, які можуть виражатися, зокрема у:</a:t>
            </a:r>
          </a:p>
          <a:p>
            <a:pPr algn="just"/>
            <a:r>
              <a:rPr lang="uk-UA" sz="1500" b="1" dirty="0">
                <a:solidFill>
                  <a:srgbClr val="FFFF00"/>
                </a:solidFill>
                <a:latin typeface="Roboto Condensed Light" panose="02000000000000000000" pitchFamily="2" charset="0"/>
              </a:rPr>
              <a:t>*</a:t>
            </a:r>
            <a:r>
              <a:rPr lang="uk-UA" sz="1500" i="0" u="none" strike="noStrike" baseline="0" dirty="0">
                <a:latin typeface="Roboto Condensed Light" panose="02000000000000000000" pitchFamily="2" charset="0"/>
              </a:rPr>
              <a:t> </a:t>
            </a:r>
            <a:r>
              <a:rPr lang="uk-UA" sz="1500" i="0" u="none" strike="noStrike" baseline="0" dirty="0">
                <a:solidFill>
                  <a:schemeClr val="bg1"/>
                </a:solidFill>
                <a:latin typeface="Roboto Condensed Light" panose="02000000000000000000" pitchFamily="2" charset="0"/>
              </a:rPr>
              <a:t>прийнятті ключових ділових рішень з порушенням принципів добросовісності та розумності, в тому числі узгодження, укладення або схвалення правочинів на завідомо невигідних умовах або з особами завідомо нездатними виконати свої зобов'язання ("фірмами одноденками" тощо); </a:t>
            </a:r>
          </a:p>
          <a:p>
            <a:pPr algn="just"/>
            <a:r>
              <a:rPr lang="uk-UA" sz="1500" b="1" dirty="0">
                <a:solidFill>
                  <a:srgbClr val="FFFF00"/>
                </a:solidFill>
                <a:latin typeface="Roboto Condensed Light" panose="02000000000000000000" pitchFamily="2" charset="0"/>
              </a:rPr>
              <a:t>*</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наданні</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вказівок</a:t>
            </a:r>
            <a:r>
              <a:rPr lang="ru-RU" sz="1500" i="0" u="none" strike="noStrike" baseline="0" dirty="0">
                <a:solidFill>
                  <a:schemeClr val="bg1"/>
                </a:solidFill>
                <a:latin typeface="Roboto Condensed Light" panose="02000000000000000000" pitchFamily="2" charset="0"/>
              </a:rPr>
              <a:t> з приводу </a:t>
            </a:r>
            <a:r>
              <a:rPr lang="ru-RU" sz="1500" i="0" u="none" strike="noStrike" baseline="0" dirty="0" err="1">
                <a:solidFill>
                  <a:schemeClr val="bg1"/>
                </a:solidFill>
                <a:latin typeface="Roboto Condensed Light" panose="02000000000000000000" pitchFamily="2" charset="0"/>
              </a:rPr>
              <a:t>вчинення</a:t>
            </a:r>
            <a:r>
              <a:rPr lang="ru-RU" sz="1500" i="0" u="none" strike="noStrike" baseline="0" dirty="0">
                <a:solidFill>
                  <a:schemeClr val="bg1"/>
                </a:solidFill>
                <a:latin typeface="Roboto Condensed Light" panose="02000000000000000000" pitchFamily="2" charset="0"/>
              </a:rPr>
              <a:t> явно </a:t>
            </a:r>
            <a:r>
              <a:rPr lang="ru-RU" sz="1500" i="0" u="none" strike="noStrike" baseline="0" dirty="0" err="1">
                <a:solidFill>
                  <a:schemeClr val="bg1"/>
                </a:solidFill>
                <a:latin typeface="Roboto Condensed Light" panose="02000000000000000000" pitchFamily="2" charset="0"/>
              </a:rPr>
              <a:t>збиткових</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операцій</a:t>
            </a:r>
            <a:r>
              <a:rPr lang="ru-RU" sz="1500" i="0" u="none" strike="noStrike" baseline="0" dirty="0">
                <a:solidFill>
                  <a:schemeClr val="bg1"/>
                </a:solidFill>
                <a:latin typeface="Roboto Condensed Light" panose="02000000000000000000" pitchFamily="2" charset="0"/>
              </a:rPr>
              <a:t>; </a:t>
            </a:r>
          </a:p>
          <a:p>
            <a:pPr algn="just"/>
            <a:r>
              <a:rPr lang="uk-UA" sz="1500" b="1" dirty="0">
                <a:solidFill>
                  <a:srgbClr val="FFFF00"/>
                </a:solidFill>
                <a:latin typeface="Roboto Condensed Light" panose="02000000000000000000" pitchFamily="2" charset="0"/>
              </a:rPr>
              <a:t>* </a:t>
            </a:r>
            <a:r>
              <a:rPr lang="ru-RU" sz="1500" b="1"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призначенні</a:t>
            </a:r>
            <a:r>
              <a:rPr lang="ru-RU" sz="1500" i="0" u="none" strike="noStrike" baseline="0" dirty="0">
                <a:solidFill>
                  <a:schemeClr val="bg1"/>
                </a:solidFill>
                <a:latin typeface="Roboto Condensed Light" panose="02000000000000000000" pitchFamily="2" charset="0"/>
              </a:rPr>
              <a:t> на </a:t>
            </a:r>
            <a:r>
              <a:rPr lang="ru-RU" sz="1500" i="0" u="none" strike="noStrike" baseline="0" dirty="0" err="1">
                <a:solidFill>
                  <a:schemeClr val="bg1"/>
                </a:solidFill>
                <a:latin typeface="Roboto Condensed Light" panose="02000000000000000000" pitchFamily="2" charset="0"/>
              </a:rPr>
              <a:t>керівні</a:t>
            </a:r>
            <a:r>
              <a:rPr lang="ru-RU" sz="1500" i="0" u="none" strike="noStrike" baseline="0" dirty="0">
                <a:solidFill>
                  <a:schemeClr val="bg1"/>
                </a:solidFill>
                <a:latin typeface="Roboto Condensed Light" panose="02000000000000000000" pitchFamily="2" charset="0"/>
              </a:rPr>
              <a:t> посади </a:t>
            </a:r>
            <a:r>
              <a:rPr lang="ru-RU" sz="1500" i="0" u="none" strike="noStrike" baseline="0" dirty="0" err="1">
                <a:solidFill>
                  <a:schemeClr val="bg1"/>
                </a:solidFill>
                <a:latin typeface="Roboto Condensed Light" panose="02000000000000000000" pitchFamily="2" charset="0"/>
              </a:rPr>
              <a:t>осіб</a:t>
            </a:r>
            <a:r>
              <a:rPr lang="ru-RU" sz="1500" i="0" u="none" strike="noStrike" baseline="0" dirty="0">
                <a:solidFill>
                  <a:schemeClr val="bg1"/>
                </a:solidFill>
                <a:latin typeface="Roboto Condensed Light" panose="02000000000000000000" pitchFamily="2" charset="0"/>
              </a:rPr>
              <a:t>, результат </a:t>
            </a:r>
            <a:r>
              <a:rPr lang="ru-RU" sz="1500" i="0" u="none" strike="noStrike" baseline="0" dirty="0" err="1">
                <a:solidFill>
                  <a:schemeClr val="bg1"/>
                </a:solidFill>
                <a:latin typeface="Roboto Condensed Light" panose="02000000000000000000" pitchFamily="2" charset="0"/>
              </a:rPr>
              <a:t>діяльності</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яких</a:t>
            </a:r>
            <a:r>
              <a:rPr lang="ru-RU" sz="1500" i="0" u="none" strike="noStrike" baseline="0" dirty="0">
                <a:solidFill>
                  <a:schemeClr val="bg1"/>
                </a:solidFill>
                <a:latin typeface="Roboto Condensed Light" panose="02000000000000000000" pitchFamily="2" charset="0"/>
              </a:rPr>
              <a:t> явно не </a:t>
            </a:r>
            <a:r>
              <a:rPr lang="ru-RU" sz="1500" i="0" u="none" strike="noStrike" baseline="0" dirty="0" err="1">
                <a:solidFill>
                  <a:schemeClr val="bg1"/>
                </a:solidFill>
                <a:latin typeface="Roboto Condensed Light" panose="02000000000000000000" pitchFamily="2" charset="0"/>
              </a:rPr>
              <a:t>відповідає</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інтересам</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юридичної</a:t>
            </a:r>
            <a:r>
              <a:rPr lang="ru-RU" sz="1500" i="0" u="none" strike="noStrike" baseline="0" dirty="0">
                <a:solidFill>
                  <a:schemeClr val="bg1"/>
                </a:solidFill>
                <a:latin typeface="Roboto Condensed Light" panose="02000000000000000000" pitchFamily="2" charset="0"/>
              </a:rPr>
              <a:t> особи; </a:t>
            </a:r>
          </a:p>
          <a:p>
            <a:pPr algn="just"/>
            <a:r>
              <a:rPr lang="uk-UA" sz="1500" b="1" dirty="0">
                <a:solidFill>
                  <a:srgbClr val="FFFF00"/>
                </a:solidFill>
                <a:latin typeface="Roboto Condensed Light" panose="02000000000000000000" pitchFamily="2" charset="0"/>
              </a:rPr>
              <a:t>*</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створенні</a:t>
            </a:r>
            <a:r>
              <a:rPr lang="ru-RU" sz="1500" i="0" u="none" strike="noStrike" baseline="0" dirty="0">
                <a:solidFill>
                  <a:schemeClr val="bg1"/>
                </a:solidFill>
                <a:latin typeface="Roboto Condensed Light" panose="02000000000000000000" pitchFamily="2" charset="0"/>
              </a:rPr>
              <a:t> і </a:t>
            </a:r>
            <a:r>
              <a:rPr lang="ru-RU" sz="1500" i="0" u="none" strike="noStrike" baseline="0" dirty="0" err="1">
                <a:solidFill>
                  <a:schemeClr val="bg1"/>
                </a:solidFill>
                <a:latin typeface="Roboto Condensed Light" panose="02000000000000000000" pitchFamily="2" charset="0"/>
              </a:rPr>
              <a:t>підтриманні</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такої</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системи</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управління</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боржником</a:t>
            </a:r>
            <a:r>
              <a:rPr lang="ru-RU" sz="1500" i="0" u="none" strike="noStrike" baseline="0" dirty="0">
                <a:solidFill>
                  <a:schemeClr val="bg1"/>
                </a:solidFill>
                <a:latin typeface="Roboto Condensed Light" panose="02000000000000000000" pitchFamily="2" charset="0"/>
              </a:rPr>
              <a:t>, яка </a:t>
            </a:r>
            <a:r>
              <a:rPr lang="ru-RU" sz="1500" i="0" u="none" strike="noStrike" baseline="0" dirty="0" err="1">
                <a:solidFill>
                  <a:schemeClr val="bg1"/>
                </a:solidFill>
                <a:latin typeface="Roboto Condensed Light" panose="02000000000000000000" pitchFamily="2" charset="0"/>
              </a:rPr>
              <a:t>націлена</a:t>
            </a:r>
            <a:r>
              <a:rPr lang="ru-RU" sz="1500" i="0" u="none" strike="noStrike" baseline="0" dirty="0">
                <a:solidFill>
                  <a:schemeClr val="bg1"/>
                </a:solidFill>
                <a:latin typeface="Roboto Condensed Light" panose="02000000000000000000" pitchFamily="2" charset="0"/>
              </a:rPr>
              <a:t> на </a:t>
            </a:r>
            <a:r>
              <a:rPr lang="ru-RU" sz="1500" i="0" u="none" strike="noStrike" baseline="0" dirty="0" err="1">
                <a:solidFill>
                  <a:schemeClr val="bg1"/>
                </a:solidFill>
                <a:latin typeface="Roboto Condensed Light" panose="02000000000000000000" pitchFamily="2" charset="0"/>
              </a:rPr>
              <a:t>систематичне</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отримання</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вигоди</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третьою</a:t>
            </a:r>
            <a:r>
              <a:rPr lang="ru-RU" sz="1500" i="0" u="none" strike="noStrike" baseline="0" dirty="0">
                <a:solidFill>
                  <a:schemeClr val="bg1"/>
                </a:solidFill>
                <a:latin typeface="Roboto Condensed Light" panose="02000000000000000000" pitchFamily="2" charset="0"/>
              </a:rPr>
              <a:t> особою на шкоду </a:t>
            </a:r>
            <a:r>
              <a:rPr lang="ru-RU" sz="1500" i="0" u="none" strike="noStrike" baseline="0" dirty="0" err="1">
                <a:solidFill>
                  <a:schemeClr val="bg1"/>
                </a:solidFill>
                <a:latin typeface="Roboto Condensed Light" panose="02000000000000000000" pitchFamily="2" charset="0"/>
              </a:rPr>
              <a:t>боржнику</a:t>
            </a:r>
            <a:r>
              <a:rPr lang="ru-RU" sz="1500" i="0" u="none" strike="noStrike" baseline="0" dirty="0">
                <a:solidFill>
                  <a:schemeClr val="bg1"/>
                </a:solidFill>
                <a:latin typeface="Roboto Condensed Light" panose="02000000000000000000" pitchFamily="2" charset="0"/>
              </a:rPr>
              <a:t> і </a:t>
            </a:r>
            <a:r>
              <a:rPr lang="ru-RU" sz="1500" i="0" u="none" strike="noStrike" baseline="0" dirty="0" err="1">
                <a:solidFill>
                  <a:schemeClr val="bg1"/>
                </a:solidFill>
                <a:latin typeface="Roboto Condensed Light" panose="02000000000000000000" pitchFamily="2" charset="0"/>
              </a:rPr>
              <a:t>його</a:t>
            </a:r>
            <a:r>
              <a:rPr lang="ru-RU" sz="1500" i="0" u="none" strike="noStrike" baseline="0" dirty="0">
                <a:solidFill>
                  <a:schemeClr val="bg1"/>
                </a:solidFill>
                <a:latin typeface="Roboto Condensed Light" panose="02000000000000000000" pitchFamily="2" charset="0"/>
              </a:rPr>
              <a:t> кредиторам; </a:t>
            </a:r>
          </a:p>
          <a:p>
            <a:pPr algn="just"/>
            <a:r>
              <a:rPr lang="uk-UA" sz="1500" b="1" dirty="0">
                <a:solidFill>
                  <a:srgbClr val="FFFF00"/>
                </a:solidFill>
                <a:latin typeface="Roboto Condensed Light" panose="02000000000000000000" pitchFamily="2" charset="0"/>
              </a:rPr>
              <a:t>*</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використанні</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документообігу</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який</a:t>
            </a:r>
            <a:r>
              <a:rPr lang="ru-RU" sz="1500" i="0" u="none" strike="noStrike" baseline="0" dirty="0">
                <a:solidFill>
                  <a:schemeClr val="bg1"/>
                </a:solidFill>
                <a:latin typeface="Roboto Condensed Light" panose="02000000000000000000" pitchFamily="2" charset="0"/>
              </a:rPr>
              <a:t> не </a:t>
            </a:r>
            <a:r>
              <a:rPr lang="ru-RU" sz="1500" i="0" u="none" strike="noStrike" baseline="0" dirty="0" err="1">
                <a:solidFill>
                  <a:schemeClr val="bg1"/>
                </a:solidFill>
                <a:latin typeface="Roboto Condensed Light" panose="02000000000000000000" pitchFamily="2" charset="0"/>
              </a:rPr>
              <a:t>відображає</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реальних</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господарських</a:t>
            </a:r>
            <a:r>
              <a:rPr lang="ru-RU" sz="1500" i="0" u="none" strike="noStrike" baseline="0" dirty="0">
                <a:solidFill>
                  <a:schemeClr val="bg1"/>
                </a:solidFill>
                <a:latin typeface="Roboto Condensed Light" panose="02000000000000000000" pitchFamily="2" charset="0"/>
              </a:rPr>
              <a:t> </a:t>
            </a:r>
            <a:r>
              <a:rPr lang="ru-RU" sz="1500" i="0" u="none" strike="noStrike" baseline="0" dirty="0" err="1">
                <a:solidFill>
                  <a:schemeClr val="bg1"/>
                </a:solidFill>
                <a:latin typeface="Roboto Condensed Light" panose="02000000000000000000" pitchFamily="2" charset="0"/>
              </a:rPr>
              <a:t>операцій</a:t>
            </a:r>
            <a:r>
              <a:rPr lang="ru-RU" sz="1500" i="0" u="none" strike="noStrike" baseline="0" dirty="0">
                <a:solidFill>
                  <a:schemeClr val="bg1"/>
                </a:solidFill>
                <a:latin typeface="Roboto Condensed Light" panose="02000000000000000000" pitchFamily="2" charset="0"/>
              </a:rPr>
              <a:t>;</a:t>
            </a:r>
          </a:p>
          <a:p>
            <a:pPr algn="just"/>
            <a:r>
              <a:rPr lang="uk-UA" sz="1500" b="1" dirty="0">
                <a:solidFill>
                  <a:srgbClr val="FFFF00"/>
                </a:solidFill>
                <a:latin typeface="Roboto Condensed Light" panose="02000000000000000000" pitchFamily="2" charset="0"/>
              </a:rPr>
              <a:t>*</a:t>
            </a:r>
            <a:r>
              <a:rPr lang="uk-UA" sz="1500" i="0" u="none" strike="noStrike" baseline="0" dirty="0">
                <a:solidFill>
                  <a:schemeClr val="bg1"/>
                </a:solidFill>
                <a:latin typeface="Roboto Condensed Light" panose="02000000000000000000" pitchFamily="2" charset="0"/>
              </a:rPr>
              <a:t> отриманні такими особами істотних переваг з такої системи організації підприємницької діяльності, яка спрямована на перерозподіл (в тому числі за допомогою недостовірного документообігу), сукупного доходу, отримуваного від здійснення даної діяльності особами, об'єднаними спільним інтересом (наприклад, єдиним виробничим циклом), на користь ряду цих осіб з одночасним акумулюванням на стороні боржника основного боргового навантаження;               </a:t>
            </a:r>
          </a:p>
          <a:p>
            <a:pPr algn="just"/>
            <a:r>
              <a:rPr lang="uk-UA" sz="1500" b="1" dirty="0">
                <a:solidFill>
                  <a:srgbClr val="FFFF00"/>
                </a:solidFill>
                <a:latin typeface="Roboto Condensed Light" panose="02000000000000000000" pitchFamily="2" charset="0"/>
              </a:rPr>
              <a:t>*</a:t>
            </a:r>
            <a:r>
              <a:rPr lang="uk-UA" sz="1500" i="0" u="none" strike="noStrike" baseline="0" dirty="0">
                <a:solidFill>
                  <a:schemeClr val="bg1"/>
                </a:solidFill>
                <a:latin typeface="Roboto Condensed Light" panose="02000000000000000000" pitchFamily="2" charset="0"/>
              </a:rPr>
              <a:t> використанні і розпорядженні майном боржника, як своїм особистим, нехтуючи інтересами кредиторів; </a:t>
            </a:r>
          </a:p>
          <a:p>
            <a:pPr algn="just"/>
            <a:r>
              <a:rPr lang="uk-UA" sz="1500" b="1" dirty="0">
                <a:solidFill>
                  <a:srgbClr val="FFFF00"/>
                </a:solidFill>
                <a:latin typeface="Roboto Condensed Light" panose="02000000000000000000" pitchFamily="2" charset="0"/>
              </a:rPr>
              <a:t>*</a:t>
            </a:r>
            <a:r>
              <a:rPr lang="uk-UA" sz="1500" i="0" u="none" strike="noStrike" baseline="0" dirty="0">
                <a:solidFill>
                  <a:schemeClr val="bg1"/>
                </a:solidFill>
                <a:latin typeface="Roboto Condensed Light" panose="02000000000000000000" pitchFamily="2" charset="0"/>
              </a:rPr>
              <a:t> вчинення інших юридичних дій, що не відповідають принципу добросовісності в комерційній (діловій) практиці тощо. </a:t>
            </a:r>
          </a:p>
          <a:p>
            <a:endParaRPr lang="ru-RU" sz="1500" b="1" i="0" u="none" strike="noStrike" baseline="0" dirty="0">
              <a:solidFill>
                <a:schemeClr val="bg1"/>
              </a:solidFill>
              <a:latin typeface="Roboto Condensed Light" panose="02000000000000000000" pitchFamily="2" charset="0"/>
            </a:endParaRPr>
          </a:p>
          <a:p>
            <a:r>
              <a:rPr lang="ru-RU" sz="1500" b="1" i="0" u="none" strike="noStrike" baseline="0" dirty="0">
                <a:solidFill>
                  <a:srgbClr val="FFFF00"/>
                </a:solidFill>
                <a:latin typeface="Roboto Condensed Light" panose="02000000000000000000" pitchFamily="2" charset="0"/>
              </a:rPr>
              <a:t>Наведений </a:t>
            </a:r>
            <a:r>
              <a:rPr lang="ru-RU" sz="1500" b="1" i="0" u="none" strike="noStrike" baseline="0" dirty="0" err="1">
                <a:solidFill>
                  <a:srgbClr val="FFFF00"/>
                </a:solidFill>
                <a:latin typeface="Roboto Condensed Light" panose="02000000000000000000" pitchFamily="2" charset="0"/>
              </a:rPr>
              <a:t>перелік</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прикладів</a:t>
            </a:r>
            <a:r>
              <a:rPr lang="ru-RU" sz="1500" b="1" i="0" u="none" strike="noStrike" baseline="0" dirty="0">
                <a:solidFill>
                  <a:srgbClr val="FFFF00"/>
                </a:solidFill>
                <a:latin typeface="Roboto Condensed Light" panose="02000000000000000000" pitchFamily="2" charset="0"/>
              </a:rPr>
              <a:t> не є </a:t>
            </a:r>
            <a:r>
              <a:rPr lang="ru-RU" sz="1500" b="1" i="0" u="none" strike="noStrike" baseline="0" dirty="0" err="1">
                <a:solidFill>
                  <a:srgbClr val="FFFF00"/>
                </a:solidFill>
                <a:latin typeface="Roboto Condensed Light" panose="02000000000000000000" pitchFamily="2" charset="0"/>
              </a:rPr>
              <a:t>вичерпним</a:t>
            </a:r>
            <a:r>
              <a:rPr lang="ru-RU" sz="1500" b="0" i="0" u="none" strike="noStrike" baseline="0" dirty="0">
                <a:latin typeface="Roboto Condensed Light" panose="02000000000000000000" pitchFamily="2" charset="0"/>
              </a:rPr>
              <a: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Постанова КГС ВС від 22.04.2021 у справі № 915/1624/16</a:t>
            </a: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p>
          <a:p>
            <a:endParaRPr lang="ru-RU" sz="1500" b="0" i="0" u="none" strike="noStrike" baseline="0" dirty="0">
              <a:latin typeface="Roboto Condensed Light" panose="02000000000000000000" pitchFamily="2" charset="0"/>
            </a:endParaRPr>
          </a:p>
          <a:p>
            <a:pPr algn="just"/>
            <a:endParaRPr lang="ru-RU" dirty="0">
              <a:solidFill>
                <a:srgbClr val="FFFFFF"/>
              </a:solidFill>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347760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18</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Об</a:t>
            </a:r>
            <a:r>
              <a:rPr lang="en-US" sz="2400" b="1" dirty="0">
                <a:solidFill>
                  <a:srgbClr val="FFFF00"/>
                </a:solidFill>
                <a:latin typeface="Roboto Condensed Light" panose="02000000000000000000" pitchFamily="2" charset="0"/>
                <a:ea typeface="Roboto Condensed Light" panose="02000000000000000000" pitchFamily="2" charset="0"/>
              </a:rPr>
              <a:t>’</a:t>
            </a:r>
            <a:r>
              <a:rPr lang="uk-UA" sz="2400" b="1" dirty="0" err="1">
                <a:solidFill>
                  <a:srgbClr val="FFFF00"/>
                </a:solidFill>
                <a:latin typeface="Roboto Condensed Light" panose="02000000000000000000" pitchFamily="2" charset="0"/>
                <a:ea typeface="Roboto Condensed Light" panose="02000000000000000000" pitchFamily="2" charset="0"/>
              </a:rPr>
              <a:t>єктивна</a:t>
            </a:r>
            <a:r>
              <a:rPr lang="uk-UA" sz="2400" b="1" dirty="0">
                <a:solidFill>
                  <a:srgbClr val="FFFF00"/>
                </a:solidFill>
                <a:latin typeface="Roboto Condensed Light" panose="02000000000000000000" pitchFamily="2" charset="0"/>
                <a:ea typeface="Roboto Condensed Light" panose="02000000000000000000" pitchFamily="2" charset="0"/>
              </a:rPr>
              <a:t> сторона     </a:t>
            </a:r>
          </a:p>
        </p:txBody>
      </p:sp>
      <p:sp>
        <p:nvSpPr>
          <p:cNvPr id="8" name="Округлений прямокутник 7"/>
          <p:cNvSpPr/>
          <p:nvPr/>
        </p:nvSpPr>
        <p:spPr>
          <a:xfrm>
            <a:off x="323850" y="859536"/>
            <a:ext cx="11544299" cy="531266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ru-RU"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Встановлення причинно-наслідкового зв'язку між винними діями/бездіяльністю суб'єкта відповідальності та настанням негативних для боржника наслідків (неплатоспроможності боржника та відсутності у боржника активів для задоволення вимог, визнаних у процедурі банкрутства вимог кредиторів) належить до об'єктивної сторони цього правопорушення </a:t>
            </a:r>
            <a:r>
              <a:rPr lang="uk-UA" sz="1800" b="1" i="0" u="none" strike="noStrike" baseline="0" dirty="0">
                <a:solidFill>
                  <a:srgbClr val="FFFF00"/>
                </a:solidFill>
                <a:latin typeface="Roboto Condensed Light" panose="02000000000000000000" pitchFamily="2" charset="0"/>
              </a:rPr>
              <a:t>обов'язок чого покладається на ліквідатора</a:t>
            </a:r>
            <a:r>
              <a:rPr lang="uk-UA" sz="1800" b="0" i="0" u="none" strike="noStrike" baseline="0" dirty="0">
                <a:latin typeface="Roboto Condensed Light" panose="02000000000000000000" pitchFamily="2" charset="0"/>
              </a:rPr>
              <a:t>.</a:t>
            </a:r>
          </a:p>
          <a:p>
            <a:pPr algn="just"/>
            <a:endParaRPr lang="uk-UA"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Для визначення статусу особи як відповідача по субсидіарній відповідальності за зобов'язаннями боржника ліквідатор має проаналізувати, а суд під час розгляду заяви про притягнення до субсидіарної відповідальності  та з'ясуванні наявності підстав для покладення на цих осіб субсидіарної відповідальності </a:t>
            </a:r>
            <a:r>
              <a:rPr lang="uk-UA" sz="1800" b="1" i="0" u="none" strike="noStrike" baseline="0" dirty="0">
                <a:solidFill>
                  <a:srgbClr val="FFFF00"/>
                </a:solidFill>
                <a:latin typeface="Roboto Condensed Light" panose="02000000000000000000" pitchFamily="2" charset="0"/>
              </a:rPr>
              <a:t>дослідити сукупність правочинів та інших операцій, здійснених під впливом осіб, що сприяли виникненню кризової ситуації, її розвитку і переходу в стадію фактичного банкрутства боржника</a:t>
            </a:r>
            <a:r>
              <a:rPr lang="uk-UA" sz="1800" b="0" i="0" u="none" strike="noStrike" baseline="0" dirty="0">
                <a:latin typeface="Roboto Condensed Light" panose="02000000000000000000" pitchFamily="2" charset="0"/>
              </a:rPr>
              <a:t>.</a:t>
            </a:r>
          </a:p>
          <a:p>
            <a:pPr algn="just"/>
            <a:endParaRPr lang="uk-UA"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Статтею 61 </a:t>
            </a:r>
            <a:r>
              <a:rPr lang="uk-UA" sz="1800" b="0" i="0" u="none" strike="noStrike" baseline="0" dirty="0" err="1">
                <a:latin typeface="Roboto Condensed Light" panose="02000000000000000000" pitchFamily="2" charset="0"/>
              </a:rPr>
              <a:t>КУзПБ</a:t>
            </a:r>
            <a:r>
              <a:rPr lang="uk-UA" sz="1800" b="0" i="0" u="none" strike="noStrike" baseline="0" dirty="0">
                <a:latin typeface="Roboto Condensed Light" panose="02000000000000000000" pitchFamily="2" charset="0"/>
              </a:rPr>
              <a:t> від 21.10.2019, статтею 41 Закону про банкрутство до 21.10.2019 </a:t>
            </a:r>
            <a:r>
              <a:rPr lang="uk-UA" sz="1800" b="1" i="0" u="none" strike="noStrike" baseline="0" dirty="0">
                <a:solidFill>
                  <a:srgbClr val="FFFF00"/>
                </a:solidFill>
                <a:latin typeface="Roboto Condensed Light" panose="02000000000000000000" pitchFamily="2" charset="0"/>
              </a:rPr>
              <a:t>закріплено правову презумпцію субсидіарної відповідальності осіб</a:t>
            </a:r>
            <a:r>
              <a:rPr lang="uk-UA" sz="1800" b="0" i="0" u="none" strike="noStrike" baseline="0" dirty="0">
                <a:latin typeface="Roboto Condensed Light" panose="02000000000000000000" pitchFamily="2" charset="0"/>
              </a:rPr>
              <a:t>, що притягуються до неї, складовими якої є недостатність майна ліквідаційної маси для задоволення вимог кредиторів та наявність ознак доведення боржника до банкрутства, </a:t>
            </a:r>
            <a:r>
              <a:rPr lang="uk-UA" sz="1800" b="1" i="0" u="none" strike="noStrike" baseline="0" dirty="0">
                <a:solidFill>
                  <a:srgbClr val="FFFF00"/>
                </a:solidFill>
                <a:latin typeface="Roboto Condensed Light" panose="02000000000000000000" pitchFamily="2" charset="0"/>
              </a:rPr>
              <a:t>яка є спростовною</a:t>
            </a:r>
            <a:r>
              <a:rPr lang="uk-UA" sz="1800" b="0" i="0" u="none" strike="noStrike" baseline="0" dirty="0">
                <a:latin typeface="Roboto Condensed Light" panose="02000000000000000000" pitchFamily="2" charset="0"/>
              </a:rPr>
              <a:t>, оскільки передбачає можливість цих осіб довести відсутність своєї вини у банкрутства боржника та уникнути відповідальності.</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Постанова КГС ВС від 22.04.2021 у справі № 915/1624/16</a:t>
            </a: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p>
          <a:p>
            <a:pPr algn="just"/>
            <a:endParaRPr lang="uk-UA" sz="1800" b="0" i="0" u="none" strike="noStrike" baseline="0"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endParaRPr lang="uk-UA" sz="1800" b="0" i="0" u="none" strike="noStrike" baseline="0" dirty="0"/>
          </a:p>
          <a:p>
            <a:pPr algn="just"/>
            <a:endParaRPr lang="uk-UA" sz="1800" b="0" i="0" u="none" strike="noStrike" baseline="0" dirty="0">
              <a:latin typeface="Roboto Condensed Light" panose="02000000000000000000" pitchFamily="2" charset="0"/>
            </a:endParaRPr>
          </a:p>
          <a:p>
            <a:endParaRPr lang="uk-UA" sz="1800" b="0" i="0" u="none" strike="noStrike" baseline="0" dirty="0"/>
          </a:p>
          <a:p>
            <a:pPr algn="just"/>
            <a:endParaRPr lang="uk-UA" sz="1800" b="1" i="0" u="none" strike="noStrike" baseline="0" dirty="0">
              <a:solidFill>
                <a:schemeClr val="bg1"/>
              </a:solidFill>
              <a:latin typeface="Roboto Condensed Light" panose="02000000000000000000" pitchFamily="2" charset="0"/>
            </a:endParaRPr>
          </a:p>
          <a:p>
            <a:pPr algn="just"/>
            <a:endParaRPr lang="uk-UA" b="1" dirty="0">
              <a:solidFill>
                <a:schemeClr val="bg1"/>
              </a:solidFill>
              <a:latin typeface="Roboto Condensed Light" panose="02000000000000000000" pitchFamily="2" charset="0"/>
            </a:endParaRP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algn="just"/>
            <a:endParaRPr lang="ru-RU" dirty="0">
              <a:solidFill>
                <a:srgbClr val="FFFFFF"/>
              </a:solidFill>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633927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19</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Об</a:t>
            </a:r>
            <a:r>
              <a:rPr lang="en-US" sz="2400" b="1" dirty="0">
                <a:solidFill>
                  <a:srgbClr val="FFFF00"/>
                </a:solidFill>
                <a:latin typeface="Roboto Condensed Light" panose="02000000000000000000" pitchFamily="2" charset="0"/>
                <a:ea typeface="Roboto Condensed Light" panose="02000000000000000000" pitchFamily="2" charset="0"/>
              </a:rPr>
              <a:t>’</a:t>
            </a:r>
            <a:r>
              <a:rPr lang="uk-UA" sz="2400" b="1" dirty="0" err="1">
                <a:solidFill>
                  <a:srgbClr val="FFFF00"/>
                </a:solidFill>
                <a:latin typeface="Roboto Condensed Light" panose="02000000000000000000" pitchFamily="2" charset="0"/>
                <a:ea typeface="Roboto Condensed Light" panose="02000000000000000000" pitchFamily="2" charset="0"/>
              </a:rPr>
              <a:t>єктивна</a:t>
            </a:r>
            <a:r>
              <a:rPr lang="uk-UA" sz="2400" b="1" dirty="0">
                <a:solidFill>
                  <a:srgbClr val="FFFF00"/>
                </a:solidFill>
                <a:latin typeface="Roboto Condensed Light" panose="02000000000000000000" pitchFamily="2" charset="0"/>
                <a:ea typeface="Roboto Condensed Light" panose="02000000000000000000" pitchFamily="2" charset="0"/>
              </a:rPr>
              <a:t> сторона     </a:t>
            </a:r>
          </a:p>
        </p:txBody>
      </p:sp>
      <p:sp>
        <p:nvSpPr>
          <p:cNvPr id="8" name="Округлений прямокутник 7"/>
          <p:cNvSpPr/>
          <p:nvPr/>
        </p:nvSpPr>
        <p:spPr>
          <a:xfrm>
            <a:off x="391390" y="768096"/>
            <a:ext cx="11544299" cy="537667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ru-RU"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 </a:t>
            </a:r>
            <a:endParaRPr lang="uk-UA" sz="1800" b="0" i="0" u="none" strike="noStrike" baseline="0" dirty="0"/>
          </a:p>
          <a:p>
            <a:pPr algn="just"/>
            <a:r>
              <a:rPr lang="ru-RU" sz="1800" b="0" i="0" u="none" strike="noStrike" baseline="0" dirty="0">
                <a:latin typeface="Roboto Condensed Light" panose="02000000000000000000" pitchFamily="2" charset="0"/>
              </a:rPr>
              <a:t> </a:t>
            </a: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pPr algn="just"/>
            <a:r>
              <a:rPr lang="ru-RU" sz="1800" b="0" i="0" u="none" strike="noStrike" baseline="0" dirty="0" err="1">
                <a:latin typeface="Roboto Condensed Light" panose="02000000000000000000" pitchFamily="2" charset="0"/>
              </a:rPr>
              <a:t>Якщо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дії</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третьої</a:t>
            </a:r>
            <a:r>
              <a:rPr lang="ru-RU" sz="1800" b="0" i="0" u="none" strike="noStrike" baseline="0" dirty="0">
                <a:latin typeface="Roboto Condensed Light" panose="02000000000000000000" pitchFamily="2" charset="0"/>
              </a:rPr>
              <a:t> особи, </a:t>
            </a:r>
            <a:r>
              <a:rPr lang="ru-RU" sz="1800" b="0" i="0" u="none" strike="noStrike" baseline="0" dirty="0" err="1">
                <a:latin typeface="Roboto Condensed Light" panose="02000000000000000000" pitchFamily="2" charset="0"/>
              </a:rPr>
              <a:t>які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мали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вплив</a:t>
            </a:r>
            <a:r>
              <a:rPr lang="ru-RU" sz="1800" b="0" i="0" u="none" strike="noStrike" baseline="0" dirty="0">
                <a:latin typeface="Roboto Condensed Light" panose="02000000000000000000" pitchFamily="2" charset="0"/>
              </a:rPr>
              <a:t> на </a:t>
            </a:r>
            <a:r>
              <a:rPr lang="ru-RU" sz="1800" b="0" i="0" u="none" strike="noStrike" baseline="0" dirty="0" err="1">
                <a:latin typeface="Roboto Condensed Light" panose="02000000000000000000" pitchFamily="2" charset="0"/>
              </a:rPr>
              <a:t>економічну</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юридичну</a:t>
            </a:r>
            <a:r>
              <a:rPr lang="ru-RU" sz="1800" b="0" i="0" u="none" strike="noStrike" baseline="0" dirty="0">
                <a:latin typeface="Roboto Condensed Light" panose="02000000000000000000" pitchFamily="2" charset="0"/>
              </a:rPr>
              <a:t>) долю </a:t>
            </a:r>
            <a:r>
              <a:rPr lang="ru-RU" sz="1800" b="0" i="0" u="none" strike="noStrike" baseline="0" dirty="0" err="1">
                <a:latin typeface="Roboto Condensed Light" panose="02000000000000000000" pitchFamily="2" charset="0"/>
              </a:rPr>
              <a:t>боржника</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викликають</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об'єктивні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сумніви</a:t>
            </a:r>
            <a:r>
              <a:rPr lang="ru-RU" sz="1800" b="0" i="0" u="none" strike="noStrike" baseline="0" dirty="0">
                <a:latin typeface="Roboto Condensed Light" panose="02000000000000000000" pitchFamily="2" charset="0"/>
              </a:rPr>
              <a:t> в тому, </a:t>
            </a:r>
            <a:r>
              <a:rPr lang="ru-RU" sz="1800" b="0" i="0" u="none" strike="noStrike" baseline="0" dirty="0" err="1">
                <a:latin typeface="Roboto Condensed Light" panose="02000000000000000000" pitchFamily="2" charset="0"/>
              </a:rPr>
              <a:t>що</a:t>
            </a:r>
            <a:r>
              <a:rPr lang="ru-RU" sz="1800" b="0" i="0" u="none" strike="noStrike" baseline="0" dirty="0">
                <a:latin typeface="Roboto Condensed Light" panose="02000000000000000000" pitchFamily="2" charset="0"/>
              </a:rPr>
              <a:t> вона </a:t>
            </a:r>
            <a:r>
              <a:rPr lang="ru-RU" sz="1800" b="0" i="0" u="none" strike="noStrike" baseline="0" dirty="0" err="1">
                <a:latin typeface="Roboto Condensed Light" panose="02000000000000000000" pitchFamily="2" charset="0"/>
              </a:rPr>
              <a:t>керувалася</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інтересами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боржника</a:t>
            </a:r>
            <a:r>
              <a:rPr lang="ru-RU" sz="1800" b="0" i="0" u="none" strike="noStrike" baseline="0" dirty="0">
                <a:latin typeface="Roboto Condensed Light" panose="02000000000000000000" pitchFamily="2" charset="0"/>
              </a:rPr>
              <a:t>, </a:t>
            </a:r>
            <a:r>
              <a:rPr lang="ru-RU" sz="1800" b="1" i="0" u="none" strike="noStrike" baseline="0" dirty="0">
                <a:solidFill>
                  <a:srgbClr val="FFFF00"/>
                </a:solidFill>
                <a:latin typeface="Roboto Condensed Light" panose="02000000000000000000" pitchFamily="2" charset="0"/>
              </a:rPr>
              <a:t>на </a:t>
            </a:r>
            <a:r>
              <a:rPr lang="ru-RU" sz="1800" b="1" i="0" u="none" strike="noStrike" baseline="0" dirty="0" err="1">
                <a:solidFill>
                  <a:srgbClr val="FFFF00"/>
                </a:solidFill>
                <a:latin typeface="Roboto Condensed Light" panose="02000000000000000000" pitchFamily="2" charset="0"/>
              </a:rPr>
              <a:t>неї</a:t>
            </a:r>
            <a:r>
              <a:rPr lang="ru-RU" sz="1800" b="1" i="0" u="none" strike="noStrike" baseline="0" dirty="0">
                <a:solidFill>
                  <a:srgbClr val="FFFF00"/>
                </a:solidFill>
                <a:latin typeface="Roboto Condensed Light" panose="02000000000000000000" pitchFamily="2" charset="0"/>
              </a:rPr>
              <a:t> переходить </a:t>
            </a:r>
            <a:r>
              <a:rPr lang="ru-RU" sz="1800" b="1" i="0" u="none" strike="noStrike" baseline="0" dirty="0" err="1">
                <a:solidFill>
                  <a:srgbClr val="FFFF00"/>
                </a:solidFill>
                <a:latin typeface="Roboto Condensed Light" panose="02000000000000000000" pitchFamily="2" charset="0"/>
              </a:rPr>
              <a:t>тягар</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доведення</a:t>
            </a:r>
            <a:r>
              <a:rPr lang="ru-RU" sz="1800" b="1" i="0" u="none" strike="noStrike" baseline="0" dirty="0">
                <a:solidFill>
                  <a:srgbClr val="FFFF00"/>
                </a:solidFill>
                <a:latin typeface="Roboto Condensed Light" panose="02000000000000000000" pitchFamily="2" charset="0"/>
              </a:rPr>
              <a:t> того, </a:t>
            </a:r>
            <a:r>
              <a:rPr lang="ru-RU" sz="1800" b="1" i="0" u="none" strike="noStrike" baseline="0" dirty="0" err="1">
                <a:solidFill>
                  <a:srgbClr val="FFFF00"/>
                </a:solidFill>
                <a:latin typeface="Roboto Condensed Light" panose="02000000000000000000" pitchFamily="2" charset="0"/>
              </a:rPr>
              <a:t>що</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результати</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зазначених</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дій</a:t>
            </a:r>
            <a:r>
              <a:rPr lang="ru-RU" sz="1800" b="1" i="0" u="none" strike="noStrike" baseline="0" dirty="0">
                <a:solidFill>
                  <a:srgbClr val="FFFF00"/>
                </a:solidFill>
                <a:latin typeface="Roboto Condensed Light" panose="02000000000000000000" pitchFamily="2" charset="0"/>
              </a:rPr>
              <a:t> стали </a:t>
            </a:r>
            <a:r>
              <a:rPr lang="ru-RU" sz="1800" b="1" i="0" u="none" strike="noStrike" baseline="0" dirty="0" err="1">
                <a:solidFill>
                  <a:srgbClr val="FFFF00"/>
                </a:solidFill>
                <a:latin typeface="Roboto Condensed Light" panose="02000000000000000000" pitchFamily="2" charset="0"/>
              </a:rPr>
              <a:t>наслідком</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звичайного</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господарського</a:t>
            </a:r>
            <a:r>
              <a:rPr lang="ru-RU" sz="1800" b="1" i="0" u="none" strike="noStrike" baseline="0" dirty="0">
                <a:solidFill>
                  <a:srgbClr val="FFFF00"/>
                </a:solidFill>
                <a:latin typeface="Roboto Condensed Light" panose="02000000000000000000" pitchFamily="2" charset="0"/>
              </a:rPr>
              <a:t> обороту, а не </a:t>
            </a:r>
            <a:r>
              <a:rPr lang="ru-RU" sz="1800" b="1" i="0" u="none" strike="noStrike" baseline="0" dirty="0" err="1">
                <a:solidFill>
                  <a:srgbClr val="FFFF00"/>
                </a:solidFill>
                <a:latin typeface="Roboto Condensed Light" panose="02000000000000000000" pitchFamily="2" charset="0"/>
              </a:rPr>
              <a:t>викликані</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використанням</a:t>
            </a:r>
            <a:r>
              <a:rPr lang="ru-RU" sz="1800" b="1" i="0" u="none" strike="noStrike" baseline="0" dirty="0">
                <a:solidFill>
                  <a:srgbClr val="FFFF00"/>
                </a:solidFill>
                <a:latin typeface="Roboto Condensed Light" panose="02000000000000000000" pitchFamily="2" charset="0"/>
              </a:rPr>
              <a:t> нею </a:t>
            </a:r>
            <a:r>
              <a:rPr lang="ru-RU" sz="1800" b="1" i="0" u="none" strike="noStrike" baseline="0" dirty="0" err="1">
                <a:solidFill>
                  <a:srgbClr val="FFFF00"/>
                </a:solidFill>
                <a:latin typeface="Roboto Condensed Light" panose="02000000000000000000" pitchFamily="2" charset="0"/>
              </a:rPr>
              <a:t>своїх</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можливостей</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що</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стосуються</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визначення</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дій</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боржника</a:t>
            </a:r>
            <a:r>
              <a:rPr lang="ru-RU" sz="1800" b="1" i="0" u="none" strike="noStrike" baseline="0" dirty="0">
                <a:solidFill>
                  <a:srgbClr val="FFFF00"/>
                </a:solidFill>
                <a:latin typeface="Roboto Condensed Light" panose="02000000000000000000" pitchFamily="2" charset="0"/>
              </a:rPr>
              <a:t>, на шкоду кредиторам </a:t>
            </a:r>
            <a:r>
              <a:rPr lang="ru-RU" sz="1800" b="1" i="0" u="none" strike="noStrike" baseline="0" dirty="0" err="1">
                <a:solidFill>
                  <a:srgbClr val="FFFF00"/>
                </a:solidFill>
                <a:latin typeface="Roboto Condensed Light" panose="02000000000000000000" pitchFamily="2" charset="0"/>
              </a:rPr>
              <a:t>боржника</a:t>
            </a:r>
            <a:r>
              <a:rPr lang="ru-RU" sz="1800" b="0" i="0" u="none" strike="noStrike" baseline="0" dirty="0">
                <a:latin typeface="Roboto Condensed Light" panose="02000000000000000000" pitchFamily="2" charset="0"/>
              </a:rPr>
              <a:t>. У такому </a:t>
            </a:r>
            <a:r>
              <a:rPr lang="ru-RU" sz="1800" b="0" i="0" u="none" strike="noStrike" baseline="0" dirty="0" err="1">
                <a:latin typeface="Roboto Condensed Light" panose="02000000000000000000" pitchFamily="2" charset="0"/>
              </a:rPr>
              <a:t>разі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небажання</a:t>
            </a:r>
            <a:r>
              <a:rPr lang="ru-RU" sz="1800" b="0" i="0" u="none" strike="noStrike" baseline="0" dirty="0">
                <a:latin typeface="Roboto Condensed Light" panose="02000000000000000000" pitchFamily="2" charset="0"/>
              </a:rPr>
              <a:t> особи, яка </a:t>
            </a:r>
            <a:r>
              <a:rPr lang="ru-RU" sz="1800" b="0" i="0" u="none" strike="noStrike" baseline="0" dirty="0" err="1">
                <a:latin typeface="Roboto Condensed Light" panose="02000000000000000000" pitchFamily="2" charset="0"/>
              </a:rPr>
              <a:t>притягується</a:t>
            </a:r>
            <a:r>
              <a:rPr lang="ru-RU" sz="1800" b="0" i="0" u="none" strike="noStrike" baseline="0" dirty="0">
                <a:latin typeface="Roboto Condensed Light" panose="02000000000000000000" pitchFamily="2" charset="0"/>
              </a:rPr>
              <a:t> до </a:t>
            </a:r>
            <a:r>
              <a:rPr lang="ru-RU" sz="1800" b="0" i="0" u="none" strike="noStrike" baseline="0" dirty="0" err="1">
                <a:latin typeface="Roboto Condensed Light" panose="02000000000000000000" pitchFamily="2" charset="0"/>
              </a:rPr>
              <a:t>субсидіарної</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відповідальності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надати</a:t>
            </a:r>
            <a:r>
              <a:rPr lang="ru-RU" sz="1800" b="0" i="0" u="none" strike="noStrike" baseline="0" dirty="0">
                <a:latin typeface="Roboto Condensed Light" panose="02000000000000000000" pitchFamily="2" charset="0"/>
              </a:rPr>
              <a:t> суду </a:t>
            </a:r>
            <a:r>
              <a:rPr lang="ru-RU" sz="1800" b="0" i="0" u="none" strike="noStrike" baseline="0" dirty="0" err="1">
                <a:latin typeface="Roboto Condensed Light" panose="02000000000000000000" pitchFamily="2" charset="0"/>
              </a:rPr>
              <a:t>докази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має</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кваліфікуватися</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згідно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із</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частиною</a:t>
            </a:r>
            <a:r>
              <a:rPr lang="ru-RU" sz="1800" b="0" i="0" u="none" strike="noStrike" baseline="0" dirty="0">
                <a:latin typeface="Roboto Condensed Light" panose="02000000000000000000" pitchFamily="2" charset="0"/>
              </a:rPr>
              <a:t> другою </a:t>
            </a:r>
            <a:r>
              <a:rPr lang="ru-RU" sz="1800" b="0" i="0" u="none" strike="noStrike" baseline="0" dirty="0" err="1">
                <a:latin typeface="Roboto Condensed Light" panose="02000000000000000000" pitchFamily="2" charset="0"/>
              </a:rPr>
              <a:t>статті</a:t>
            </a:r>
            <a:r>
              <a:rPr lang="ru-RU" sz="1800" b="0" i="0" u="none" strike="noStrike" baseline="0" dirty="0">
                <a:latin typeface="Roboto Condensed Light" panose="02000000000000000000" pitchFamily="2" charset="0"/>
              </a:rPr>
              <a:t> 74 ГПК </a:t>
            </a:r>
            <a:r>
              <a:rPr lang="ru-RU" sz="1800" b="0" i="0" u="none" strike="noStrike" baseline="0" dirty="0" err="1">
                <a:latin typeface="Roboto Condensed Light" panose="02000000000000000000" pitchFamily="2" charset="0"/>
              </a:rPr>
              <a:t>України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виключно</a:t>
            </a:r>
            <a:r>
              <a:rPr lang="ru-RU" sz="1800" b="0" i="0" u="none" strike="noStrike" baseline="0" dirty="0">
                <a:latin typeface="Roboto Condensed Light" panose="02000000000000000000" pitchFamily="2" charset="0"/>
              </a:rPr>
              <a:t> як </a:t>
            </a:r>
            <a:r>
              <a:rPr lang="ru-RU" sz="1800" b="0" i="0" u="none" strike="noStrike" baseline="0" dirty="0" err="1">
                <a:latin typeface="Roboto Condensed Light" panose="02000000000000000000" pitchFamily="2" charset="0"/>
              </a:rPr>
              <a:t>відмова</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від</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спростування</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фактів</a:t>
            </a:r>
            <a:r>
              <a:rPr lang="ru-RU" sz="1800" b="0" i="0" u="none" strike="noStrike" baseline="0" dirty="0">
                <a:latin typeface="Roboto Condensed Light" panose="02000000000000000000" pitchFamily="2" charset="0"/>
              </a:rPr>
              <a:t>, на </a:t>
            </a:r>
            <a:r>
              <a:rPr lang="ru-RU" sz="1800" b="0" i="0" u="none" strike="noStrike" baseline="0" dirty="0" err="1">
                <a:latin typeface="Roboto Condensed Light" panose="02000000000000000000" pitchFamily="2" charset="0"/>
              </a:rPr>
              <a:t>наявність</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яких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аргументовано</a:t>
            </a:r>
            <a:r>
              <a:rPr lang="ru-RU" sz="1800" b="0" i="0" u="none" strike="noStrike" baseline="0" dirty="0">
                <a:latin typeface="Roboto Condensed Light" panose="02000000000000000000" pitchFamily="2" charset="0"/>
              </a:rPr>
              <a:t> з </a:t>
            </a:r>
            <a:r>
              <a:rPr lang="ru-RU" sz="1800" b="0" i="0" u="none" strike="noStrike" baseline="0" dirty="0" err="1">
                <a:latin typeface="Roboto Condensed Light" panose="02000000000000000000" pitchFamily="2" charset="0"/>
              </a:rPr>
              <a:t>посиланням</a:t>
            </a:r>
            <a:r>
              <a:rPr lang="ru-RU" sz="1800" b="0" i="0" u="none" strike="noStrike" baseline="0" dirty="0">
                <a:latin typeface="Roboto Condensed Light" panose="02000000000000000000" pitchFamily="2" charset="0"/>
              </a:rPr>
              <a:t> на </a:t>
            </a:r>
            <a:r>
              <a:rPr lang="ru-RU" sz="1800" b="0" i="0" u="none" strike="noStrike" baseline="0" dirty="0" err="1">
                <a:latin typeface="Roboto Condensed Light" panose="02000000000000000000" pitchFamily="2" charset="0"/>
              </a:rPr>
              <a:t>конкретні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документи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вказує</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процесуальний</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опонент</a:t>
            </a:r>
            <a:r>
              <a:rPr lang="ru-RU" sz="1800" b="0" i="0" u="none" strike="noStrike" baseline="0" dirty="0">
                <a:latin typeface="Roboto Condensed Light" panose="02000000000000000000" pitchFamily="2" charset="0"/>
              </a:rPr>
              <a:t>. В силу </a:t>
            </a:r>
            <a:r>
              <a:rPr lang="ru-RU" sz="1800" b="0" i="0" u="none" strike="noStrike" baseline="0" dirty="0" err="1">
                <a:latin typeface="Roboto Condensed Light" panose="02000000000000000000" pitchFamily="2" charset="0"/>
              </a:rPr>
              <a:t>статті</a:t>
            </a:r>
            <a:r>
              <a:rPr lang="ru-RU" sz="1800" b="0" i="0" u="none" strike="noStrike" baseline="0" dirty="0">
                <a:latin typeface="Roboto Condensed Light" panose="02000000000000000000" pitchFamily="2" charset="0"/>
              </a:rPr>
              <a:t> 13 ГПК </a:t>
            </a:r>
            <a:r>
              <a:rPr lang="ru-RU" sz="1800" b="0" i="0" u="none" strike="noStrike" baseline="0" dirty="0" err="1">
                <a:latin typeface="Roboto Condensed Light" panose="02000000000000000000" pitchFamily="2" charset="0"/>
              </a:rPr>
              <a:t>України</a:t>
            </a:r>
            <a:r>
              <a:rPr lang="ru-RU" sz="1800" b="0" i="0" u="none" strike="noStrike" baseline="0" dirty="0">
                <a:latin typeface="Roboto Condensed Light" panose="02000000000000000000" pitchFamily="2" charset="0"/>
              </a:rPr>
              <a:t> особа, </a:t>
            </a:r>
            <a:r>
              <a:rPr lang="ru-RU" sz="1800" b="0" i="0" u="none" strike="noStrike" baseline="0" dirty="0" err="1">
                <a:latin typeface="Roboto Condensed Light" panose="02000000000000000000" pitchFamily="2" charset="0"/>
              </a:rPr>
              <a:t>що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бере</a:t>
            </a:r>
            <a:r>
              <a:rPr lang="ru-RU" sz="1800" b="0" i="0" u="none" strike="noStrike" baseline="0" dirty="0">
                <a:latin typeface="Roboto Condensed Light" panose="02000000000000000000" pitchFamily="2" charset="0"/>
              </a:rPr>
              <a:t> участь у </a:t>
            </a:r>
            <a:r>
              <a:rPr lang="ru-RU" sz="1800" b="0" i="0" u="none" strike="noStrike" baseline="0" dirty="0" err="1">
                <a:latin typeface="Roboto Condensed Light" panose="02000000000000000000" pitchFamily="2" charset="0"/>
              </a:rPr>
              <a:t>справі</a:t>
            </a:r>
            <a:r>
              <a:rPr lang="ru-RU" sz="1800" b="0" i="0" u="none" strike="noStrike" baseline="0" dirty="0">
                <a:latin typeface="Roboto Condensed Light" panose="02000000000000000000" pitchFamily="2" charset="0"/>
              </a:rPr>
              <a:t>, яка не вчинила </a:t>
            </a:r>
            <a:r>
              <a:rPr lang="ru-RU" sz="1800" b="0" i="0" u="none" strike="noStrike" baseline="0" dirty="0" err="1">
                <a:latin typeface="Roboto Condensed Light" panose="02000000000000000000" pitchFamily="2" charset="0"/>
              </a:rPr>
              <a:t>відповідних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процесуальних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дій</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несе</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ризик</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настання</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наслідків</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такої</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свої</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поведінки</a:t>
            </a:r>
            <a:r>
              <a:rPr lang="ru-RU" sz="1800" b="0" i="0" u="none" strike="noStrike" baseline="0" dirty="0">
                <a:latin typeface="Roboto Condensed Light" panose="02000000000000000000" pitchFamily="2" charset="0"/>
              </a:rPr>
              <a:t>.</a:t>
            </a:r>
          </a:p>
          <a:p>
            <a:pPr algn="just"/>
            <a:endParaRPr lang="ru-RU" dirty="0">
              <a:latin typeface="Roboto Condensed Light" panose="02000000000000000000" pitchFamily="2" charset="0"/>
            </a:endParaRPr>
          </a:p>
          <a:p>
            <a:pPr algn="just"/>
            <a:r>
              <a:rPr lang="ru-RU" sz="1800" b="1" i="0" u="none" strike="noStrike" baseline="0" dirty="0" err="1">
                <a:solidFill>
                  <a:srgbClr val="FFFF00"/>
                </a:solidFill>
                <a:latin typeface="Roboto Condensed Light" panose="02000000000000000000" pitchFamily="2" charset="0"/>
              </a:rPr>
              <a:t>Звіт</a:t>
            </a:r>
            <a:r>
              <a:rPr lang="ru-RU" sz="1800" b="1" i="0" u="none" strike="noStrike" baseline="0" dirty="0">
                <a:solidFill>
                  <a:srgbClr val="FFFF00"/>
                </a:solidFill>
                <a:latin typeface="Roboto Condensed Light" panose="02000000000000000000" pitchFamily="2" charset="0"/>
              </a:rPr>
              <a:t> за результатами </a:t>
            </a:r>
            <a:r>
              <a:rPr lang="ru-RU" sz="1800" b="1" i="0" u="none" strike="noStrike" baseline="0" dirty="0" err="1">
                <a:solidFill>
                  <a:srgbClr val="FFFF00"/>
                </a:solidFill>
                <a:latin typeface="Roboto Condensed Light" panose="02000000000000000000" pitchFamily="2" charset="0"/>
              </a:rPr>
              <a:t>проведеного</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аналізу</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фінансово-господарського</a:t>
            </a:r>
            <a:r>
              <a:rPr lang="ru-RU" sz="1800" b="1" i="0" u="none" strike="noStrike" baseline="0" dirty="0">
                <a:solidFill>
                  <a:srgbClr val="FFFF00"/>
                </a:solidFill>
                <a:latin typeface="Roboto Condensed Light" panose="02000000000000000000" pitchFamily="2" charset="0"/>
              </a:rPr>
              <a:t> стану </a:t>
            </a:r>
            <a:r>
              <a:rPr lang="ru-RU" sz="1800" b="1" i="0" u="none" strike="noStrike" baseline="0" dirty="0" err="1">
                <a:solidFill>
                  <a:srgbClr val="FFFF00"/>
                </a:solidFill>
                <a:latin typeface="Roboto Condensed Light" panose="02000000000000000000" pitchFamily="2" charset="0"/>
              </a:rPr>
              <a:t>боржника</a:t>
            </a:r>
            <a:r>
              <a:rPr lang="ru-RU" sz="1800" b="1" i="0" u="none" strike="noStrike" baseline="0" dirty="0">
                <a:solidFill>
                  <a:srgbClr val="FFFF00"/>
                </a:solidFill>
                <a:latin typeface="Roboto Condensed Light" panose="02000000000000000000" pitchFamily="2" charset="0"/>
              </a:rPr>
              <a:t> </a:t>
            </a:r>
            <a:r>
              <a:rPr lang="ru-RU" sz="1800" b="0" i="0" u="none" strike="noStrike" baseline="0" dirty="0" err="1">
                <a:latin typeface="Roboto Condensed Light" panose="02000000000000000000" pitchFamily="2" charset="0"/>
              </a:rPr>
              <a:t>складений</a:t>
            </a:r>
            <a:r>
              <a:rPr lang="ru-RU" sz="1800" b="0" i="0" u="none" strike="noStrike" baseline="0" dirty="0">
                <a:latin typeface="Roboto Condensed Light" panose="02000000000000000000" pitchFamily="2" charset="0"/>
              </a:rPr>
              <a:t> у </a:t>
            </a:r>
            <a:r>
              <a:rPr lang="ru-RU" sz="1800" b="0" i="0" u="none" strike="noStrike" baseline="0" dirty="0" err="1">
                <a:latin typeface="Roboto Condensed Light" panose="02000000000000000000" pitchFamily="2" charset="0"/>
              </a:rPr>
              <a:t>відповідності</a:t>
            </a:r>
            <a:r>
              <a:rPr lang="ru-RU" sz="1800" b="0" i="0" u="none" strike="noStrike" baseline="0" dirty="0">
                <a:latin typeface="Roboto Condensed Light" panose="02000000000000000000" pitchFamily="2" charset="0"/>
              </a:rPr>
              <a:t> до </a:t>
            </a:r>
            <a:r>
              <a:rPr lang="ru-RU" sz="1800" b="0" i="0" u="none" strike="noStrike" baseline="0" dirty="0" err="1">
                <a:latin typeface="Roboto Condensed Light" panose="02000000000000000000" pitchFamily="2" charset="0"/>
              </a:rPr>
              <a:t>Методичних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рекомендацій</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щодо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виявлення</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ознак</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неплатоспроможності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підприємства</a:t>
            </a:r>
            <a:r>
              <a:rPr lang="ru-RU" sz="1800" b="0" i="0" u="none" strike="noStrike" baseline="0" dirty="0">
                <a:latin typeface="Roboto Condensed Light" panose="02000000000000000000" pitchFamily="2" charset="0"/>
              </a:rPr>
              <a:t> та </a:t>
            </a:r>
            <a:r>
              <a:rPr lang="ru-RU" sz="1800" b="0" i="0" u="none" strike="noStrike" baseline="0" dirty="0" err="1">
                <a:latin typeface="Roboto Condensed Light" panose="02000000000000000000" pitchFamily="2" charset="0"/>
              </a:rPr>
              <a:t>ознак</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дій</a:t>
            </a:r>
            <a:r>
              <a:rPr lang="ru-RU" sz="1800" b="0" i="0" u="none" strike="noStrike" baseline="0" dirty="0">
                <a:latin typeface="Roboto Condensed Light" panose="02000000000000000000" pitchFamily="2" charset="0"/>
              </a:rPr>
              <a:t> з </a:t>
            </a:r>
            <a:r>
              <a:rPr lang="ru-RU" sz="1800" b="0" i="0" u="none" strike="noStrike" baseline="0" dirty="0" err="1">
                <a:latin typeface="Roboto Condensed Light" panose="02000000000000000000" pitchFamily="2" charset="0"/>
              </a:rPr>
              <a:t>приховування</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банкрутства</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фіктивного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банкрутства</a:t>
            </a:r>
            <a:r>
              <a:rPr lang="ru-RU" sz="1800" b="0" i="0" u="none" strike="noStrike" baseline="0" dirty="0">
                <a:latin typeface="Roboto Condensed Light" panose="02000000000000000000" pitchFamily="2" charset="0"/>
              </a:rPr>
              <a:t> та </a:t>
            </a:r>
            <a:r>
              <a:rPr lang="ru-RU" sz="1800" b="0" i="0" u="none" strike="noStrike" baseline="0" dirty="0" err="1">
                <a:latin typeface="Roboto Condensed Light" panose="02000000000000000000" pitchFamily="2" charset="0"/>
              </a:rPr>
              <a:t>доведення</a:t>
            </a:r>
            <a:r>
              <a:rPr lang="ru-RU" sz="1800" b="0" i="0" u="none" strike="noStrike" baseline="0" dirty="0">
                <a:latin typeface="Roboto Condensed Light" panose="02000000000000000000" pitchFamily="2" charset="0"/>
              </a:rPr>
              <a:t> до </a:t>
            </a:r>
            <a:r>
              <a:rPr lang="ru-RU" sz="1800" b="0" i="0" u="none" strike="noStrike" baseline="0" dirty="0" err="1">
                <a:latin typeface="Roboto Condensed Light" panose="02000000000000000000" pitchFamily="2" charset="0"/>
              </a:rPr>
              <a:t>банкрутства</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затверджених</a:t>
            </a:r>
            <a:r>
              <a:rPr lang="ru-RU" sz="1800" b="0" i="0" u="none" strike="noStrike" baseline="0" dirty="0">
                <a:latin typeface="Roboto Condensed Light" panose="02000000000000000000" pitchFamily="2" charset="0"/>
              </a:rPr>
              <a:t> наказом </a:t>
            </a:r>
            <a:r>
              <a:rPr lang="ru-RU" sz="1800" b="0" i="0" u="none" strike="noStrike" baseline="0" dirty="0" err="1">
                <a:latin typeface="Roboto Condensed Light" panose="02000000000000000000" pitchFamily="2" charset="0"/>
              </a:rPr>
              <a:t>Міністерства</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економіки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України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від</a:t>
            </a:r>
            <a:r>
              <a:rPr lang="ru-RU" sz="1800" b="0" i="0" u="none" strike="noStrike" baseline="0" dirty="0">
                <a:latin typeface="Roboto Condensed Light" panose="02000000000000000000" pitchFamily="2" charset="0"/>
              </a:rPr>
              <a:t> 19.01.2006 № 14 </a:t>
            </a:r>
            <a:r>
              <a:rPr lang="ru-RU" sz="1800" b="1" i="0" u="none" strike="noStrike" baseline="0" dirty="0">
                <a:solidFill>
                  <a:srgbClr val="FF0000"/>
                </a:solidFill>
                <a:latin typeface="Roboto Condensed Light" panose="02000000000000000000" pitchFamily="2" charset="0"/>
              </a:rPr>
              <a:t>не є </a:t>
            </a:r>
            <a:r>
              <a:rPr lang="ru-RU" sz="1800" b="1" i="0" u="none" strike="noStrike" baseline="0" dirty="0" err="1">
                <a:solidFill>
                  <a:srgbClr val="FF0000"/>
                </a:solidFill>
                <a:latin typeface="Roboto Condensed Light" panose="02000000000000000000" pitchFamily="2" charset="0"/>
              </a:rPr>
              <a:t>безумовним</a:t>
            </a:r>
            <a:r>
              <a:rPr lang="ru-RU" sz="1800" b="1" i="0" u="none" strike="noStrike" baseline="0" dirty="0">
                <a:solidFill>
                  <a:srgbClr val="FF0000"/>
                </a:solidFill>
                <a:latin typeface="Roboto Condensed Light" panose="02000000000000000000" pitchFamily="2" charset="0"/>
              </a:rPr>
              <a:t> </a:t>
            </a:r>
            <a:r>
              <a:rPr lang="ru-RU" sz="1800" b="1" i="0" u="none" strike="noStrike" baseline="0" dirty="0" err="1">
                <a:solidFill>
                  <a:srgbClr val="FF0000"/>
                </a:solidFill>
                <a:latin typeface="Roboto Condensed Light" panose="02000000000000000000" pitchFamily="2" charset="0"/>
              </a:rPr>
              <a:t>доказом</a:t>
            </a:r>
            <a:r>
              <a:rPr lang="ru-RU" sz="1800" b="1" i="0" u="none" strike="noStrike" baseline="0" dirty="0">
                <a:solidFill>
                  <a:srgbClr val="FF0000"/>
                </a:solidFill>
                <a:latin typeface="Roboto Condensed Light" panose="02000000000000000000" pitchFamily="2" charset="0"/>
              </a:rPr>
              <a:t> </a:t>
            </a:r>
            <a:r>
              <a:rPr lang="ru-RU" sz="1800" b="1" i="0" u="none" strike="noStrike" baseline="0" dirty="0" err="1">
                <a:solidFill>
                  <a:srgbClr val="FF0000"/>
                </a:solidFill>
                <a:latin typeface="Roboto Condensed Light" panose="02000000000000000000" pitchFamily="2" charset="0"/>
              </a:rPr>
              <a:t>доведення</a:t>
            </a:r>
            <a:r>
              <a:rPr lang="ru-RU" sz="1800" b="1" i="0" u="none" strike="noStrike" baseline="0" dirty="0">
                <a:solidFill>
                  <a:srgbClr val="FF0000"/>
                </a:solidFill>
                <a:latin typeface="Roboto Condensed Light" panose="02000000000000000000" pitchFamily="2" charset="0"/>
              </a:rPr>
              <a:t> </a:t>
            </a:r>
            <a:r>
              <a:rPr lang="ru-RU" sz="1800" b="1" i="0" u="none" strike="noStrike" baseline="0" dirty="0" err="1">
                <a:solidFill>
                  <a:srgbClr val="FF0000"/>
                </a:solidFill>
                <a:latin typeface="Roboto Condensed Light" panose="02000000000000000000" pitchFamily="2" charset="0"/>
              </a:rPr>
              <a:t>боржника</a:t>
            </a:r>
            <a:r>
              <a:rPr lang="ru-RU" sz="1800" b="1" i="0" u="none" strike="noStrike" baseline="0" dirty="0">
                <a:solidFill>
                  <a:srgbClr val="FF0000"/>
                </a:solidFill>
                <a:latin typeface="Roboto Condensed Light" panose="02000000000000000000" pitchFamily="2" charset="0"/>
              </a:rPr>
              <a:t> до </a:t>
            </a:r>
            <a:r>
              <a:rPr lang="ru-RU" sz="1800" b="1" i="0" u="none" strike="noStrike" baseline="0" dirty="0" err="1">
                <a:solidFill>
                  <a:srgbClr val="FF0000"/>
                </a:solidFill>
                <a:latin typeface="Roboto Condensed Light" panose="02000000000000000000" pitchFamily="2" charset="0"/>
              </a:rPr>
              <a:t>банкрутства</a:t>
            </a:r>
            <a:r>
              <a:rPr lang="ru-RU" sz="1800" b="0" i="0" u="none" strike="noStrike" baseline="0" dirty="0">
                <a:latin typeface="Roboto Condensed Light" panose="02000000000000000000" pitchFamily="2" charset="0"/>
              </a:rPr>
              <a:t>, а </a:t>
            </a:r>
            <a:r>
              <a:rPr lang="ru-RU" sz="1800" b="0" i="0" u="none" strike="noStrike" baseline="0" dirty="0" err="1">
                <a:latin typeface="Roboto Condensed Light" panose="02000000000000000000" pitchFamily="2" charset="0"/>
              </a:rPr>
              <a:t>його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наявність</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або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його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недоліки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чи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відсутність</a:t>
            </a:r>
            <a:r>
              <a:rPr lang="ru-RU" sz="1800" b="0" i="0" u="none" strike="noStrike" baseline="0" dirty="0">
                <a:latin typeface="Roboto Condensed Light" panose="02000000000000000000" pitchFamily="2" charset="0"/>
              </a:rPr>
              <a:t> не є </a:t>
            </a:r>
            <a:r>
              <a:rPr lang="ru-RU" sz="1800" b="0" i="0" u="none" strike="noStrike" baseline="0" dirty="0" err="1">
                <a:latin typeface="Roboto Condensed Light" panose="02000000000000000000" pitchFamily="2" charset="0"/>
              </a:rPr>
              <a:t>визначальним</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критерієм</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притягнення</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винних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осіб</a:t>
            </a:r>
            <a:r>
              <a:rPr lang="ru-RU" sz="1800" b="0" i="0" u="none" strike="noStrike" baseline="0" dirty="0">
                <a:latin typeface="Roboto Condensed Light" panose="02000000000000000000" pitchFamily="2" charset="0"/>
              </a:rPr>
              <a:t> до </a:t>
            </a:r>
            <a:r>
              <a:rPr lang="ru-RU" sz="1800" b="0" i="0" u="none" strike="noStrike" baseline="0" dirty="0" err="1">
                <a:latin typeface="Roboto Condensed Light" panose="02000000000000000000" pitchFamily="2" charset="0"/>
              </a:rPr>
              <a:t>субсидіарної</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відповідальності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оскільки</a:t>
            </a:r>
            <a:r>
              <a:rPr lang="ru-RU" sz="1800" b="0" i="0" u="none" strike="noStrike" baseline="0" dirty="0">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встановлення</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підстав</a:t>
            </a:r>
            <a:r>
              <a:rPr lang="ru-RU" sz="1800" b="1" i="0" u="none" strike="noStrike" baseline="0" dirty="0">
                <a:solidFill>
                  <a:srgbClr val="FFFF00"/>
                </a:solidFill>
                <a:latin typeface="Roboto Condensed Light" panose="02000000000000000000" pitchFamily="2" charset="0"/>
              </a:rPr>
              <a:t> для </a:t>
            </a:r>
            <a:r>
              <a:rPr lang="ru-RU" sz="1800" b="1" i="0" u="none" strike="noStrike" baseline="0" dirty="0" err="1">
                <a:solidFill>
                  <a:srgbClr val="FFFF00"/>
                </a:solidFill>
                <a:latin typeface="Roboto Condensed Light" panose="02000000000000000000" pitchFamily="2" charset="0"/>
              </a:rPr>
              <a:t>її</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покладення</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належить</a:t>
            </a:r>
            <a:r>
              <a:rPr lang="ru-RU" sz="1800" b="1" i="0" u="none" strike="noStrike" baseline="0" dirty="0">
                <a:solidFill>
                  <a:srgbClr val="FFFF00"/>
                </a:solidFill>
                <a:latin typeface="Roboto Condensed Light" panose="02000000000000000000" pitchFamily="2" charset="0"/>
              </a:rPr>
              <a:t> до </a:t>
            </a:r>
            <a:r>
              <a:rPr lang="ru-RU" sz="1800" b="1" i="0" u="none" strike="noStrike" baseline="0" dirty="0" err="1">
                <a:solidFill>
                  <a:srgbClr val="FFFF00"/>
                </a:solidFill>
                <a:latin typeface="Roboto Condensed Light" panose="02000000000000000000" pitchFamily="2" charset="0"/>
              </a:rPr>
              <a:t>дискреційних</a:t>
            </a:r>
            <a:r>
              <a:rPr lang="ru-RU" sz="1800" b="1" i="0" u="none" strike="noStrike" baseline="0" dirty="0">
                <a:solidFill>
                  <a:srgbClr val="FFFF00"/>
                </a:solidFill>
                <a:latin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rPr>
              <a:t>повноважень</a:t>
            </a:r>
            <a:r>
              <a:rPr lang="ru-RU" sz="1800" b="1" i="0" u="none" strike="noStrike" baseline="0" dirty="0">
                <a:solidFill>
                  <a:srgbClr val="FFFF00"/>
                </a:solidFill>
                <a:latin typeface="Roboto Condensed Light" panose="02000000000000000000" pitchFamily="2" charset="0"/>
              </a:rPr>
              <a:t> суду</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які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здійснюються</a:t>
            </a:r>
            <a:r>
              <a:rPr lang="ru-RU" sz="1800" b="0" i="0" u="none" strike="noStrike" baseline="0" dirty="0">
                <a:latin typeface="Roboto Condensed Light" panose="02000000000000000000" pitchFamily="2" charset="0"/>
              </a:rPr>
              <a:t> судом за результатами </a:t>
            </a:r>
            <a:r>
              <a:rPr lang="ru-RU" sz="1800" b="0" i="0" u="none" strike="noStrike" baseline="0" dirty="0" err="1">
                <a:latin typeface="Roboto Condensed Light" panose="02000000000000000000" pitchFamily="2" charset="0"/>
              </a:rPr>
              <a:t>сукупної</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оцінки</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всіх</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наявних</a:t>
            </a:r>
            <a:r>
              <a:rPr lang="ru-RU" sz="1800" b="0" i="0" u="none" strike="noStrike" baseline="0" dirty="0">
                <a:latin typeface="Roboto Condensed Light" panose="02000000000000000000" pitchFamily="2" charset="0"/>
              </a:rPr>
              <a:t> у </a:t>
            </a:r>
            <a:r>
              <a:rPr lang="ru-RU" sz="1800" b="0" i="0" u="none" strike="noStrike" baseline="0" dirty="0" err="1">
                <a:latin typeface="Roboto Condensed Light" panose="02000000000000000000" pitchFamily="2" charset="0"/>
              </a:rPr>
              <a:t>справі</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доказів</a:t>
            </a:r>
            <a:r>
              <a:rPr lang="ru-RU" sz="1800" b="0" i="0" u="none" strike="noStrike" baseline="0" dirty="0">
                <a:latin typeface="Roboto Condensed Light" panose="02000000000000000000" pitchFamily="2" charset="0"/>
              </a:rPr>
              <a:t>, в тому </a:t>
            </a:r>
            <a:r>
              <a:rPr lang="ru-RU" sz="1800" b="0" i="0" u="none" strike="noStrike" baseline="0" dirty="0" err="1">
                <a:latin typeface="Roboto Condensed Light" panose="02000000000000000000" pitchFamily="2" charset="0"/>
              </a:rPr>
              <a:t>числі</a:t>
            </a:r>
            <a:r>
              <a:rPr lang="ru-RU" sz="1800" b="0" i="0" u="none" strike="noStrike" baseline="0" dirty="0">
                <a:latin typeface="Roboto Condensed Light" panose="02000000000000000000" pitchFamily="2" charset="0"/>
              </a:rPr>
              <a:t> й </a:t>
            </a:r>
            <a:r>
              <a:rPr lang="ru-RU" sz="1800" b="0" i="0" u="none" strike="noStrike" baseline="0" dirty="0" err="1">
                <a:latin typeface="Roboto Condensed Light" panose="02000000000000000000" pitchFamily="2" charset="0"/>
              </a:rPr>
              <a:t>цього</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звіту</a:t>
            </a:r>
            <a:r>
              <a:rPr lang="ru-RU" sz="1800" b="0" i="0" u="none" strike="noStrike" baseline="0" dirty="0">
                <a:latin typeface="Roboto Condensed Light" panose="02000000000000000000" pitchFamily="2" charset="0"/>
              </a:rPr>
              <a:t>, </a:t>
            </a:r>
            <a:r>
              <a:rPr lang="ru-RU" sz="1800" b="0" i="0" u="none" strike="noStrike" baseline="0" dirty="0" err="1">
                <a:latin typeface="Roboto Condensed Light" panose="02000000000000000000" pitchFamily="2" charset="0"/>
              </a:rPr>
              <a:t>який</a:t>
            </a:r>
            <a:r>
              <a:rPr lang="ru-RU" sz="1800" b="0" i="0" u="none" strike="noStrike" baseline="0" dirty="0">
                <a:latin typeface="Roboto Condensed Light" panose="02000000000000000000" pitchFamily="2" charset="0"/>
              </a:rPr>
              <a:t> </a:t>
            </a:r>
            <a:r>
              <a:rPr lang="ru-RU" sz="1800" b="1" i="0" u="none" strike="noStrike" baseline="0" dirty="0">
                <a:solidFill>
                  <a:srgbClr val="FF0000"/>
                </a:solidFill>
                <a:latin typeface="Roboto Condensed Light" panose="02000000000000000000" pitchFamily="2" charset="0"/>
              </a:rPr>
              <a:t>є </a:t>
            </a:r>
            <a:r>
              <a:rPr lang="ru-RU" sz="1800" b="1" i="0" u="none" strike="noStrike" baseline="0" dirty="0" err="1">
                <a:solidFill>
                  <a:srgbClr val="FF0000"/>
                </a:solidFill>
                <a:latin typeface="Roboto Condensed Light" panose="02000000000000000000" pitchFamily="2" charset="0"/>
              </a:rPr>
              <a:t>лише</a:t>
            </a:r>
            <a:r>
              <a:rPr lang="ru-RU" sz="1800" b="1" i="0" u="none" strike="noStrike" baseline="0" dirty="0">
                <a:solidFill>
                  <a:srgbClr val="FF0000"/>
                </a:solidFill>
                <a:latin typeface="Roboto Condensed Light" panose="02000000000000000000" pitchFamily="2" charset="0"/>
              </a:rPr>
              <a:t> одним </a:t>
            </a:r>
            <a:r>
              <a:rPr lang="ru-RU" sz="1800" b="1" i="0" u="none" strike="noStrike" baseline="0" dirty="0" err="1">
                <a:solidFill>
                  <a:srgbClr val="FF0000"/>
                </a:solidFill>
                <a:latin typeface="Roboto Condensed Light" panose="02000000000000000000" pitchFamily="2" charset="0"/>
              </a:rPr>
              <a:t>із</a:t>
            </a:r>
            <a:r>
              <a:rPr lang="ru-RU" sz="1800" b="1" i="0" u="none" strike="noStrike" baseline="0" dirty="0">
                <a:solidFill>
                  <a:srgbClr val="FF0000"/>
                </a:solidFill>
                <a:latin typeface="Roboto Condensed Light" panose="02000000000000000000" pitchFamily="2" charset="0"/>
              </a:rPr>
              <a:t> </a:t>
            </a:r>
            <a:r>
              <a:rPr lang="ru-RU" sz="1800" b="1" i="0" u="none" strike="noStrike" baseline="0" dirty="0" err="1">
                <a:solidFill>
                  <a:srgbClr val="FF0000"/>
                </a:solidFill>
                <a:latin typeface="Roboto Condensed Light" panose="02000000000000000000" pitchFamily="2" charset="0"/>
              </a:rPr>
              <a:t>засобів</a:t>
            </a:r>
            <a:r>
              <a:rPr lang="ru-RU" sz="1800" b="1" i="0" u="none" strike="noStrike" baseline="0" dirty="0">
                <a:solidFill>
                  <a:srgbClr val="FF0000"/>
                </a:solidFill>
                <a:latin typeface="Roboto Condensed Light" panose="02000000000000000000" pitchFamily="2" charset="0"/>
              </a:rPr>
              <a:t> </a:t>
            </a:r>
            <a:r>
              <a:rPr lang="ru-RU" sz="1800" b="1" i="0" u="none" strike="noStrike" baseline="0" dirty="0" err="1">
                <a:solidFill>
                  <a:srgbClr val="FF0000"/>
                </a:solidFill>
                <a:latin typeface="Roboto Condensed Light" panose="02000000000000000000" pitchFamily="2" charset="0"/>
              </a:rPr>
              <a:t>доказування</a:t>
            </a:r>
            <a:r>
              <a:rPr lang="ru-RU" sz="1800" b="0" i="0" u="none" strike="noStrike" baseline="0" dirty="0">
                <a:latin typeface="Roboto Condensed Light" panose="02000000000000000000" pitchFamily="2" charset="0"/>
              </a:rPr>
              <a: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Постанова КГС ВС від 22.04.2021 у справі № 915/1624/16</a:t>
            </a: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p>
          <a:p>
            <a:endParaRPr lang="uk-UA" sz="1800" b="0" i="0" u="none" strike="noStrike" baseline="0" dirty="0">
              <a:solidFill>
                <a:srgbClr val="00B0F0"/>
              </a:solidFill>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endParaRPr lang="uk-UA" sz="1800" b="0" i="0" u="none" strike="noStrike" baseline="0" dirty="0"/>
          </a:p>
          <a:p>
            <a:pPr algn="just"/>
            <a:endParaRPr lang="uk-UA" sz="1800" b="0" i="0" u="none" strike="noStrike" baseline="0" dirty="0">
              <a:latin typeface="Roboto Condensed Light" panose="02000000000000000000" pitchFamily="2" charset="0"/>
            </a:endParaRPr>
          </a:p>
          <a:p>
            <a:endParaRPr lang="uk-UA" sz="1800" b="0" i="0" u="none" strike="noStrike" baseline="0" dirty="0"/>
          </a:p>
          <a:p>
            <a:pPr algn="just"/>
            <a:endParaRPr lang="uk-UA" sz="1800" b="1" i="0" u="none" strike="noStrike" baseline="0" dirty="0">
              <a:solidFill>
                <a:schemeClr val="bg1"/>
              </a:solidFill>
              <a:latin typeface="Roboto Condensed Light" panose="02000000000000000000" pitchFamily="2" charset="0"/>
            </a:endParaRPr>
          </a:p>
          <a:p>
            <a:pPr algn="just"/>
            <a:endParaRPr lang="uk-UA" b="1" dirty="0">
              <a:solidFill>
                <a:schemeClr val="bg1"/>
              </a:solidFill>
              <a:latin typeface="Roboto Condensed Light" panose="02000000000000000000" pitchFamily="2" charset="0"/>
            </a:endParaRP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algn="just"/>
            <a:endParaRPr lang="ru-RU" dirty="0">
              <a:solidFill>
                <a:srgbClr val="FFFFFF"/>
              </a:solidFill>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677012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sz="1200">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Кодекс України з процедур банкрутства – </a:t>
            </a:r>
            <a:r>
              <a:rPr lang="uk-UA" sz="2400" b="1" dirty="0" err="1">
                <a:solidFill>
                  <a:srgbClr val="FFFF00"/>
                </a:solidFill>
                <a:latin typeface="Roboto Condensed Light" panose="02000000000000000000" pitchFamily="2" charset="0"/>
                <a:ea typeface="Roboto Condensed Light" panose="02000000000000000000" pitchFamily="2" charset="0"/>
              </a:rPr>
              <a:t>продебіторський</a:t>
            </a:r>
            <a:r>
              <a:rPr lang="uk-UA" sz="2400" b="1" dirty="0">
                <a:solidFill>
                  <a:srgbClr val="FFFF00"/>
                </a:solidFill>
                <a:latin typeface="Roboto Condensed Light" panose="02000000000000000000" pitchFamily="2" charset="0"/>
                <a:ea typeface="Roboto Condensed Light" panose="02000000000000000000" pitchFamily="2" charset="0"/>
              </a:rPr>
              <a:t> чи </a:t>
            </a:r>
            <a:r>
              <a:rPr lang="uk-UA" sz="2400" b="1" dirty="0" err="1">
                <a:solidFill>
                  <a:srgbClr val="FFFF00"/>
                </a:solidFill>
                <a:latin typeface="Roboto Condensed Light" panose="02000000000000000000" pitchFamily="2" charset="0"/>
                <a:ea typeface="Roboto Condensed Light" panose="02000000000000000000" pitchFamily="2" charset="0"/>
              </a:rPr>
              <a:t>прокредиторський</a:t>
            </a:r>
            <a:r>
              <a:rPr lang="uk-UA" sz="2400" b="1" dirty="0">
                <a:solidFill>
                  <a:srgbClr val="FFFF00"/>
                </a:solidFill>
                <a:latin typeface="Roboto Condensed Light" panose="02000000000000000000" pitchFamily="2" charset="0"/>
                <a:ea typeface="Roboto Condensed Light" panose="02000000000000000000" pitchFamily="2" charset="0"/>
              </a:rPr>
              <a:t> ?</a:t>
            </a:r>
          </a:p>
        </p:txBody>
      </p:sp>
      <p:sp>
        <p:nvSpPr>
          <p:cNvPr id="8" name="Округлений прямокутник 7"/>
          <p:cNvSpPr/>
          <p:nvPr/>
        </p:nvSpPr>
        <p:spPr>
          <a:xfrm>
            <a:off x="391390" y="695723"/>
            <a:ext cx="11118239" cy="5492857"/>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uk-UA" sz="1700" dirty="0">
              <a:solidFill>
                <a:schemeClr val="bg1"/>
              </a:solidFill>
              <a:latin typeface="Roboto Condensed Light" panose="02000000000000000000" pitchFamily="2" charset="0"/>
            </a:endParaRPr>
          </a:p>
          <a:p>
            <a:pPr algn="just"/>
            <a:endParaRPr lang="uk-UA" sz="1700" i="0" u="none" strike="noStrike" baseline="0" dirty="0">
              <a:solidFill>
                <a:schemeClr val="bg1"/>
              </a:solidFill>
              <a:latin typeface="Roboto Condensed Light" panose="02000000000000000000" pitchFamily="2" charset="0"/>
            </a:endParaRPr>
          </a:p>
          <a:p>
            <a:pPr algn="just"/>
            <a:r>
              <a:rPr lang="uk-UA" sz="1800" b="1" dirty="0">
                <a:solidFill>
                  <a:schemeClr val="bg1"/>
                </a:solidFill>
                <a:latin typeface="Roboto Condensed Light" panose="02000000000000000000" pitchFamily="2" charset="0"/>
                <a:ea typeface="Roboto Condensed Light" panose="02000000000000000000" pitchFamily="2" charset="0"/>
              </a:rPr>
              <a:t>21 жовтня 2019 року введено в дію Кодекс України з процедур банкрутства (далі – Кодекс), а Закон України </a:t>
            </a:r>
            <a:r>
              <a:rPr lang="uk-UA" sz="1800" b="0" i="0" u="none" strike="noStrike" baseline="0" dirty="0">
                <a:latin typeface="Roboto Condensed Light" panose="02000000000000000000" pitchFamily="2" charset="0"/>
                <a:ea typeface="Roboto Condensed Light" panose="02000000000000000000" pitchFamily="2" charset="0"/>
              </a:rPr>
              <a:t>"</a:t>
            </a:r>
            <a:r>
              <a:rPr lang="uk-UA" sz="1800" b="1" dirty="0">
                <a:solidFill>
                  <a:schemeClr val="bg1"/>
                </a:solidFill>
                <a:latin typeface="Roboto Condensed Light" panose="02000000000000000000" pitchFamily="2" charset="0"/>
                <a:ea typeface="Roboto Condensed Light" panose="02000000000000000000" pitchFamily="2" charset="0"/>
              </a:rPr>
              <a:t>Про відновлення платоспроможності боржника або визнання його банкрутом</a:t>
            </a:r>
            <a:r>
              <a:rPr lang="uk-UA" sz="1800" b="0" i="0" u="none" strike="noStrike" baseline="0" dirty="0">
                <a:latin typeface="Roboto Condensed Light" panose="02000000000000000000" pitchFamily="2" charset="0"/>
                <a:ea typeface="Roboto Condensed Light" panose="02000000000000000000" pitchFamily="2" charset="0"/>
              </a:rPr>
              <a:t>"</a:t>
            </a:r>
            <a:r>
              <a:rPr lang="uk-UA" sz="1800" b="1" dirty="0">
                <a:solidFill>
                  <a:schemeClr val="bg1"/>
                </a:solidFill>
                <a:latin typeface="Roboto Condensed Light" panose="02000000000000000000" pitchFamily="2" charset="0"/>
                <a:ea typeface="Roboto Condensed Light" panose="02000000000000000000" pitchFamily="2" charset="0"/>
              </a:rPr>
              <a:t> (далі – Закон) втратив свою чинність.</a:t>
            </a:r>
            <a:br>
              <a:rPr lang="uk-UA" sz="1800" b="1" dirty="0">
                <a:solidFill>
                  <a:schemeClr val="bg1"/>
                </a:solidFill>
                <a:latin typeface="Roboto Condensed Light" panose="02000000000000000000" pitchFamily="2" charset="0"/>
                <a:ea typeface="Roboto Condensed Light" panose="02000000000000000000" pitchFamily="2" charset="0"/>
              </a:rPr>
            </a:br>
            <a:endParaRPr lang="uk-UA" sz="1800" b="1" dirty="0">
              <a:solidFill>
                <a:schemeClr val="bg1"/>
              </a:solidFill>
              <a:latin typeface="Roboto Condensed Light" panose="02000000000000000000" pitchFamily="2" charset="0"/>
              <a:ea typeface="Roboto Condensed Light" panose="02000000000000000000" pitchFamily="2" charset="0"/>
            </a:endParaRPr>
          </a:p>
          <a:p>
            <a:pPr algn="just"/>
            <a:r>
              <a:rPr lang="uk-UA" sz="1800" b="1" dirty="0">
                <a:solidFill>
                  <a:schemeClr val="bg1"/>
                </a:solidFill>
                <a:latin typeface="Roboto Condensed Light" panose="02000000000000000000" pitchFamily="2" charset="0"/>
                <a:ea typeface="Roboto Condensed Light" panose="02000000000000000000" pitchFamily="2" charset="0"/>
              </a:rPr>
              <a:t>Господарським судам необхідно здійснювати розгляд справ про банкрутство відповідно до нових правил передбачених Кодексом.</a:t>
            </a:r>
          </a:p>
          <a:p>
            <a:pPr algn="just"/>
            <a:r>
              <a:rPr lang="uk-UA" sz="1800" i="1" dirty="0">
                <a:solidFill>
                  <a:schemeClr val="bg1"/>
                </a:solidFill>
                <a:latin typeface="Roboto Condensed Light" panose="02000000000000000000" pitchFamily="2" charset="0"/>
                <a:ea typeface="Roboto Condensed Light" panose="02000000000000000000" pitchFamily="2" charset="0"/>
              </a:rPr>
              <a:t>\</a:t>
            </a:r>
          </a:p>
          <a:p>
            <a:pPr algn="just"/>
            <a:r>
              <a:rPr lang="uk-UA" sz="1800" i="1" dirty="0">
                <a:solidFill>
                  <a:schemeClr val="bg1"/>
                </a:solidFill>
                <a:latin typeface="Roboto Condensed Light" panose="02000000000000000000" pitchFamily="2" charset="0"/>
                <a:ea typeface="Roboto Condensed Light" panose="02000000000000000000" pitchFamily="2" charset="0"/>
              </a:rPr>
              <a:t>(див. пункти 2, 4 Прикінцевих та перехідних положень </a:t>
            </a:r>
            <a:r>
              <a:rPr lang="uk-UA" sz="1800" i="1" dirty="0" err="1">
                <a:solidFill>
                  <a:schemeClr val="bg1"/>
                </a:solidFill>
                <a:latin typeface="Roboto Condensed Light" panose="02000000000000000000" pitchFamily="2" charset="0"/>
                <a:ea typeface="Roboto Condensed Light" panose="02000000000000000000" pitchFamily="2" charset="0"/>
              </a:rPr>
              <a:t>КУзПБ</a:t>
            </a:r>
            <a:r>
              <a:rPr lang="uk-UA" sz="1800" i="1" dirty="0">
                <a:solidFill>
                  <a:schemeClr val="bg1"/>
                </a:solidFill>
                <a:latin typeface="Roboto Condensed Light" panose="02000000000000000000" pitchFamily="2" charset="0"/>
                <a:ea typeface="Roboto Condensed Light" panose="02000000000000000000" pitchFamily="2" charset="0"/>
              </a:rPr>
              <a:t>)</a:t>
            </a:r>
          </a:p>
          <a:p>
            <a:pPr algn="just"/>
            <a:endParaRPr lang="uk-UA" b="1" i="1" dirty="0">
              <a:solidFill>
                <a:schemeClr val="bg1"/>
              </a:solidFill>
              <a:latin typeface="Roboto Condensed Light" panose="02000000000000000000" pitchFamily="2" charset="0"/>
              <a:ea typeface="Roboto Condensed Light" panose="02000000000000000000" pitchFamily="2" charset="0"/>
            </a:endParaRPr>
          </a:p>
          <a:p>
            <a:pPr algn="just"/>
            <a:r>
              <a:rPr lang="uk-UA" b="1" dirty="0">
                <a:latin typeface="Roboto Condensed Light" panose="02000000000000000000" pitchFamily="2" charset="0"/>
                <a:ea typeface="Roboto Condensed Light" panose="02000000000000000000" pitchFamily="2" charset="0"/>
              </a:rPr>
              <a:t>Цей Кодекс встановлює умови та порядок відновлення платоспроможності боржника - юридичної особи або визнання його банкрутом </a:t>
            </a:r>
            <a:r>
              <a:rPr lang="uk-UA" b="1" dirty="0">
                <a:solidFill>
                  <a:srgbClr val="FFFF00"/>
                </a:solidFill>
                <a:latin typeface="Roboto Condensed Light" panose="02000000000000000000" pitchFamily="2" charset="0"/>
                <a:ea typeface="Roboto Condensed Light" panose="02000000000000000000" pitchFamily="2" charset="0"/>
              </a:rPr>
              <a:t>з метою задоволення вимог кредиторів</a:t>
            </a:r>
            <a:r>
              <a:rPr lang="uk-UA" b="1" dirty="0">
                <a:latin typeface="Roboto Condensed Light" panose="02000000000000000000" pitchFamily="2" charset="0"/>
                <a:ea typeface="Roboto Condensed Light" panose="02000000000000000000" pitchFamily="2" charset="0"/>
              </a:rPr>
              <a:t>, а також відновлення платоспроможності фізичної особи.</a:t>
            </a:r>
          </a:p>
          <a:p>
            <a:pPr algn="just"/>
            <a:r>
              <a:rPr lang="uk-UA" sz="1800" i="1" dirty="0">
                <a:latin typeface="Roboto Condensed Light" panose="02000000000000000000" pitchFamily="2" charset="0"/>
                <a:ea typeface="Roboto Condensed Light" panose="02000000000000000000" pitchFamily="2" charset="0"/>
              </a:rPr>
              <a:t>(преамбула </a:t>
            </a:r>
            <a:r>
              <a:rPr lang="uk-UA" sz="1800" i="1" dirty="0" err="1">
                <a:latin typeface="Roboto Condensed Light" panose="02000000000000000000" pitchFamily="2" charset="0"/>
                <a:ea typeface="Roboto Condensed Light" panose="02000000000000000000" pitchFamily="2" charset="0"/>
              </a:rPr>
              <a:t>КУзПБ</a:t>
            </a:r>
            <a:r>
              <a:rPr lang="uk-UA" sz="1800" i="1" dirty="0">
                <a:latin typeface="Roboto Condensed Light" panose="02000000000000000000" pitchFamily="2" charset="0"/>
                <a:ea typeface="Roboto Condensed Light" panose="02000000000000000000" pitchFamily="2" charset="0"/>
              </a:rPr>
              <a:t>)</a:t>
            </a:r>
          </a:p>
          <a:p>
            <a:pPr algn="just"/>
            <a:endParaRPr lang="uk-UA" i="1" dirty="0">
              <a:latin typeface="Roboto Condensed Light" panose="02000000000000000000" pitchFamily="2" charset="0"/>
              <a:ea typeface="Roboto Condensed Light" panose="02000000000000000000" pitchFamily="2" charset="0"/>
            </a:endParaRPr>
          </a:p>
          <a:p>
            <a:pPr algn="just"/>
            <a:r>
              <a:rPr lang="ru-RU" dirty="0" err="1">
                <a:effectLst/>
                <a:latin typeface="Roboto Condensed Light" panose="02000000000000000000" pitchFamily="2" charset="0"/>
                <a:ea typeface="Roboto Condensed Light" panose="02000000000000000000" pitchFamily="2" charset="0"/>
              </a:rPr>
              <a:t>Застосування</a:t>
            </a:r>
            <a:r>
              <a:rPr lang="ru-RU" dirty="0">
                <a:effectLst/>
                <a:latin typeface="Roboto Condensed Light" panose="02000000000000000000" pitchFamily="2" charset="0"/>
                <a:ea typeface="Roboto Condensed Light" panose="02000000000000000000" pitchFamily="2" charset="0"/>
              </a:rPr>
              <a:t> судами </a:t>
            </a:r>
            <a:r>
              <a:rPr lang="ru-RU" dirty="0" err="1">
                <a:effectLst/>
                <a:latin typeface="Roboto Condensed Light" panose="02000000000000000000" pitchFamily="2" charset="0"/>
                <a:ea typeface="Roboto Condensed Light" panose="02000000000000000000" pitchFamily="2" charset="0"/>
              </a:rPr>
              <a:t>законодавства</a:t>
            </a:r>
            <a:r>
              <a:rPr lang="ru-RU" dirty="0">
                <a:effectLst/>
                <a:latin typeface="Roboto Condensed Light" panose="02000000000000000000" pitchFamily="2" charset="0"/>
                <a:ea typeface="Roboto Condensed Light" panose="02000000000000000000" pitchFamily="2" charset="0"/>
              </a:rPr>
              <a:t> про </a:t>
            </a:r>
            <a:r>
              <a:rPr lang="ru-RU" dirty="0" err="1">
                <a:effectLst/>
                <a:latin typeface="Roboto Condensed Light" panose="02000000000000000000" pitchFamily="2" charset="0"/>
                <a:ea typeface="Roboto Condensed Light" panose="02000000000000000000" pitchFamily="2" charset="0"/>
              </a:rPr>
              <a:t>банкрутство</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зобов`язує</a:t>
            </a:r>
            <a:r>
              <a:rPr lang="ru-RU" dirty="0">
                <a:effectLst/>
                <a:latin typeface="Roboto Condensed Light" panose="02000000000000000000" pitchFamily="2" charset="0"/>
                <a:ea typeface="Roboto Condensed Light" panose="02000000000000000000" pitchFamily="2" charset="0"/>
              </a:rPr>
              <a:t> суди </a:t>
            </a:r>
            <a:r>
              <a:rPr lang="ru-RU" dirty="0" err="1">
                <a:effectLst/>
                <a:latin typeface="Roboto Condensed Light" panose="02000000000000000000" pitchFamily="2" charset="0"/>
                <a:ea typeface="Roboto Condensed Light" panose="02000000000000000000" pitchFamily="2" charset="0"/>
              </a:rPr>
              <a:t>відповідно</a:t>
            </a:r>
            <a:r>
              <a:rPr lang="ru-RU" dirty="0">
                <a:effectLst/>
                <a:latin typeface="Roboto Condensed Light" panose="02000000000000000000" pitchFamily="2" charset="0"/>
                <a:ea typeface="Roboto Condensed Light" panose="02000000000000000000" pitchFamily="2" charset="0"/>
              </a:rPr>
              <a:t> до </a:t>
            </a:r>
            <a:r>
              <a:rPr lang="ru-RU" dirty="0" err="1">
                <a:effectLst/>
                <a:latin typeface="Roboto Condensed Light" panose="02000000000000000000" pitchFamily="2" charset="0"/>
                <a:ea typeface="Roboto Condensed Light" panose="02000000000000000000" pitchFamily="2" charset="0"/>
              </a:rPr>
              <a:t>частини</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першої</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статті</a:t>
            </a:r>
            <a:r>
              <a:rPr lang="ru-RU" dirty="0">
                <a:effectLst/>
                <a:latin typeface="Roboto Condensed Light" panose="02000000000000000000" pitchFamily="2" charset="0"/>
                <a:ea typeface="Roboto Condensed Light" panose="02000000000000000000" pitchFamily="2" charset="0"/>
              </a:rPr>
              <a:t> 3 ГПК </a:t>
            </a:r>
            <a:r>
              <a:rPr lang="ru-RU" dirty="0" err="1">
                <a:effectLst/>
                <a:latin typeface="Roboto Condensed Light" panose="02000000000000000000" pitchFamily="2" charset="0"/>
                <a:ea typeface="Roboto Condensed Light" panose="02000000000000000000" pitchFamily="2" charset="0"/>
              </a:rPr>
              <a:t>України</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також</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використовувати</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відображені</a:t>
            </a:r>
            <a:r>
              <a:rPr lang="ru-RU" dirty="0">
                <a:effectLst/>
                <a:latin typeface="Roboto Condensed Light" panose="02000000000000000000" pitchFamily="2" charset="0"/>
                <a:ea typeface="Roboto Condensed Light" panose="02000000000000000000" pitchFamily="2" charset="0"/>
              </a:rPr>
              <a:t> у нормах </a:t>
            </a:r>
            <a:r>
              <a:rPr lang="ru-RU" dirty="0" err="1">
                <a:effectLst/>
                <a:latin typeface="Roboto Condensed Light" panose="02000000000000000000" pitchFamily="2" charset="0"/>
                <a:ea typeface="Roboto Condensed Light" panose="02000000000000000000" pitchFamily="2" charset="0"/>
              </a:rPr>
              <a:t>цього</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законодавства</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особливі</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принципи</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інституту</a:t>
            </a:r>
            <a:r>
              <a:rPr lang="ru-RU" dirty="0">
                <a:effectLst/>
                <a:latin typeface="Roboto Condensed Light" panose="02000000000000000000" pitchFamily="2" charset="0"/>
                <a:ea typeface="Roboto Condensed Light" panose="02000000000000000000" pitchFamily="2" charset="0"/>
              </a:rPr>
              <a:t> </a:t>
            </a:r>
            <a:r>
              <a:rPr lang="ru-RU" dirty="0" err="1">
                <a:effectLst/>
                <a:latin typeface="Roboto Condensed Light" panose="02000000000000000000" pitchFamily="2" charset="0"/>
                <a:ea typeface="Roboto Condensed Light" panose="02000000000000000000" pitchFamily="2" charset="0"/>
              </a:rPr>
              <a:t>неплатоспроможності</a:t>
            </a:r>
            <a:r>
              <a:rPr lang="ru-RU" dirty="0">
                <a:effectLst/>
                <a:latin typeface="Roboto Condensed Light" panose="02000000000000000000" pitchFamily="2" charset="0"/>
                <a:ea typeface="Roboto Condensed Light" panose="02000000000000000000" pitchFamily="2" charset="0"/>
              </a:rPr>
              <a:t> </a:t>
            </a:r>
            <a:r>
              <a:rPr lang="ru-RU" b="1" dirty="0">
                <a:solidFill>
                  <a:srgbClr val="FFFF00"/>
                </a:solidFill>
                <a:effectLst/>
                <a:latin typeface="Roboto Condensed Light" panose="02000000000000000000" pitchFamily="2" charset="0"/>
                <a:ea typeface="Roboto Condensed Light" panose="02000000000000000000" pitchFamily="2" charset="0"/>
              </a:rPr>
              <a:t>для </a:t>
            </a:r>
            <a:r>
              <a:rPr lang="ru-RU" b="1" dirty="0" err="1">
                <a:solidFill>
                  <a:srgbClr val="FFFF00"/>
                </a:solidFill>
                <a:effectLst/>
                <a:latin typeface="Roboto Condensed Light" panose="02000000000000000000" pitchFamily="2" charset="0"/>
                <a:ea typeface="Roboto Condensed Light" panose="02000000000000000000" pitchFamily="2" charset="0"/>
              </a:rPr>
              <a:t>забезпечення</a:t>
            </a:r>
            <a:r>
              <a:rPr lang="ru-RU" b="1" dirty="0">
                <a:solidFill>
                  <a:srgbClr val="FFFF00"/>
                </a:solidFill>
                <a:effectLst/>
                <a:latin typeface="Roboto Condensed Light" panose="02000000000000000000" pitchFamily="2" charset="0"/>
                <a:ea typeface="Roboto Condensed Light" panose="02000000000000000000" pitchFamily="2" charset="0"/>
              </a:rPr>
              <a:t> мети </a:t>
            </a:r>
            <a:r>
              <a:rPr lang="ru-RU" b="1" dirty="0" err="1">
                <a:solidFill>
                  <a:srgbClr val="FFFF00"/>
                </a:solidFill>
                <a:effectLst/>
                <a:latin typeface="Roboto Condensed Light" panose="02000000000000000000" pitchFamily="2" charset="0"/>
                <a:ea typeface="Roboto Condensed Light" panose="02000000000000000000" pitchFamily="2" charset="0"/>
              </a:rPr>
              <a:t>законодавства</a:t>
            </a:r>
            <a:r>
              <a:rPr lang="ru-RU" b="1" dirty="0">
                <a:solidFill>
                  <a:srgbClr val="FFFF00"/>
                </a:solidFill>
                <a:effectLst/>
                <a:latin typeface="Roboto Condensed Light" panose="02000000000000000000" pitchFamily="2" charset="0"/>
                <a:ea typeface="Roboto Condensed Light" panose="02000000000000000000" pitchFamily="2" charset="0"/>
              </a:rPr>
              <a:t> про </a:t>
            </a:r>
            <a:r>
              <a:rPr lang="ru-RU" b="1" dirty="0" err="1">
                <a:solidFill>
                  <a:srgbClr val="FFFF00"/>
                </a:solidFill>
                <a:effectLst/>
                <a:latin typeface="Roboto Condensed Light" panose="02000000000000000000" pitchFamily="2" charset="0"/>
                <a:ea typeface="Roboto Condensed Light" panose="02000000000000000000" pitchFamily="2" charset="0"/>
              </a:rPr>
              <a:t>банкрутство</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b="1" dirty="0">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якнайповнішого</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задоволення</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вимог</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кредиторів</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боржника</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dirty="0">
                <a:effectLst/>
                <a:latin typeface="Roboto Condensed Light" panose="02000000000000000000" pitchFamily="2" charset="0"/>
                <a:ea typeface="Roboto Condensed Light" panose="02000000000000000000" pitchFamily="2" charset="0"/>
              </a:rPr>
              <a:t>(</a:t>
            </a:r>
            <a:r>
              <a:rPr lang="ru-RU" b="1" i="1" dirty="0">
                <a:solidFill>
                  <a:srgbClr val="FF0000"/>
                </a:solidFill>
                <a:effectLst/>
                <a:latin typeface="Roboto Condensed Light" panose="02000000000000000000" pitchFamily="2" charset="0"/>
                <a:ea typeface="Roboto Condensed Light" panose="02000000000000000000" pitchFamily="2" charset="0"/>
              </a:rPr>
              <a:t>п.91 постанови КГС ВС </a:t>
            </a:r>
            <a:r>
              <a:rPr lang="ru-RU" b="1" i="1" dirty="0" err="1">
                <a:solidFill>
                  <a:srgbClr val="FF0000"/>
                </a:solidFill>
                <a:effectLst/>
                <a:latin typeface="Roboto Condensed Light" panose="02000000000000000000" pitchFamily="2" charset="0"/>
                <a:ea typeface="Roboto Condensed Light" panose="02000000000000000000" pitchFamily="2" charset="0"/>
              </a:rPr>
              <a:t>від</a:t>
            </a:r>
            <a:r>
              <a:rPr lang="ru-RU" b="1" i="1" dirty="0">
                <a:solidFill>
                  <a:srgbClr val="FF0000"/>
                </a:solidFill>
                <a:effectLst/>
                <a:latin typeface="Roboto Condensed Light" panose="02000000000000000000" pitchFamily="2" charset="0"/>
                <a:ea typeface="Roboto Condensed Light" panose="02000000000000000000" pitchFamily="2" charset="0"/>
              </a:rPr>
              <a:t> 23.12.2021 у </a:t>
            </a:r>
            <a:r>
              <a:rPr lang="ru-RU" b="1" i="1" dirty="0" err="1">
                <a:solidFill>
                  <a:srgbClr val="FF0000"/>
                </a:solidFill>
                <a:effectLst/>
                <a:latin typeface="Roboto Condensed Light" panose="02000000000000000000" pitchFamily="2" charset="0"/>
                <a:ea typeface="Roboto Condensed Light" panose="02000000000000000000" pitchFamily="2" charset="0"/>
              </a:rPr>
              <a:t>справі</a:t>
            </a:r>
            <a:r>
              <a:rPr lang="ru-RU" b="1" i="1" dirty="0">
                <a:solidFill>
                  <a:srgbClr val="FF0000"/>
                </a:solidFill>
                <a:effectLst/>
                <a:latin typeface="Roboto Condensed Light" panose="02000000000000000000" pitchFamily="2" charset="0"/>
                <a:ea typeface="Roboto Condensed Light" panose="02000000000000000000" pitchFamily="2" charset="0"/>
              </a:rPr>
              <a:t> № 924/1155/18</a:t>
            </a:r>
            <a:r>
              <a:rPr lang="ru-RU" dirty="0">
                <a:effectLst/>
                <a:latin typeface="Roboto Condensed Light" panose="02000000000000000000" pitchFamily="2" charset="0"/>
                <a:ea typeface="Roboto Condensed Light" panose="02000000000000000000" pitchFamily="2" charset="0"/>
              </a:rPr>
              <a:t>).</a:t>
            </a:r>
            <a:endParaRPr lang="uk-UA" sz="1800" i="1" dirty="0">
              <a:latin typeface="Roboto Condensed Light" panose="02000000000000000000" pitchFamily="2" charset="0"/>
              <a:ea typeface="Roboto Condensed Light" panose="02000000000000000000" pitchFamily="2" charset="0"/>
            </a:endParaRP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024272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20</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Розмір субсидіарної відповідальності    </a:t>
            </a:r>
          </a:p>
        </p:txBody>
      </p:sp>
      <p:sp>
        <p:nvSpPr>
          <p:cNvPr id="8" name="Округлений прямокутник 7"/>
          <p:cNvSpPr/>
          <p:nvPr/>
        </p:nvSpPr>
        <p:spPr>
          <a:xfrm>
            <a:off x="391391" y="1180159"/>
            <a:ext cx="11544299" cy="467128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endParaRPr lang="uk-UA" dirty="0">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Розмір вимог ліквідатора до третіх осіб, які відповідно до законодавства несуть субсидіарну відповідальність за зобов’язаннями боржника у зв’язку з доведенням його до банкрутства за приписами статті абзацу 1 частини п'ятої статті 41 Закону про банкрутство (до 21.10.2019), абзацу 1 частини другої статті 61 </a:t>
            </a:r>
            <a:r>
              <a:rPr lang="uk-UA" sz="1800" b="0" i="0" u="none" strike="noStrike" baseline="0" dirty="0" err="1">
                <a:latin typeface="Roboto Condensed Light" panose="02000000000000000000" pitchFamily="2" charset="0"/>
              </a:rPr>
              <a:t>КУзПБ</a:t>
            </a:r>
            <a:r>
              <a:rPr lang="uk-UA" sz="1800" b="0" i="0" u="none" strike="noStrike" baseline="0" dirty="0">
                <a:latin typeface="Roboto Condensed Light" panose="02000000000000000000" pitchFamily="2" charset="0"/>
              </a:rPr>
              <a:t> </a:t>
            </a:r>
            <a:r>
              <a:rPr lang="uk-UA" sz="1800" b="1" i="0" u="none" strike="noStrike" baseline="0" dirty="0">
                <a:latin typeface="Roboto Condensed Light" panose="02000000000000000000" pitchFamily="2" charset="0"/>
              </a:rPr>
              <a:t>визначається з різниці між сумою вимог кредиторів і ліквідаційною масою</a:t>
            </a:r>
            <a:r>
              <a:rPr lang="uk-UA" sz="1800" b="0" i="0" u="none" strike="noStrike" baseline="0" dirty="0">
                <a:latin typeface="Roboto Condensed Light" panose="02000000000000000000" pitchFamily="2" charset="0"/>
              </a:rPr>
              <a:t>.</a:t>
            </a:r>
          </a:p>
          <a:p>
            <a:pPr algn="just"/>
            <a:endParaRPr lang="uk-UA" sz="1800" b="0" i="0" u="none" strike="noStrike" baseline="0" dirty="0">
              <a:latin typeface="Roboto Condensed Light" panose="02000000000000000000" pitchFamily="2" charset="0"/>
            </a:endParaRPr>
          </a:p>
          <a:p>
            <a:pPr algn="just"/>
            <a:r>
              <a:rPr lang="uk-UA" sz="1800" b="1" i="0" u="none" strike="noStrike" baseline="0" dirty="0">
                <a:solidFill>
                  <a:srgbClr val="FFFF00"/>
                </a:solidFill>
                <a:latin typeface="Roboto Condensed Light" panose="02000000000000000000" pitchFamily="2" charset="0"/>
              </a:rPr>
              <a:t>Вартість майна, яке було виведено з активів боржника не впливає на розмір субсидіарної відповідальності</a:t>
            </a:r>
            <a:r>
              <a:rPr lang="uk-UA" sz="1800" b="0" i="0" u="none" strike="noStrike" baseline="0" dirty="0">
                <a:latin typeface="Roboto Condensed Light" panose="02000000000000000000" pitchFamily="2" charset="0"/>
              </a:rPr>
              <a:t>, а визначенню розміру останньої передує формування ліквідаційної маси.</a:t>
            </a:r>
          </a:p>
          <a:p>
            <a:pPr algn="just"/>
            <a:endParaRPr lang="uk-UA"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Цілком очевидно, що </a:t>
            </a:r>
            <a:r>
              <a:rPr lang="uk-UA" sz="1800" b="1" i="0" u="none" strike="noStrike" baseline="0" dirty="0">
                <a:latin typeface="Roboto Condensed Light" panose="02000000000000000000" pitchFamily="2" charset="0"/>
              </a:rPr>
              <a:t>така законодавча конструкція </a:t>
            </a:r>
            <a:r>
              <a:rPr lang="uk-UA" sz="1800" b="1" i="0" u="none" strike="noStrike" baseline="0" dirty="0">
                <a:solidFill>
                  <a:srgbClr val="FFFF00"/>
                </a:solidFill>
                <a:latin typeface="Roboto Condensed Light" panose="02000000000000000000" pitchFamily="2" charset="0"/>
              </a:rPr>
              <a:t>визначає субсидіарну відповідальність в якості санкції за недобросовісні і нерозумні дії та спрямована на стимулювання добросовісності дій боржника та присікання протиправних дій зі сторони засновників, керівника боржника, інших осіб з метою захисту інтересів кредиторів і гарантування погашення їх вимог в максимально можливому розмірі</a:t>
            </a:r>
            <a:r>
              <a:rPr lang="uk-UA" sz="1800" b="0" i="0" u="none" strike="noStrike" baseline="0" dirty="0">
                <a:latin typeface="Roboto Condensed Light" panose="02000000000000000000" pitchFamily="2" charset="0"/>
              </a:rPr>
              <a:t>.</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Постанова КГС ВС від 22.04.2021 у справі № 915/1624/16</a:t>
            </a:r>
            <a:r>
              <a:rPr kumimoji="0" lang="uk-UA" sz="14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p>
          <a:p>
            <a:pPr algn="just"/>
            <a:endParaRPr lang="uk-UA" sz="1800" b="0" i="0" u="none" strike="noStrike" baseline="0" dirty="0">
              <a:latin typeface="Roboto Condensed Light" panose="02000000000000000000" pitchFamily="2" charset="0"/>
            </a:endParaRP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807050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21</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647700" y="83241"/>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
        <p:nvSpPr>
          <p:cNvPr id="8" name="Округлений прямокутник 7"/>
          <p:cNvSpPr/>
          <p:nvPr/>
        </p:nvSpPr>
        <p:spPr>
          <a:xfrm>
            <a:off x="391391" y="1892808"/>
            <a:ext cx="11544299" cy="395863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права уповноваженої особи засновників на оскарження результатів аукціону</a:t>
            </a: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r>
              <a:rPr lang="uk-UA" b="1" dirty="0">
                <a:solidFill>
                  <a:srgbClr val="FFFF00"/>
                </a:solidFill>
                <a:effectLst/>
                <a:latin typeface="Roboto Condensed Light" panose="02000000000000000000" pitchFamily="2" charset="0"/>
                <a:ea typeface="Roboto Condensed Light" panose="02000000000000000000" pitchFamily="2" charset="0"/>
              </a:rPr>
              <a:t>Уповноважена особа засновників (учасників, акціонерів) боржника </a:t>
            </a:r>
            <a:r>
              <a:rPr lang="uk-UA" dirty="0">
                <a:effectLst/>
                <a:latin typeface="Roboto Condensed Light" panose="02000000000000000000" pitchFamily="2" charset="0"/>
                <a:ea typeface="Roboto Condensed Light" panose="02000000000000000000" pitchFamily="2" charset="0"/>
              </a:rPr>
              <a:t>є заінтересованою в аукціоні з продажу майна боржника у справі про банкрутство, адже порушення встановленого порядку його підготовки чи проведення може перешкодити продажу майна банкрута за найвищою ціною, що матиме наслідком недостатність отриманих коштів для покриття всіх вимог кредиторів, а отже, унеможливить відновлення підприємницької діяльності боржника або отримання власниками корпоративних прав залишку активів після його ліквідації.</a:t>
            </a:r>
          </a:p>
          <a:p>
            <a:pPr algn="just"/>
            <a:endParaRPr lang="uk-UA" dirty="0">
              <a:effectLst/>
              <a:latin typeface="Roboto Condensed Light" panose="02000000000000000000" pitchFamily="2" charset="0"/>
              <a:ea typeface="Roboto Condensed Light" panose="02000000000000000000" pitchFamily="2" charset="0"/>
            </a:endParaRPr>
          </a:p>
          <a:p>
            <a:pPr algn="just"/>
            <a:r>
              <a:rPr lang="uk-UA" dirty="0">
                <a:effectLst/>
                <a:latin typeface="Roboto Condensed Light" panose="02000000000000000000" pitchFamily="2" charset="0"/>
                <a:ea typeface="Roboto Condensed Light" panose="02000000000000000000" pitchFamily="2" charset="0"/>
              </a:rPr>
              <a:t>За ч. 5 ст. 41 Закону про банкрутство (ч. 2 ст. 61 </a:t>
            </a:r>
            <a:r>
              <a:rPr lang="uk-UA" dirty="0" err="1">
                <a:effectLst/>
                <a:latin typeface="Roboto Condensed Light" panose="02000000000000000000" pitchFamily="2" charset="0"/>
                <a:ea typeface="Roboto Condensed Light" panose="02000000000000000000" pitchFamily="2" charset="0"/>
              </a:rPr>
              <a:t>КУзПБ</a:t>
            </a:r>
            <a:r>
              <a:rPr lang="uk-UA" dirty="0">
                <a:effectLst/>
                <a:latin typeface="Roboto Condensed Light" panose="02000000000000000000" pitchFamily="2" charset="0"/>
                <a:ea typeface="Roboto Condensed Light" panose="02000000000000000000" pitchFamily="2" charset="0"/>
              </a:rPr>
              <a:t> з 21.10.2019) </a:t>
            </a:r>
            <a:r>
              <a:rPr lang="uk-UA" b="1" dirty="0">
                <a:solidFill>
                  <a:srgbClr val="FFFF00"/>
                </a:solidFill>
                <a:effectLst/>
                <a:latin typeface="Roboto Condensed Light" panose="02000000000000000000" pitchFamily="2" charset="0"/>
                <a:ea typeface="Roboto Condensed Light" panose="02000000000000000000" pitchFamily="2" charset="0"/>
              </a:rPr>
              <a:t>на засновників (учасників, акціонерів) боржника в разі недостатності майна боржника може бути покладена субсидіарна відповідальність</a:t>
            </a:r>
            <a:r>
              <a:rPr lang="uk-UA" dirty="0">
                <a:effectLst/>
                <a:latin typeface="Roboto Condensed Light" panose="02000000000000000000" pitchFamily="2" charset="0"/>
                <a:ea typeface="Roboto Condensed Light" panose="02000000000000000000" pitchFamily="2" charset="0"/>
              </a:rPr>
              <a:t> за його зобов’язаннями, а розмір таких вимог визначається з різниці між сумою вимог кредиторів і ліквідаційною масою (</a:t>
            </a:r>
            <a:r>
              <a:rPr lang="uk-UA" dirty="0" err="1">
                <a:effectLst/>
                <a:latin typeface="Roboto Condensed Light" panose="02000000000000000000" pitchFamily="2" charset="0"/>
                <a:ea typeface="Roboto Condensed Light" panose="02000000000000000000" pitchFamily="2" charset="0"/>
              </a:rPr>
              <a:t>абз</a:t>
            </a:r>
            <a:r>
              <a:rPr lang="uk-UA" dirty="0">
                <a:effectLst/>
                <a:latin typeface="Roboto Condensed Light" panose="02000000000000000000" pitchFamily="2" charset="0"/>
                <a:ea typeface="Roboto Condensed Light" panose="02000000000000000000" pitchFamily="2" charset="0"/>
              </a:rPr>
              <a:t>. 1 ч. 5 ст. 41 Закону про банкрутство, </a:t>
            </a:r>
            <a:r>
              <a:rPr lang="uk-UA" dirty="0" err="1">
                <a:effectLst/>
                <a:latin typeface="Roboto Condensed Light" panose="02000000000000000000" pitchFamily="2" charset="0"/>
                <a:ea typeface="Roboto Condensed Light" panose="02000000000000000000" pitchFamily="2" charset="0"/>
              </a:rPr>
              <a:t>абз</a:t>
            </a:r>
            <a:r>
              <a:rPr lang="uk-UA" dirty="0">
                <a:effectLst/>
                <a:latin typeface="Roboto Condensed Light" panose="02000000000000000000" pitchFamily="2" charset="0"/>
                <a:ea typeface="Roboto Condensed Light" panose="02000000000000000000" pitchFamily="2" charset="0"/>
              </a:rPr>
              <a:t>. 1 ч. 2 ст. 61 </a:t>
            </a:r>
            <a:r>
              <a:rPr lang="uk-UA" dirty="0" err="1">
                <a:effectLst/>
                <a:latin typeface="Roboto Condensed Light" panose="02000000000000000000" pitchFamily="2" charset="0"/>
                <a:ea typeface="Roboto Condensed Light" panose="02000000000000000000" pitchFamily="2" charset="0"/>
              </a:rPr>
              <a:t>КУзПБ</a:t>
            </a:r>
            <a:r>
              <a:rPr lang="uk-UA" dirty="0">
                <a:effectLst/>
                <a:latin typeface="Roboto Condensed Light" panose="02000000000000000000" pitchFamily="2" charset="0"/>
                <a:ea typeface="Roboto Condensed Light" panose="02000000000000000000" pitchFamily="2" charset="0"/>
              </a:rPr>
              <a:t> з 21.10.2019).</a:t>
            </a: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Округлений прямокутник 1">
            <a:extLst>
              <a:ext uri="{FF2B5EF4-FFF2-40B4-BE49-F238E27FC236}">
                <a16:creationId xmlns:a16="http://schemas.microsoft.com/office/drawing/2014/main" id="{6C6D27C5-034D-2A67-70E0-692C0ADF7312}"/>
              </a:ext>
            </a:extLst>
          </p:cNvPr>
          <p:cNvSpPr/>
          <p:nvPr/>
        </p:nvSpPr>
        <p:spPr>
          <a:xfrm>
            <a:off x="391390" y="610808"/>
            <a:ext cx="10744200" cy="47956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b="1" dirty="0">
                <a:latin typeface="Roboto Condensed Light" panose="02000000000000000000" pitchFamily="2" charset="0"/>
                <a:ea typeface="Roboto Condensed Light" panose="02000000000000000000" pitchFamily="2" charset="0"/>
              </a:rPr>
              <a:t>Постанова судової палати з розгляду справ про банкрутство КГС у складі ВС від 20.05.2021 у справі № 910/24368/14</a:t>
            </a:r>
          </a:p>
        </p:txBody>
      </p:sp>
    </p:spTree>
    <p:extLst>
      <p:ext uri="{BB962C8B-B14F-4D97-AF65-F5344CB8AC3E}">
        <p14:creationId xmlns:p14="http://schemas.microsoft.com/office/powerpoint/2010/main" val="17149251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22</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647700" y="83241"/>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
        <p:nvSpPr>
          <p:cNvPr id="8" name="Округлений прямокутник 7"/>
          <p:cNvSpPr/>
          <p:nvPr/>
        </p:nvSpPr>
        <p:spPr>
          <a:xfrm>
            <a:off x="391391" y="1892808"/>
            <a:ext cx="11544299" cy="395863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a:t>
            </a:r>
            <a:r>
              <a:rPr lang="uk-UA" b="1" i="1" dirty="0" err="1">
                <a:solidFill>
                  <a:srgbClr val="FFFF00"/>
                </a:solidFill>
                <a:latin typeface="Roboto Condensed Light" panose="02000000000000000000" pitchFamily="2" charset="0"/>
              </a:rPr>
              <a:t>суб</a:t>
            </a:r>
            <a:r>
              <a:rPr lang="en-US" b="1" i="1" dirty="0">
                <a:solidFill>
                  <a:srgbClr val="FFFF00"/>
                </a:solidFill>
                <a:latin typeface="Roboto Condensed Light" panose="02000000000000000000" pitchFamily="2" charset="0"/>
              </a:rPr>
              <a:t>’</a:t>
            </a:r>
            <a:r>
              <a:rPr lang="uk-UA" b="1" i="1" dirty="0" err="1">
                <a:solidFill>
                  <a:srgbClr val="FFFF00"/>
                </a:solidFill>
                <a:latin typeface="Roboto Condensed Light" panose="02000000000000000000" pitchFamily="2" charset="0"/>
              </a:rPr>
              <a:t>єкта</a:t>
            </a:r>
            <a:r>
              <a:rPr lang="uk-UA" b="1" i="1" dirty="0">
                <a:solidFill>
                  <a:srgbClr val="FFFF00"/>
                </a:solidFill>
                <a:latin typeface="Roboto Condensed Light" panose="02000000000000000000" pitchFamily="2" charset="0"/>
              </a:rPr>
              <a:t> звернення із заявою про притягнення до субсидіарної відповідальності</a:t>
            </a:r>
          </a:p>
          <a:p>
            <a:pPr algn="just"/>
            <a:endParaRPr lang="uk-UA" sz="1600" b="0" i="0" u="none" strike="noStrike" baseline="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r>
              <a:rPr lang="uk-UA" b="1" dirty="0">
                <a:solidFill>
                  <a:srgbClr val="FFFF00"/>
                </a:solidFill>
                <a:effectLst/>
                <a:latin typeface="Roboto Condensed Light" panose="02000000000000000000" pitchFamily="2" charset="0"/>
                <a:ea typeface="Roboto Condensed Light" panose="02000000000000000000" pitchFamily="2" charset="0"/>
              </a:rPr>
              <a:t>Уповноважена особа засновників (учасників, акціонерів) боржника </a:t>
            </a:r>
            <a:r>
              <a:rPr lang="uk-UA" dirty="0">
                <a:effectLst/>
                <a:latin typeface="Roboto Condensed Light" panose="02000000000000000000" pitchFamily="2" charset="0"/>
                <a:ea typeface="Roboto Condensed Light" panose="02000000000000000000" pitchFamily="2" charset="0"/>
              </a:rPr>
              <a:t>є заінтересованою в аукціоні з продажу майна боржника у справі про банкрутство, адже порушення встановленого порядку його підготовки чи проведення може перешкодити продажу майна банкрута за найвищою ціною, що матиме наслідком недостатність отриманих коштів для покриття всіх вимог кредиторів, а отже, унеможливить відновлення підприємницької діяльності боржника або отримання власниками корпоративних прав залишку активів після його ліквідації.</a:t>
            </a:r>
          </a:p>
          <a:p>
            <a:pPr algn="just"/>
            <a:endParaRPr lang="uk-UA" dirty="0">
              <a:effectLst/>
              <a:latin typeface="Roboto Condensed Light" panose="02000000000000000000" pitchFamily="2" charset="0"/>
              <a:ea typeface="Roboto Condensed Light" panose="02000000000000000000" pitchFamily="2" charset="0"/>
            </a:endParaRPr>
          </a:p>
          <a:p>
            <a:pPr algn="just"/>
            <a:r>
              <a:rPr lang="uk-UA" dirty="0">
                <a:effectLst/>
                <a:latin typeface="Roboto Condensed Light" panose="02000000000000000000" pitchFamily="2" charset="0"/>
                <a:ea typeface="Roboto Condensed Light" panose="02000000000000000000" pitchFamily="2" charset="0"/>
              </a:rPr>
              <a:t>За ч. 5 ст. 41 Закону про банкрутство (ч. 2 ст. 61 </a:t>
            </a:r>
            <a:r>
              <a:rPr lang="uk-UA" dirty="0" err="1">
                <a:effectLst/>
                <a:latin typeface="Roboto Condensed Light" panose="02000000000000000000" pitchFamily="2" charset="0"/>
                <a:ea typeface="Roboto Condensed Light" panose="02000000000000000000" pitchFamily="2" charset="0"/>
              </a:rPr>
              <a:t>КУзПБ</a:t>
            </a:r>
            <a:r>
              <a:rPr lang="uk-UA" dirty="0">
                <a:effectLst/>
                <a:latin typeface="Roboto Condensed Light" panose="02000000000000000000" pitchFamily="2" charset="0"/>
                <a:ea typeface="Roboto Condensed Light" panose="02000000000000000000" pitchFamily="2" charset="0"/>
              </a:rPr>
              <a:t> з 21.10.2019) </a:t>
            </a:r>
            <a:r>
              <a:rPr lang="uk-UA" b="1" dirty="0">
                <a:solidFill>
                  <a:srgbClr val="FFFF00"/>
                </a:solidFill>
                <a:effectLst/>
                <a:latin typeface="Roboto Condensed Light" panose="02000000000000000000" pitchFamily="2" charset="0"/>
                <a:ea typeface="Roboto Condensed Light" panose="02000000000000000000" pitchFamily="2" charset="0"/>
              </a:rPr>
              <a:t>на засновників (учасників, акціонерів) боржника в разі недостатності майна боржника може бути покладена субсидіарна відповідальність</a:t>
            </a:r>
            <a:r>
              <a:rPr lang="uk-UA" dirty="0">
                <a:effectLst/>
                <a:latin typeface="Roboto Condensed Light" panose="02000000000000000000" pitchFamily="2" charset="0"/>
                <a:ea typeface="Roboto Condensed Light" panose="02000000000000000000" pitchFamily="2" charset="0"/>
              </a:rPr>
              <a:t> за його зобов’язаннями, а розмір таких вимог визначається з різниці між сумою вимог кредиторів і ліквідаційною масою (</a:t>
            </a:r>
            <a:r>
              <a:rPr lang="uk-UA" dirty="0" err="1">
                <a:effectLst/>
                <a:latin typeface="Roboto Condensed Light" panose="02000000000000000000" pitchFamily="2" charset="0"/>
                <a:ea typeface="Roboto Condensed Light" panose="02000000000000000000" pitchFamily="2" charset="0"/>
              </a:rPr>
              <a:t>абз</a:t>
            </a:r>
            <a:r>
              <a:rPr lang="uk-UA" dirty="0">
                <a:effectLst/>
                <a:latin typeface="Roboto Condensed Light" panose="02000000000000000000" pitchFamily="2" charset="0"/>
                <a:ea typeface="Roboto Condensed Light" panose="02000000000000000000" pitchFamily="2" charset="0"/>
              </a:rPr>
              <a:t>. 1 ч. 5 ст. 41 Закону про банкрутство, </a:t>
            </a:r>
            <a:r>
              <a:rPr lang="uk-UA" dirty="0" err="1">
                <a:effectLst/>
                <a:latin typeface="Roboto Condensed Light" panose="02000000000000000000" pitchFamily="2" charset="0"/>
                <a:ea typeface="Roboto Condensed Light" panose="02000000000000000000" pitchFamily="2" charset="0"/>
              </a:rPr>
              <a:t>абз</a:t>
            </a:r>
            <a:r>
              <a:rPr lang="uk-UA" dirty="0">
                <a:effectLst/>
                <a:latin typeface="Roboto Condensed Light" panose="02000000000000000000" pitchFamily="2" charset="0"/>
                <a:ea typeface="Roboto Condensed Light" panose="02000000000000000000" pitchFamily="2" charset="0"/>
              </a:rPr>
              <a:t>. 1 ч. 2 ст. 61 </a:t>
            </a:r>
            <a:r>
              <a:rPr lang="uk-UA" dirty="0" err="1">
                <a:effectLst/>
                <a:latin typeface="Roboto Condensed Light" panose="02000000000000000000" pitchFamily="2" charset="0"/>
                <a:ea typeface="Roboto Condensed Light" panose="02000000000000000000" pitchFamily="2" charset="0"/>
              </a:rPr>
              <a:t>КУзПБ</a:t>
            </a:r>
            <a:r>
              <a:rPr lang="uk-UA" dirty="0">
                <a:effectLst/>
                <a:latin typeface="Roboto Condensed Light" panose="02000000000000000000" pitchFamily="2" charset="0"/>
                <a:ea typeface="Roboto Condensed Light" panose="02000000000000000000" pitchFamily="2" charset="0"/>
              </a:rPr>
              <a:t> з 21.10.2019).</a:t>
            </a: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9" name="Округлений прямокутник 1">
            <a:extLst>
              <a:ext uri="{FF2B5EF4-FFF2-40B4-BE49-F238E27FC236}">
                <a16:creationId xmlns:a16="http://schemas.microsoft.com/office/drawing/2014/main" id="{DE6082F3-EB37-30A7-50DF-7AEC5A1E46DB}"/>
              </a:ext>
            </a:extLst>
          </p:cNvPr>
          <p:cNvSpPr/>
          <p:nvPr/>
        </p:nvSpPr>
        <p:spPr>
          <a:xfrm>
            <a:off x="509016" y="575308"/>
            <a:ext cx="10744200" cy="47956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b="1" dirty="0">
                <a:latin typeface="Roboto Condensed Light" panose="02000000000000000000" pitchFamily="2" charset="0"/>
                <a:ea typeface="Roboto Condensed Light" panose="02000000000000000000" pitchFamily="2" charset="0"/>
              </a:rPr>
              <a:t>Постанова КГС ВС від 30.10.2019 у справі № 906/904/16</a:t>
            </a:r>
          </a:p>
        </p:txBody>
      </p:sp>
      <p:sp>
        <p:nvSpPr>
          <p:cNvPr id="10" name="Округлений прямокутник 7">
            <a:extLst>
              <a:ext uri="{FF2B5EF4-FFF2-40B4-BE49-F238E27FC236}">
                <a16:creationId xmlns:a16="http://schemas.microsoft.com/office/drawing/2014/main" id="{90710466-FC15-4423-643B-5A5B020BAC50}"/>
              </a:ext>
            </a:extLst>
          </p:cNvPr>
          <p:cNvSpPr/>
          <p:nvPr/>
        </p:nvSpPr>
        <p:spPr>
          <a:xfrm>
            <a:off x="391391" y="1673352"/>
            <a:ext cx="11544299" cy="446227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					</a:t>
            </a: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ru-RU" dirty="0" err="1">
                <a:solidFill>
                  <a:schemeClr val="bg1"/>
                </a:solidFill>
                <a:effectLst/>
                <a:latin typeface="Roboto Condensed Light" panose="02000000000000000000" pitchFamily="2" charset="0"/>
                <a:ea typeface="Roboto Condensed Light" panose="02000000000000000000" pitchFamily="2" charset="0"/>
              </a:rPr>
              <a:t>Можливістю</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подання</a:t>
            </a:r>
            <a:r>
              <a:rPr lang="ru-RU" dirty="0">
                <a:solidFill>
                  <a:schemeClr val="bg1"/>
                </a:solidFill>
                <a:effectLst/>
                <a:latin typeface="Roboto Condensed Light" panose="02000000000000000000" pitchFamily="2" charset="0"/>
                <a:ea typeface="Roboto Condensed Light" panose="02000000000000000000" pitchFamily="2" charset="0"/>
              </a:rPr>
              <a:t> в межах </a:t>
            </a:r>
            <a:r>
              <a:rPr lang="ru-RU" dirty="0" err="1">
                <a:solidFill>
                  <a:schemeClr val="bg1"/>
                </a:solidFill>
                <a:effectLst/>
                <a:latin typeface="Roboto Condensed Light" panose="02000000000000000000" pitchFamily="2" charset="0"/>
                <a:ea typeface="Roboto Condensed Light" panose="02000000000000000000" pitchFamily="2" charset="0"/>
              </a:rPr>
              <a:t>справи</a:t>
            </a:r>
            <a:r>
              <a:rPr lang="ru-RU" dirty="0">
                <a:solidFill>
                  <a:schemeClr val="bg1"/>
                </a:solidFill>
                <a:effectLst/>
                <a:latin typeface="Roboto Condensed Light" panose="02000000000000000000" pitchFamily="2" charset="0"/>
                <a:ea typeface="Roboto Condensed Light" panose="02000000000000000000" pitchFamily="2" charset="0"/>
              </a:rPr>
              <a:t> про </a:t>
            </a:r>
            <a:r>
              <a:rPr lang="ru-RU" dirty="0" err="1">
                <a:solidFill>
                  <a:schemeClr val="bg1"/>
                </a:solidFill>
                <a:effectLst/>
                <a:latin typeface="Roboto Condensed Light" panose="02000000000000000000" pitchFamily="2" charset="0"/>
                <a:ea typeface="Roboto Condensed Light" panose="02000000000000000000" pitchFamily="2" charset="0"/>
              </a:rPr>
              <a:t>банкрутство</a:t>
            </a:r>
            <a:r>
              <a:rPr lang="ru-RU" dirty="0">
                <a:solidFill>
                  <a:schemeClr val="bg1"/>
                </a:solidFill>
                <a:effectLst/>
                <a:latin typeface="Roboto Condensed Light" panose="02000000000000000000" pitchFamily="2" charset="0"/>
                <a:ea typeface="Roboto Condensed Light" panose="02000000000000000000" pitchFamily="2" charset="0"/>
              </a:rPr>
              <a:t> заяви до </a:t>
            </a:r>
            <a:r>
              <a:rPr lang="ru-RU" dirty="0" err="1">
                <a:solidFill>
                  <a:schemeClr val="bg1"/>
                </a:solidFill>
                <a:effectLst/>
                <a:latin typeface="Roboto Condensed Light" panose="02000000000000000000" pitchFamily="2" charset="0"/>
                <a:ea typeface="Roboto Condensed Light" panose="02000000000000000000" pitchFamily="2" charset="0"/>
              </a:rPr>
              <a:t>третіх</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осіб</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які</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відповідно</a:t>
            </a:r>
            <a:r>
              <a:rPr lang="ru-RU" dirty="0">
                <a:solidFill>
                  <a:schemeClr val="bg1"/>
                </a:solidFill>
                <a:effectLst/>
                <a:latin typeface="Roboto Condensed Light" panose="02000000000000000000" pitchFamily="2" charset="0"/>
                <a:ea typeface="Roboto Condensed Light" panose="02000000000000000000" pitchFamily="2" charset="0"/>
              </a:rPr>
              <a:t> до </a:t>
            </a:r>
            <a:r>
              <a:rPr lang="ru-RU" dirty="0" err="1">
                <a:solidFill>
                  <a:schemeClr val="bg1"/>
                </a:solidFill>
                <a:effectLst/>
                <a:latin typeface="Roboto Condensed Light" panose="02000000000000000000" pitchFamily="2" charset="0"/>
                <a:ea typeface="Roboto Condensed Light" panose="02000000000000000000" pitchFamily="2" charset="0"/>
              </a:rPr>
              <a:t>законодавства</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несуть</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субсидіарну</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відповідальність</a:t>
            </a:r>
            <a:r>
              <a:rPr lang="ru-RU" dirty="0">
                <a:solidFill>
                  <a:schemeClr val="bg1"/>
                </a:solidFill>
                <a:effectLst/>
                <a:latin typeface="Roboto Condensed Light" panose="02000000000000000000" pitchFamily="2" charset="0"/>
                <a:ea typeface="Roboto Condensed Light" panose="02000000000000000000" pitchFamily="2" charset="0"/>
              </a:rPr>
              <a:t> за </a:t>
            </a:r>
            <a:r>
              <a:rPr lang="ru-RU" dirty="0" err="1">
                <a:solidFill>
                  <a:schemeClr val="bg1"/>
                </a:solidFill>
                <a:effectLst/>
                <a:latin typeface="Roboto Condensed Light" panose="02000000000000000000" pitchFamily="2" charset="0"/>
                <a:ea typeface="Roboto Condensed Light" panose="02000000000000000000" pitchFamily="2" charset="0"/>
              </a:rPr>
              <a:t>зобов'язаннями</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боржника</a:t>
            </a:r>
            <a:r>
              <a:rPr lang="ru-RU" dirty="0">
                <a:solidFill>
                  <a:schemeClr val="bg1"/>
                </a:solidFill>
                <a:effectLst/>
                <a:latin typeface="Roboto Condensed Light" panose="02000000000000000000" pitchFamily="2" charset="0"/>
                <a:ea typeface="Roboto Condensed Light" panose="02000000000000000000" pitchFamily="2" charset="0"/>
              </a:rPr>
              <a:t> у </a:t>
            </a:r>
            <a:r>
              <a:rPr lang="ru-RU" dirty="0" err="1">
                <a:solidFill>
                  <a:schemeClr val="bg1"/>
                </a:solidFill>
                <a:effectLst/>
                <a:latin typeface="Roboto Condensed Light" panose="02000000000000000000" pitchFamily="2" charset="0"/>
                <a:ea typeface="Roboto Condensed Light" panose="02000000000000000000" pitchFamily="2" charset="0"/>
              </a:rPr>
              <a:t>зв'язку</a:t>
            </a:r>
            <a:r>
              <a:rPr lang="ru-RU" dirty="0">
                <a:solidFill>
                  <a:schemeClr val="bg1"/>
                </a:solidFill>
                <a:effectLst/>
                <a:latin typeface="Roboto Condensed Light" panose="02000000000000000000" pitchFamily="2" charset="0"/>
                <a:ea typeface="Roboto Condensed Light" panose="02000000000000000000" pitchFamily="2" charset="0"/>
              </a:rPr>
              <a:t> з </a:t>
            </a:r>
            <a:r>
              <a:rPr lang="ru-RU" dirty="0" err="1">
                <a:solidFill>
                  <a:schemeClr val="bg1"/>
                </a:solidFill>
                <a:effectLst/>
                <a:latin typeface="Roboto Condensed Light" panose="02000000000000000000" pitchFamily="2" charset="0"/>
                <a:ea typeface="Roboto Condensed Light" panose="02000000000000000000" pitchFamily="2" charset="0"/>
              </a:rPr>
              <a:t>доведенням</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dirty="0" err="1">
                <a:solidFill>
                  <a:schemeClr val="bg1"/>
                </a:solidFill>
                <a:effectLst/>
                <a:latin typeface="Roboto Condensed Light" panose="02000000000000000000" pitchFamily="2" charset="0"/>
                <a:ea typeface="Roboto Condensed Light" panose="02000000000000000000" pitchFamily="2" charset="0"/>
              </a:rPr>
              <a:t>його</a:t>
            </a:r>
            <a:r>
              <a:rPr lang="ru-RU" dirty="0">
                <a:solidFill>
                  <a:schemeClr val="bg1"/>
                </a:solidFill>
                <a:effectLst/>
                <a:latin typeface="Roboto Condensed Light" panose="02000000000000000000" pitchFamily="2" charset="0"/>
                <a:ea typeface="Roboto Condensed Light" panose="02000000000000000000" pitchFamily="2" charset="0"/>
              </a:rPr>
              <a:t> до </a:t>
            </a:r>
            <a:r>
              <a:rPr lang="ru-RU" dirty="0" err="1">
                <a:solidFill>
                  <a:schemeClr val="bg1"/>
                </a:solidFill>
                <a:effectLst/>
                <a:latin typeface="Roboto Condensed Light" panose="02000000000000000000" pitchFamily="2" charset="0"/>
                <a:ea typeface="Roboto Condensed Light" panose="02000000000000000000" pitchFamily="2" charset="0"/>
              </a:rPr>
              <a:t>банкрутства</a:t>
            </a:r>
            <a:r>
              <a:rPr lang="ru-RU" dirty="0">
                <a:solidFill>
                  <a:schemeClr val="bg1"/>
                </a:solidFill>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наділений</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виключно</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ліквідатор</a:t>
            </a:r>
            <a:r>
              <a:rPr lang="ru-RU" b="1" dirty="0">
                <a:solidFill>
                  <a:srgbClr val="FFFF00"/>
                </a:solidFill>
                <a:effectLst/>
                <a:latin typeface="Roboto Condensed Light" panose="02000000000000000000" pitchFamily="2" charset="0"/>
                <a:ea typeface="Roboto Condensed Light" panose="02000000000000000000" pitchFamily="2" charset="0"/>
              </a:rPr>
              <a:t> </a:t>
            </a:r>
            <a:r>
              <a:rPr lang="ru-RU" b="1" dirty="0" err="1">
                <a:solidFill>
                  <a:srgbClr val="FFFF00"/>
                </a:solidFill>
                <a:effectLst/>
                <a:latin typeface="Roboto Condensed Light" panose="02000000000000000000" pitchFamily="2" charset="0"/>
                <a:ea typeface="Roboto Condensed Light" panose="02000000000000000000" pitchFamily="2" charset="0"/>
              </a:rPr>
              <a:t>банкрута</a:t>
            </a:r>
            <a:r>
              <a:rPr lang="ru-RU" dirty="0">
                <a:solidFill>
                  <a:schemeClr val="bg1"/>
                </a:solidFill>
                <a:effectLst/>
                <a:latin typeface="Roboto Condensed Light" panose="02000000000000000000" pitchFamily="2" charset="0"/>
                <a:ea typeface="Roboto Condensed Light" panose="02000000000000000000" pitchFamily="2" charset="0"/>
              </a:rPr>
              <a:t>.</a:t>
            </a:r>
          </a:p>
          <a:p>
            <a:pPr algn="just"/>
            <a:endParaRPr lang="ru-RU" dirty="0">
              <a:solidFill>
                <a:schemeClr val="bg1"/>
              </a:solidFill>
              <a:latin typeface="Roboto Condensed Light" panose="02000000000000000000" pitchFamily="2" charset="0"/>
              <a:ea typeface="Roboto Condensed Light" panose="02000000000000000000" pitchFamily="2" charset="0"/>
            </a:endParaRPr>
          </a:p>
          <a:p>
            <a:pPr algn="just"/>
            <a:r>
              <a:rPr lang="ru-RU" dirty="0" err="1">
                <a:solidFill>
                  <a:schemeClr val="bg1"/>
                </a:solidFill>
                <a:latin typeface="Roboto Condensed Light" panose="02000000000000000000" pitchFamily="2" charset="0"/>
                <a:ea typeface="Roboto Condensed Light" panose="02000000000000000000" pitchFamily="2" charset="0"/>
              </a:rPr>
              <a:t>Виявлення</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наявності</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ознак</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доведення</a:t>
            </a:r>
            <a:r>
              <a:rPr lang="ru-RU" dirty="0">
                <a:solidFill>
                  <a:schemeClr val="bg1"/>
                </a:solidFill>
                <a:latin typeface="Roboto Condensed Light" panose="02000000000000000000" pitchFamily="2" charset="0"/>
                <a:ea typeface="Roboto Condensed Light" panose="02000000000000000000" pitchFamily="2" charset="0"/>
              </a:rPr>
              <a:t> до </a:t>
            </a:r>
            <a:r>
              <a:rPr lang="ru-RU" dirty="0" err="1">
                <a:solidFill>
                  <a:schemeClr val="bg1"/>
                </a:solidFill>
                <a:latin typeface="Roboto Condensed Light" panose="02000000000000000000" pitchFamily="2" charset="0"/>
                <a:ea typeface="Roboto Condensed Light" panose="02000000000000000000" pitchFamily="2" charset="0"/>
              </a:rPr>
              <a:t>банкрутства</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юридичної</a:t>
            </a:r>
            <a:r>
              <a:rPr lang="ru-RU" dirty="0">
                <a:solidFill>
                  <a:schemeClr val="bg1"/>
                </a:solidFill>
                <a:latin typeface="Roboto Condensed Light" panose="02000000000000000000" pitchFamily="2" charset="0"/>
                <a:ea typeface="Roboto Condensed Light" panose="02000000000000000000" pitchFamily="2" charset="0"/>
              </a:rPr>
              <a:t> особи-</a:t>
            </a:r>
            <a:r>
              <a:rPr lang="ru-RU" dirty="0" err="1">
                <a:solidFill>
                  <a:schemeClr val="bg1"/>
                </a:solidFill>
                <a:latin typeface="Roboto Condensed Light" panose="02000000000000000000" pitchFamily="2" charset="0"/>
                <a:ea typeface="Roboto Condensed Light" panose="02000000000000000000" pitchFamily="2" charset="0"/>
              </a:rPr>
              <a:t>боржника</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покладена</a:t>
            </a:r>
            <a:r>
              <a:rPr lang="ru-RU" dirty="0">
                <a:solidFill>
                  <a:schemeClr val="bg1"/>
                </a:solidFill>
                <a:latin typeface="Roboto Condensed Light" panose="02000000000000000000" pitchFamily="2" charset="0"/>
                <a:ea typeface="Roboto Condensed Light" panose="02000000000000000000" pitchFamily="2" charset="0"/>
              </a:rPr>
              <a:t> </a:t>
            </a:r>
            <a:r>
              <a:rPr lang="ru-RU" dirty="0" err="1">
                <a:solidFill>
                  <a:schemeClr val="bg1"/>
                </a:solidFill>
                <a:latin typeface="Roboto Condensed Light" panose="02000000000000000000" pitchFamily="2" charset="0"/>
                <a:ea typeface="Roboto Condensed Light" panose="02000000000000000000" pitchFamily="2" charset="0"/>
              </a:rPr>
              <a:t>саме</a:t>
            </a:r>
            <a:r>
              <a:rPr lang="ru-RU" dirty="0">
                <a:solidFill>
                  <a:schemeClr val="bg1"/>
                </a:solidFill>
                <a:latin typeface="Roboto Condensed Light" panose="02000000000000000000" pitchFamily="2" charset="0"/>
                <a:ea typeface="Roboto Condensed Light" panose="02000000000000000000" pitchFamily="2" charset="0"/>
              </a:rPr>
              <a:t> </a:t>
            </a:r>
            <a:r>
              <a:rPr lang="ru-RU" b="1" dirty="0">
                <a:solidFill>
                  <a:srgbClr val="FFFF00"/>
                </a:solidFill>
                <a:latin typeface="Roboto Condensed Light" panose="02000000000000000000" pitchFamily="2" charset="0"/>
                <a:ea typeface="Roboto Condensed Light" panose="02000000000000000000" pitchFamily="2" charset="0"/>
              </a:rPr>
              <a:t>на </a:t>
            </a:r>
            <a:r>
              <a:rPr lang="ru-RU" b="1" dirty="0" err="1">
                <a:solidFill>
                  <a:srgbClr val="FFFF00"/>
                </a:solidFill>
                <a:latin typeface="Roboto Condensed Light" panose="02000000000000000000" pitchFamily="2" charset="0"/>
                <a:ea typeface="Roboto Condensed Light" panose="02000000000000000000" pitchFamily="2" charset="0"/>
              </a:rPr>
              <a:t>ліквідатора</a:t>
            </a:r>
            <a:r>
              <a:rPr lang="ru-RU" b="1" dirty="0">
                <a:solidFill>
                  <a:srgbClr val="FFFF00"/>
                </a:solidFill>
                <a:latin typeface="Roboto Condensed Light" panose="02000000000000000000" pitchFamily="2" charset="0"/>
                <a:ea typeface="Roboto Condensed Light" panose="02000000000000000000" pitchFamily="2" charset="0"/>
              </a:rPr>
              <a:t> </a:t>
            </a:r>
            <a:r>
              <a:rPr lang="ru-RU" b="1" dirty="0" err="1">
                <a:solidFill>
                  <a:srgbClr val="FFFF00"/>
                </a:solidFill>
                <a:latin typeface="Roboto Condensed Light" panose="02000000000000000000" pitchFamily="2" charset="0"/>
                <a:ea typeface="Roboto Condensed Light" panose="02000000000000000000" pitchFamily="2" charset="0"/>
              </a:rPr>
              <a:t>банкрута</a:t>
            </a:r>
            <a:r>
              <a:rPr lang="ru-RU" b="1" dirty="0">
                <a:solidFill>
                  <a:srgbClr val="FFFF00"/>
                </a:solidFill>
                <a:latin typeface="Roboto Condensed Light" panose="02000000000000000000" pitchFamily="2" charset="0"/>
                <a:ea typeface="Roboto Condensed Light" panose="02000000000000000000" pitchFamily="2" charset="0"/>
              </a:rPr>
              <a:t>.</a:t>
            </a:r>
          </a:p>
          <a:p>
            <a:pPr algn="just"/>
            <a:endParaRPr lang="uk-UA" sz="1800" b="0" i="0" u="none" strike="noStrike" baseline="0" dirty="0">
              <a:solidFill>
                <a:schemeClr val="bg1"/>
              </a:solidFill>
              <a:latin typeface="Roboto Condensed Light" panose="02000000000000000000" pitchFamily="2" charset="0"/>
            </a:endParaRPr>
          </a:p>
          <a:p>
            <a:pPr algn="just"/>
            <a:r>
              <a:rPr lang="uk-UA" sz="1800" b="0" i="0" u="none" strike="noStrike" baseline="0" dirty="0">
                <a:solidFill>
                  <a:schemeClr val="bg1"/>
                </a:solidFill>
                <a:latin typeface="Roboto Condensed Light" panose="02000000000000000000" pitchFamily="2" charset="0"/>
              </a:rPr>
              <a:t>Ліквідатор за наявності ознак банкрутства боржника з вини його засновників (учасників, акціонерів) або інших осіб, у тому числі з вини керівника боржника, </a:t>
            </a:r>
            <a:r>
              <a:rPr lang="uk-UA" sz="1800" b="1" i="0" u="none" strike="noStrike" baseline="0" dirty="0">
                <a:solidFill>
                  <a:srgbClr val="FFFF00"/>
                </a:solidFill>
                <a:latin typeface="Roboto Condensed Light" panose="02000000000000000000" pitchFamily="2" charset="0"/>
              </a:rPr>
              <a:t>для забезпечення реалізації принципу безсумнівної повноти дій ліквідатора </a:t>
            </a:r>
            <a:r>
              <a:rPr lang="uk-UA" sz="1800" b="0" i="0" u="none" strike="noStrike" baseline="0" dirty="0">
                <a:solidFill>
                  <a:schemeClr val="bg1"/>
                </a:solidFill>
                <a:latin typeface="Roboto Condensed Light" panose="02000000000000000000" pitchFamily="2" charset="0"/>
              </a:rPr>
              <a:t>у ліквідаційній процедурі, подає таку заяву (про покладення субсидіарної відповідальності) не раніше ніж після завершення реалізації об`єктів ліквідаційної маси та розрахунків з кредиторами на підставі вчинення такої реалізації у ліквідаційній процедурі при наявності обставин недостатності повного погашення кредиторської заборгованості банкрута. </a:t>
            </a:r>
          </a:p>
          <a:p>
            <a:pPr marL="0" marR="0" lvl="0" indent="360000" algn="r" defTabSz="914400" rtl="0" eaLnBrk="1" fontAlgn="auto" latinLnBrk="0" hangingPunct="1">
              <a:lnSpc>
                <a:spcPct val="100000"/>
              </a:lnSpc>
              <a:spcBef>
                <a:spcPts val="0"/>
              </a:spcBef>
              <a:spcAft>
                <a:spcPts val="0"/>
              </a:spcAft>
              <a:buClrTx/>
              <a:buSzTx/>
              <a:buFontTx/>
              <a:buNone/>
              <a:tabLst/>
              <a:defRPr/>
            </a:pPr>
            <a:r>
              <a:rPr kumimoji="0" lang="uk-UA" sz="1600" b="0"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(Аналогічна правова позиція викладена в постанові КГС ВС від 12.02.2020 у справі № 922/2391/16)</a:t>
            </a:r>
          </a:p>
          <a:p>
            <a:pPr algn="just"/>
            <a:endParaRPr lang="ru-RU" b="1" dirty="0">
              <a:solidFill>
                <a:schemeClr val="bg1"/>
              </a:solidFill>
              <a:latin typeface="Roboto Condensed Light" panose="02000000000000000000" pitchFamily="2" charset="0"/>
              <a:ea typeface="Roboto Condensed Light" panose="02000000000000000000" pitchFamily="2" charset="0"/>
            </a:endParaRPr>
          </a:p>
          <a:p>
            <a:pPr algn="just"/>
            <a:endParaRPr lang="ru-RU" b="1" dirty="0">
              <a:solidFill>
                <a:schemeClr val="bg1"/>
              </a:solidFill>
              <a:latin typeface="Roboto Condensed Light" panose="02000000000000000000" pitchFamily="2" charset="0"/>
              <a:ea typeface="Roboto Condensed Light" panose="02000000000000000000" pitchFamily="2" charset="0"/>
            </a:endParaRP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268189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23</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
        <p:nvSpPr>
          <p:cNvPr id="8" name="Округлений прямокутник 7"/>
          <p:cNvSpPr/>
          <p:nvPr/>
        </p:nvSpPr>
        <p:spPr>
          <a:xfrm>
            <a:off x="391391" y="1892808"/>
            <a:ext cx="11544299" cy="395863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r>
              <a:rPr lang="ru-RU" sz="1800" b="1" i="1" u="none" strike="noStrike" baseline="0" dirty="0" err="1">
                <a:solidFill>
                  <a:srgbClr val="FFFF00"/>
                </a:solidFill>
                <a:latin typeface="Roboto Condensed Light" panose="02000000000000000000" pitchFamily="2" charset="0"/>
              </a:rPr>
              <a:t>Щодо</a:t>
            </a:r>
            <a:r>
              <a:rPr lang="ru-RU" sz="1800" b="1" i="1" u="none" strike="noStrike" baseline="0" dirty="0">
                <a:solidFill>
                  <a:srgbClr val="FFFF00"/>
                </a:solidFill>
                <a:latin typeface="Roboto Condensed Light" panose="02000000000000000000" pitchFamily="2" charset="0"/>
              </a:rPr>
              <a:t> </a:t>
            </a:r>
            <a:r>
              <a:rPr lang="ru-RU" sz="1800" b="1" i="1" u="none" strike="noStrike" baseline="0" dirty="0" err="1">
                <a:solidFill>
                  <a:srgbClr val="FFFF00"/>
                </a:solidFill>
                <a:latin typeface="Roboto Condensed Light" panose="02000000000000000000" pitchFamily="2" charset="0"/>
              </a:rPr>
              <a:t>спростування</a:t>
            </a:r>
            <a:r>
              <a:rPr lang="ru-RU" sz="1800" b="1" i="1" u="none" strike="noStrike" baseline="0" dirty="0">
                <a:solidFill>
                  <a:srgbClr val="FFFF00"/>
                </a:solidFill>
                <a:latin typeface="Roboto Condensed Light" panose="02000000000000000000" pitchFamily="2" charset="0"/>
              </a:rPr>
              <a:t> </a:t>
            </a:r>
            <a:r>
              <a:rPr lang="ru-RU" sz="1800" b="1" i="1" u="none" strike="noStrike" baseline="0" dirty="0" err="1">
                <a:solidFill>
                  <a:srgbClr val="FFFF00"/>
                </a:solidFill>
                <a:latin typeface="Roboto Condensed Light" panose="02000000000000000000" pitchFamily="2" charset="0"/>
              </a:rPr>
              <a:t>наведених</a:t>
            </a:r>
            <a:r>
              <a:rPr lang="ru-RU" sz="1800" b="1" i="1" u="none" strike="noStrike" baseline="0" dirty="0">
                <a:solidFill>
                  <a:srgbClr val="FFFF00"/>
                </a:solidFill>
                <a:latin typeface="Roboto Condensed Light" panose="02000000000000000000" pitchFamily="2" charset="0"/>
              </a:rPr>
              <a:t> </a:t>
            </a:r>
            <a:r>
              <a:rPr lang="ru-RU" sz="1800" b="1" i="1" u="none" strike="noStrike" baseline="0" dirty="0" err="1">
                <a:solidFill>
                  <a:srgbClr val="FFFF00"/>
                </a:solidFill>
                <a:latin typeface="Roboto Condensed Light" panose="02000000000000000000" pitchFamily="2" charset="0"/>
              </a:rPr>
              <a:t>ліквідатором</a:t>
            </a:r>
            <a:r>
              <a:rPr lang="ru-RU" sz="1800" b="1" i="1" u="none" strike="noStrike" baseline="0" dirty="0">
                <a:solidFill>
                  <a:srgbClr val="FFFF00"/>
                </a:solidFill>
                <a:latin typeface="Roboto Condensed Light" panose="02000000000000000000" pitchFamily="2" charset="0"/>
              </a:rPr>
              <a:t> </a:t>
            </a:r>
            <a:r>
              <a:rPr lang="ru-RU" sz="1800" b="1" i="1" u="none" strike="noStrike" baseline="0" dirty="0" err="1">
                <a:solidFill>
                  <a:srgbClr val="FFFF00"/>
                </a:solidFill>
                <a:latin typeface="Roboto Condensed Light" panose="02000000000000000000" pitchFamily="2" charset="0"/>
              </a:rPr>
              <a:t>обставин</a:t>
            </a:r>
            <a:r>
              <a:rPr lang="ru-RU" sz="1800" b="1" i="1" u="none" strike="noStrike" baseline="0" dirty="0">
                <a:solidFill>
                  <a:srgbClr val="FFFF00"/>
                </a:solidFill>
                <a:latin typeface="Roboto Condensed Light" panose="02000000000000000000" pitchFamily="2" charset="0"/>
              </a:rPr>
              <a:t> </a:t>
            </a:r>
            <a:r>
              <a:rPr lang="ru-RU" sz="1800" b="1" i="1" u="none" strike="noStrike" baseline="0" dirty="0" err="1">
                <a:solidFill>
                  <a:srgbClr val="FFFF00"/>
                </a:solidFill>
                <a:latin typeface="Roboto Condensed Light" panose="02000000000000000000" pitchFamily="2" charset="0"/>
              </a:rPr>
              <a:t>доведення</a:t>
            </a:r>
            <a:r>
              <a:rPr lang="ru-RU" sz="1800" b="1" i="1" u="none" strike="noStrike" baseline="0" dirty="0">
                <a:solidFill>
                  <a:srgbClr val="FFFF00"/>
                </a:solidFill>
                <a:latin typeface="Roboto Condensed Light" panose="02000000000000000000" pitchFamily="2" charset="0"/>
              </a:rPr>
              <a:t> </a:t>
            </a:r>
            <a:r>
              <a:rPr lang="ru-RU" sz="1800" b="1" i="1" u="none" strike="noStrike" baseline="0" dirty="0" err="1">
                <a:solidFill>
                  <a:srgbClr val="FFFF00"/>
                </a:solidFill>
                <a:latin typeface="Roboto Condensed Light" panose="02000000000000000000" pitchFamily="2" charset="0"/>
              </a:rPr>
              <a:t>боржника</a:t>
            </a:r>
            <a:r>
              <a:rPr lang="ru-RU" sz="1800" b="1" i="1" u="none" strike="noStrike" baseline="0" dirty="0">
                <a:solidFill>
                  <a:srgbClr val="FFFF00"/>
                </a:solidFill>
                <a:latin typeface="Roboto Condensed Light" panose="02000000000000000000" pitchFamily="2" charset="0"/>
              </a:rPr>
              <a:t> до </a:t>
            </a:r>
            <a:r>
              <a:rPr lang="ru-RU" sz="1800" b="1" i="1" u="none" strike="noStrike" baseline="0" dirty="0" err="1">
                <a:solidFill>
                  <a:srgbClr val="FFFF00"/>
                </a:solidFill>
                <a:latin typeface="Roboto Condensed Light" panose="02000000000000000000" pitchFamily="2" charset="0"/>
              </a:rPr>
              <a:t>банкрутства</a:t>
            </a:r>
            <a:endParaRPr lang="uk-UA" b="1" i="1" dirty="0">
              <a:solidFill>
                <a:srgbClr val="FFFF00"/>
              </a:solidFill>
              <a:latin typeface="Roboto Condensed Light" panose="02000000000000000000" pitchFamily="2" charset="0"/>
            </a:endParaRPr>
          </a:p>
          <a:p>
            <a:pPr algn="just"/>
            <a:endParaRPr lang="uk-UA" sz="1800" b="0" i="0" u="none" strike="noStrike" baseline="0" dirty="0">
              <a:solidFill>
                <a:schemeClr val="bg1"/>
              </a:solidFill>
              <a:latin typeface="Roboto Condensed Light" panose="02000000000000000000" pitchFamily="2" charset="0"/>
            </a:endParaRPr>
          </a:p>
          <a:p>
            <a:pPr algn="just"/>
            <a:endParaRPr lang="uk-UA" dirty="0">
              <a:solidFill>
                <a:schemeClr val="bg1"/>
              </a:solidFill>
              <a:latin typeface="Roboto Condensed Light" panose="02000000000000000000" pitchFamily="2" charset="0"/>
            </a:endParaRPr>
          </a:p>
          <a:p>
            <a:pPr algn="just"/>
            <a:endParaRPr lang="uk-UA" sz="1800" b="0" i="0" u="none" strike="noStrike" baseline="0" dirty="0">
              <a:solidFill>
                <a:schemeClr val="bg1"/>
              </a:solidFill>
              <a:latin typeface="Roboto Condensed Light" panose="02000000000000000000" pitchFamily="2" charset="0"/>
            </a:endParaRPr>
          </a:p>
          <a:p>
            <a:pPr algn="just"/>
            <a:endParaRPr lang="uk-UA" dirty="0">
              <a:solidFill>
                <a:schemeClr val="bg1"/>
              </a:solidFill>
              <a:latin typeface="Roboto Condensed Light" panose="02000000000000000000" pitchFamily="2" charset="0"/>
            </a:endParaRPr>
          </a:p>
          <a:p>
            <a:pPr algn="just"/>
            <a:endParaRPr lang="uk-UA" sz="1800" b="0" i="0" u="none" strike="noStrike" baseline="0" dirty="0">
              <a:solidFill>
                <a:schemeClr val="bg1"/>
              </a:solidFill>
              <a:latin typeface="Roboto Condensed Light" panose="02000000000000000000" pitchFamily="2" charset="0"/>
            </a:endParaRPr>
          </a:p>
          <a:p>
            <a:pPr algn="just"/>
            <a:r>
              <a:rPr lang="ru-RU" sz="1800" b="0" i="0" u="none" strike="noStrike" baseline="0" dirty="0" err="1">
                <a:solidFill>
                  <a:schemeClr val="bg1"/>
                </a:solidFill>
                <a:latin typeface="Roboto Condensed Light" panose="02000000000000000000" pitchFamily="2" charset="0"/>
              </a:rPr>
              <a:t>Якщо</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після</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визнання</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боржника</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банкрутом</a:t>
            </a:r>
            <a:r>
              <a:rPr lang="ru-RU" sz="1800" b="0" i="0" u="none" strike="noStrike" baseline="0" dirty="0">
                <a:solidFill>
                  <a:schemeClr val="bg1"/>
                </a:solidFill>
                <a:latin typeface="Roboto Condensed Light" panose="02000000000000000000" pitchFamily="2" charset="0"/>
              </a:rPr>
              <a:t> за </a:t>
            </a:r>
            <a:r>
              <a:rPr lang="ru-RU" sz="1800" b="0" i="0" u="none" strike="noStrike" baseline="0" dirty="0" err="1">
                <a:solidFill>
                  <a:schemeClr val="bg1"/>
                </a:solidFill>
                <a:latin typeface="Roboto Condensed Light" panose="02000000000000000000" pitchFamily="2" charset="0"/>
              </a:rPr>
              <a:t>наявності</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ознак</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доведення</a:t>
            </a:r>
            <a:r>
              <a:rPr lang="ru-RU" sz="1800" b="0" i="0" u="none" strike="noStrike" baseline="0" dirty="0">
                <a:solidFill>
                  <a:schemeClr val="bg1"/>
                </a:solidFill>
                <a:latin typeface="Roboto Condensed Light" panose="02000000000000000000" pitchFamily="2" charset="0"/>
              </a:rPr>
              <a:t> до </a:t>
            </a:r>
            <a:r>
              <a:rPr lang="ru-RU" sz="1800" b="0" i="0" u="none" strike="noStrike" baseline="0" dirty="0" err="1">
                <a:solidFill>
                  <a:schemeClr val="bg1"/>
                </a:solidFill>
                <a:latin typeface="Roboto Condensed Light" panose="02000000000000000000" pitchFamily="2" charset="0"/>
              </a:rPr>
              <a:t>банкрутства</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юридичної</a:t>
            </a:r>
            <a:r>
              <a:rPr lang="ru-RU" sz="1800" b="0" i="0" u="none" strike="noStrike" baseline="0" dirty="0">
                <a:solidFill>
                  <a:schemeClr val="bg1"/>
                </a:solidFill>
                <a:latin typeface="Roboto Condensed Light" panose="02000000000000000000" pitchFamily="2" charset="0"/>
              </a:rPr>
              <a:t> особи – </a:t>
            </a:r>
            <a:r>
              <a:rPr lang="ru-RU" sz="1800" b="0" i="0" u="none" strike="noStrike" baseline="0" dirty="0" err="1">
                <a:solidFill>
                  <a:schemeClr val="bg1"/>
                </a:solidFill>
                <a:latin typeface="Roboto Condensed Light" panose="02000000000000000000" pitchFamily="2" charset="0"/>
              </a:rPr>
              <a:t>боржника</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погашення</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заборгованості</a:t>
            </a:r>
            <a:r>
              <a:rPr lang="ru-RU" sz="1800" b="0" i="0" u="none" strike="noStrike" baseline="0" dirty="0">
                <a:solidFill>
                  <a:schemeClr val="bg1"/>
                </a:solidFill>
                <a:latin typeface="Roboto Condensed Light" panose="02000000000000000000" pitchFamily="2" charset="0"/>
              </a:rPr>
              <a:t> </a:t>
            </a:r>
            <a:r>
              <a:rPr lang="ru-RU" sz="1800" b="0" i="0" u="none" strike="noStrike" baseline="0" dirty="0" err="1">
                <a:solidFill>
                  <a:schemeClr val="bg1"/>
                </a:solidFill>
                <a:latin typeface="Roboto Condensed Light" panose="02000000000000000000" pitchFamily="2" charset="0"/>
              </a:rPr>
              <a:t>банкрута</a:t>
            </a:r>
            <a:r>
              <a:rPr lang="ru-RU" sz="1800" b="0" i="0" u="none" strike="noStrike" baseline="0" dirty="0">
                <a:solidFill>
                  <a:schemeClr val="bg1"/>
                </a:solidFill>
                <a:latin typeface="Roboto Condensed Light" panose="02000000000000000000" pitchFamily="2" charset="0"/>
              </a:rPr>
              <a:t> </a:t>
            </a:r>
            <a:r>
              <a:rPr lang="uk-UA" sz="1800" b="0" i="0" u="none" strike="noStrike" baseline="0" dirty="0">
                <a:solidFill>
                  <a:schemeClr val="bg1"/>
                </a:solidFill>
                <a:latin typeface="Roboto Condensed Light" panose="02000000000000000000" pitchFamily="2" charset="0"/>
              </a:rPr>
              <a:t>є неможливим внаслідок дій та (або) бездіяльності засновників (учасників, акціонерів) або інших осіб, у тому числі керівника боржника, які мають право давати обов'язкові для боржника вказівки чи мають змогу іншим чином визначати його дії, </a:t>
            </a:r>
            <a:r>
              <a:rPr lang="uk-UA" sz="1800" b="1" i="0" u="none" strike="noStrike" baseline="0" dirty="0">
                <a:solidFill>
                  <a:srgbClr val="FFFF00"/>
                </a:solidFill>
                <a:latin typeface="Roboto Condensed Light" panose="02000000000000000000" pitchFamily="2" charset="0"/>
              </a:rPr>
              <a:t>то такі особи можуть бути притягнуті до субсидіарної відповідальності за заборгованістю боржника допоки такі особи не доведуть протилежного</a:t>
            </a:r>
            <a:r>
              <a:rPr lang="uk-UA" sz="1800" b="0" i="0" u="none" strike="noStrike" baseline="0" dirty="0">
                <a:solidFill>
                  <a:schemeClr val="bg1"/>
                </a:solidFill>
                <a:latin typeface="Roboto Condensed Light" panose="02000000000000000000" pitchFamily="2" charset="0"/>
              </a:rPr>
              <a:t>. </a:t>
            </a:r>
            <a:endParaRPr lang="ru-RU" dirty="0">
              <a:solidFill>
                <a:schemeClr val="bg1"/>
              </a:solidFill>
              <a:latin typeface="Roboto Condensed Light" panose="02000000000000000000" pitchFamily="2" charset="0"/>
              <a:ea typeface="Roboto Condensed Light" panose="02000000000000000000" pitchFamily="2" charset="0"/>
            </a:endParaRPr>
          </a:p>
          <a:p>
            <a:pPr algn="just"/>
            <a:endParaRPr lang="ru-RU" b="1" dirty="0">
              <a:solidFill>
                <a:schemeClr val="bg1"/>
              </a:solidFill>
              <a:latin typeface="Roboto Condensed Light" panose="02000000000000000000" pitchFamily="2" charset="0"/>
              <a:ea typeface="Roboto Condensed Light" panose="02000000000000000000" pitchFamily="2" charset="0"/>
            </a:endParaRP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Округлений прямокутник 1">
            <a:extLst>
              <a:ext uri="{FF2B5EF4-FFF2-40B4-BE49-F238E27FC236}">
                <a16:creationId xmlns:a16="http://schemas.microsoft.com/office/drawing/2014/main" id="{6C6D27C5-034D-2A67-70E0-692C0ADF7312}"/>
              </a:ext>
            </a:extLst>
          </p:cNvPr>
          <p:cNvSpPr/>
          <p:nvPr/>
        </p:nvSpPr>
        <p:spPr>
          <a:xfrm>
            <a:off x="609600" y="801943"/>
            <a:ext cx="10744200" cy="47956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b="1" dirty="0">
                <a:latin typeface="Roboto Condensed Light" panose="02000000000000000000" pitchFamily="2" charset="0"/>
                <a:ea typeface="Roboto Condensed Light" panose="02000000000000000000" pitchFamily="2" charset="0"/>
              </a:rPr>
              <a:t>Постанова КГС ВС від 01.06.2021 у справі № 911/2243/18</a:t>
            </a:r>
          </a:p>
        </p:txBody>
      </p:sp>
    </p:spTree>
    <p:extLst>
      <p:ext uri="{BB962C8B-B14F-4D97-AF65-F5344CB8AC3E}">
        <p14:creationId xmlns:p14="http://schemas.microsoft.com/office/powerpoint/2010/main" val="17749931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24</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647700" y="20257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
        <p:nvSpPr>
          <p:cNvPr id="8" name="Округлений прямокутник 7"/>
          <p:cNvSpPr/>
          <p:nvPr/>
        </p:nvSpPr>
        <p:spPr>
          <a:xfrm>
            <a:off x="209550" y="1865386"/>
            <a:ext cx="11544299" cy="395863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uk-UA" b="1" i="1" dirty="0">
                <a:solidFill>
                  <a:srgbClr val="FFFF00"/>
                </a:solidFill>
                <a:latin typeface="Roboto Condensed Light" panose="02000000000000000000" pitchFamily="2" charset="0"/>
              </a:rPr>
              <a:t>Щодо  притягнення до субсидіарної відповідальності органів місцевого самоврядування</a:t>
            </a: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indent="360000" algn="just"/>
            <a:r>
              <a:rPr lang="uk-UA" sz="1800" b="0" i="0" u="none" strike="noStrike" baseline="0" dirty="0">
                <a:solidFill>
                  <a:schemeClr val="bg1"/>
                </a:solidFill>
                <a:latin typeface="Roboto Condensed Light" panose="02000000000000000000" pitchFamily="2" charset="0"/>
              </a:rPr>
              <a:t>При притягненні до субсидіарної відповідальності осіб винних у доведенні до банкрутства комунального підприємства необхідно враховувати, що регулювання діяльності комунальних некомерційних підприємств здійснюється аналогічно до діяльності державних казенних підприємств, без наділення вказаних суб'єктів повною самостійною відповідальністю у відносинах з третіми особами, а також незалежно від статусу підприємства як самостійної юридичної особи, </a:t>
            </a:r>
            <a:r>
              <a:rPr lang="uk-UA" sz="1800" b="1" i="0" u="none" strike="noStrike" baseline="0" dirty="0">
                <a:solidFill>
                  <a:schemeClr val="bg1"/>
                </a:solidFill>
                <a:latin typeface="Roboto Condensed Light" panose="02000000000000000000" pitchFamily="2" charset="0"/>
              </a:rPr>
              <a:t>муніципальна влада і відповідно держава мають бути в межах Конвенції визнані відповідальними за діяльність і бездіяльність підприємства</a:t>
            </a:r>
            <a:r>
              <a:rPr lang="uk-UA" sz="1800" b="0" i="0" u="none" strike="noStrike" baseline="0" dirty="0">
                <a:solidFill>
                  <a:schemeClr val="bg1"/>
                </a:solidFill>
                <a:latin typeface="Roboto Condensed Light" panose="02000000000000000000" pitchFamily="2" charset="0"/>
              </a:rPr>
              <a:t>. </a:t>
            </a:r>
            <a:endParaRPr lang="uk-UA" sz="1800" b="0" i="0" u="none" strike="noStrike" baseline="0" dirty="0">
              <a:solidFill>
                <a:schemeClr val="bg1"/>
              </a:solidFill>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10" name="Округлений прямокутник 8">
            <a:extLst>
              <a:ext uri="{FF2B5EF4-FFF2-40B4-BE49-F238E27FC236}">
                <a16:creationId xmlns:a16="http://schemas.microsoft.com/office/drawing/2014/main" id="{EA17FCF7-B2C5-73AE-321A-0845EAD1C117}"/>
              </a:ext>
            </a:extLst>
          </p:cNvPr>
          <p:cNvSpPr/>
          <p:nvPr/>
        </p:nvSpPr>
        <p:spPr>
          <a:xfrm>
            <a:off x="541261" y="811509"/>
            <a:ext cx="10744200" cy="444941"/>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Великої Палати Верховного Суду від 04.09.2018 у справі № 5023/4388/12</a:t>
            </a:r>
            <a:r>
              <a:rPr lang="uk-UA" dirty="0">
                <a:latin typeface="Roboto Condensed Light" panose="02000000000000000000" pitchFamily="2" charset="0"/>
                <a:ea typeface="Roboto Condensed Light" panose="02000000000000000000" pitchFamily="2" charset="0"/>
              </a:rPr>
              <a:t> </a:t>
            </a:r>
          </a:p>
        </p:txBody>
      </p:sp>
    </p:spTree>
    <p:extLst>
      <p:ext uri="{BB962C8B-B14F-4D97-AF65-F5344CB8AC3E}">
        <p14:creationId xmlns:p14="http://schemas.microsoft.com/office/powerpoint/2010/main" val="27116910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25</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191262" y="2225221"/>
            <a:ext cx="11544299" cy="395863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притягнення до субсидіарної відповідальності органів місцевого самоврядування</a:t>
            </a: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indent="360000" algn="just"/>
            <a:r>
              <a:rPr lang="uk-UA" sz="1600" b="1" u="sng" dirty="0">
                <a:solidFill>
                  <a:srgbClr val="FFFF00"/>
                </a:solidFill>
                <a:latin typeface="Roboto Condensed Light" panose="02000000000000000000" pitchFamily="2" charset="0"/>
                <a:ea typeface="Roboto Condensed Light" panose="02000000000000000000" pitchFamily="2" charset="0"/>
              </a:rPr>
              <a:t>У разі доведення обставин того, що стан неплатоспроможності боржника – комунального підприємства настав унаслідок передачі його активів іншій юридичній особі, на власника боржника (орган місцевого самоврядування) та орган управління майном (виконавчий комітет) може були покладена субсидіарна відповідальність за зобов’язаннями такого боржника</a:t>
            </a:r>
            <a:r>
              <a:rPr lang="uk-UA" sz="1600" dirty="0">
                <a:latin typeface="Roboto Condensed Light" panose="02000000000000000000" pitchFamily="2" charset="0"/>
                <a:ea typeface="Roboto Condensed Light" panose="02000000000000000000" pitchFamily="2" charset="0"/>
              </a:rPr>
              <a:t> </a:t>
            </a:r>
          </a:p>
          <a:p>
            <a:pPr indent="360000" algn="just"/>
            <a:endParaRPr lang="uk-UA" sz="1600" dirty="0">
              <a:latin typeface="Roboto Condensed Light" panose="02000000000000000000" pitchFamily="2" charset="0"/>
              <a:ea typeface="Roboto Condensed Light" panose="02000000000000000000" pitchFamily="2" charset="0"/>
            </a:endParaRPr>
          </a:p>
          <a:p>
            <a:pPr indent="360000" algn="just"/>
            <a:r>
              <a:rPr lang="uk-UA" sz="1600" dirty="0">
                <a:latin typeface="Roboto Condensed Light" panose="02000000000000000000" pitchFamily="2" charset="0"/>
                <a:ea typeface="Roboto Condensed Light" panose="02000000000000000000" pitchFamily="2" charset="0"/>
              </a:rPr>
              <a:t>Рішенням Каховської міської ради Херсонської області від 26.01.2012 № 398/23 як власником майна вирішено передати з балансу КП «Наш дім» на баланс КП «Каховська керуюча компанія» комунальне майно, яке належало КП «Наш дім» на праві повного господарського віддання. </a:t>
            </a:r>
          </a:p>
          <a:p>
            <a:pPr indent="360000" algn="just"/>
            <a:r>
              <a:rPr lang="uk-UA" sz="1600" dirty="0">
                <a:latin typeface="Roboto Condensed Light" panose="02000000000000000000" pitchFamily="2" charset="0"/>
                <a:ea typeface="Roboto Condensed Light" panose="02000000000000000000" pitchFamily="2" charset="0"/>
              </a:rPr>
              <a:t>Вилучивши з господарського відання та передавши усе майно від боржника до іншої юридичної особи, власник не вирішив питання про правонаступництво особи, яка отримала майнові активи боржника. Отже, кредиторська заборгованість боржника КП «Наш дім» залишилася без майнового забезпечення. </a:t>
            </a:r>
          </a:p>
          <a:p>
            <a:pPr indent="360000" algn="just"/>
            <a:r>
              <a:rPr lang="uk-UA" sz="1600" dirty="0">
                <a:latin typeface="Roboto Condensed Light" panose="02000000000000000000" pitchFamily="2" charset="0"/>
                <a:ea typeface="Roboto Condensed Light" panose="02000000000000000000" pitchFamily="2" charset="0"/>
              </a:rPr>
              <a:t>Каховська міська рада як власник і засновник боржника та виконавчий комітет Каховської міської ради як орган управління майном боржника приймали рішення, що мали на меті передати майнові активи боржника іншій юридичній особі для того, аби після порушення справи про банкрутство на такі майнові активи не було </a:t>
            </a:r>
            <a:r>
              <a:rPr lang="uk-UA" sz="1600" dirty="0" err="1">
                <a:latin typeface="Roboto Condensed Light" panose="02000000000000000000" pitchFamily="2" charset="0"/>
                <a:ea typeface="Roboto Condensed Light" panose="02000000000000000000" pitchFamily="2" charset="0"/>
              </a:rPr>
              <a:t>звернуто</a:t>
            </a:r>
            <a:r>
              <a:rPr lang="uk-UA" sz="1600" dirty="0">
                <a:latin typeface="Roboto Condensed Light" panose="02000000000000000000" pitchFamily="2" charset="0"/>
                <a:ea typeface="Roboto Condensed Light" panose="02000000000000000000" pitchFamily="2" charset="0"/>
              </a:rPr>
              <a:t> стягнення для задоволення вимог кредиторів. При цьому вони створили умови, за яких боржник став неплатоспроможним та був визнаний банкрутом. </a:t>
            </a: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10" name="Округлений прямокутник 8">
            <a:extLst>
              <a:ext uri="{FF2B5EF4-FFF2-40B4-BE49-F238E27FC236}">
                <a16:creationId xmlns:a16="http://schemas.microsoft.com/office/drawing/2014/main" id="{EA17FCF7-B2C5-73AE-321A-0845EAD1C117}"/>
              </a:ext>
            </a:extLst>
          </p:cNvPr>
          <p:cNvSpPr/>
          <p:nvPr/>
        </p:nvSpPr>
        <p:spPr>
          <a:xfrm>
            <a:off x="591311" y="674145"/>
            <a:ext cx="10744200" cy="444941"/>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18.10.2018 у справі № 923/1297/14</a:t>
            </a:r>
            <a:r>
              <a:rPr lang="uk-UA" dirty="0">
                <a:latin typeface="Roboto Condensed Light" panose="02000000000000000000" pitchFamily="2" charset="0"/>
                <a:ea typeface="Roboto Condensed Light" panose="02000000000000000000" pitchFamily="2" charset="0"/>
              </a:rPr>
              <a:t> </a:t>
            </a:r>
          </a:p>
        </p:txBody>
      </p:sp>
      <p:sp>
        <p:nvSpPr>
          <p:cNvPr id="9" name="TextBox 8">
            <a:extLst>
              <a:ext uri="{FF2B5EF4-FFF2-40B4-BE49-F238E27FC236}">
                <a16:creationId xmlns:a16="http://schemas.microsoft.com/office/drawing/2014/main" id="{9F9ABA7B-CEC8-CE1C-E702-7496BB0A8C94}"/>
              </a:ext>
            </a:extLst>
          </p:cNvPr>
          <p:cNvSpPr txBox="1"/>
          <p:nvPr/>
        </p:nvSpPr>
        <p:spPr>
          <a:xfrm>
            <a:off x="498069" y="136525"/>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Tree>
    <p:extLst>
      <p:ext uri="{BB962C8B-B14F-4D97-AF65-F5344CB8AC3E}">
        <p14:creationId xmlns:p14="http://schemas.microsoft.com/office/powerpoint/2010/main" val="1167069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26</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209550" y="1865386"/>
            <a:ext cx="11544299" cy="4242806"/>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притягнення до субсидіарної відповідальності органів місцевого самоврядування</a:t>
            </a: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indent="360000" algn="just"/>
            <a:r>
              <a:rPr lang="uk-UA" sz="1600" b="1" u="sng" dirty="0">
                <a:solidFill>
                  <a:srgbClr val="FFFF00"/>
                </a:solidFill>
                <a:latin typeface="Roboto Condensed Light" panose="02000000000000000000" pitchFamily="2" charset="0"/>
                <a:ea typeface="Roboto Condensed Light" panose="02000000000000000000" pitchFamily="2" charset="0"/>
              </a:rPr>
              <a:t>Покладення на орган місцевого самоврядування субсидіарної відповідальності за зобов’язаннями створеного ним комунального підприємства, що є боржником і здійснює господарську діяльність без мети одержання прибутку на основі матеріальної бази, яка не є його власністю та не включається до ліквідаційної маси в разі його банкрутства, є одним із способів захисту інтересів кредиторів суб’єкта некомерційної господарської діяльності </a:t>
            </a:r>
          </a:p>
          <a:p>
            <a:pPr indent="360000" algn="just"/>
            <a:endParaRPr lang="uk-UA" sz="1600" dirty="0">
              <a:latin typeface="Roboto Condensed Light" panose="02000000000000000000" pitchFamily="2" charset="0"/>
              <a:ea typeface="Roboto Condensed Light" panose="02000000000000000000" pitchFamily="2" charset="0"/>
            </a:endParaRPr>
          </a:p>
          <a:p>
            <a:pPr indent="360000" algn="just"/>
            <a:r>
              <a:rPr lang="uk-UA" sz="1600" dirty="0">
                <a:latin typeface="Roboto Condensed Light" panose="02000000000000000000" pitchFamily="2" charset="0"/>
                <a:ea typeface="Roboto Condensed Light" panose="02000000000000000000" pitchFamily="2" charset="0"/>
              </a:rPr>
              <a:t>Здійснення господарської діяльності комунальним некомерційним підприємством без мети одержання прибутку на основі матеріальної бази, яка не є його власністю та не включається до ліквідаційної маси в разі банкрутства цього підприємства, зумовило для законодавця через механізм, закріплений у статтях 77, 78 ГК України, врегулювати спірні правовідносини та захистити у такий спосіб інтереси можливих кредиторів суб’єкта некомерційної господарської діяльності. </a:t>
            </a:r>
          </a:p>
          <a:p>
            <a:pPr indent="360000" algn="just"/>
            <a:r>
              <a:rPr lang="uk-UA" sz="1600" dirty="0">
                <a:latin typeface="Roboto Condensed Light" panose="02000000000000000000" pitchFamily="2" charset="0"/>
                <a:ea typeface="Roboto Condensed Light" panose="02000000000000000000" pitchFamily="2" charset="0"/>
              </a:rPr>
              <a:t>Ухвалення Ніжинською міською радою в період, коли у боржника вже існували невиконані зобов’язання перед його кредиторами, рішень про безоплатну передачу активів боржника іншій юридичній особі з метою уникнення звернення стягнення на ці майнові активи для задоволення у разі порушення справи про банкрутство боржника вимог кредиторів боржника, а також створення Ніжинською міською радою своїми рішеннями (у тому числі про припинення права на земельну ділянку боржника) умов, за яких боржник став неплатоспроможним та визнаний банкрутом у цій справі є підставою для покладення міську раду (як засновника та власника переданого до активів боржника майна) субсидіарної відповідальності за зобов’язаннями боржника. </a:t>
            </a: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9" name="Округлений прямокутник 1">
            <a:extLst>
              <a:ext uri="{FF2B5EF4-FFF2-40B4-BE49-F238E27FC236}">
                <a16:creationId xmlns:a16="http://schemas.microsoft.com/office/drawing/2014/main" id="{E1D64260-BB78-01F4-C69D-CB0667F31F77}"/>
              </a:ext>
            </a:extLst>
          </p:cNvPr>
          <p:cNvSpPr/>
          <p:nvPr/>
        </p:nvSpPr>
        <p:spPr>
          <a:xfrm>
            <a:off x="609599" y="923410"/>
            <a:ext cx="10744200" cy="52534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29.10.2019 у справі № 927/1124/16</a:t>
            </a:r>
            <a:endParaRPr lang="uk-UA" dirty="0">
              <a:latin typeface="Roboto Condensed Light" panose="02000000000000000000" pitchFamily="2" charset="0"/>
              <a:ea typeface="Roboto Condensed Light" panose="02000000000000000000" pitchFamily="2" charset="0"/>
            </a:endParaRPr>
          </a:p>
        </p:txBody>
      </p:sp>
      <p:sp>
        <p:nvSpPr>
          <p:cNvPr id="11" name="TextBox 10">
            <a:extLst>
              <a:ext uri="{FF2B5EF4-FFF2-40B4-BE49-F238E27FC236}">
                <a16:creationId xmlns:a16="http://schemas.microsoft.com/office/drawing/2014/main" id="{15522EB6-E125-F541-3A3C-3A865CEDCCB6}"/>
              </a:ext>
            </a:extLst>
          </p:cNvPr>
          <p:cNvSpPr txBox="1"/>
          <p:nvPr/>
        </p:nvSpPr>
        <p:spPr>
          <a:xfrm>
            <a:off x="647700" y="20257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Tree>
    <p:extLst>
      <p:ext uri="{BB962C8B-B14F-4D97-AF65-F5344CB8AC3E}">
        <p14:creationId xmlns:p14="http://schemas.microsoft.com/office/powerpoint/2010/main" val="5236434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27</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647700" y="199075"/>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
        <p:nvSpPr>
          <p:cNvPr id="8" name="Округлений прямокутник 7"/>
          <p:cNvSpPr/>
          <p:nvPr/>
        </p:nvSpPr>
        <p:spPr>
          <a:xfrm>
            <a:off x="209550" y="3035808"/>
            <a:ext cx="11544299" cy="307238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притягнення до субсидіарної відповідальності органів місцевого самоврядування</a:t>
            </a: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indent="360000" algn="just"/>
            <a:endParaRPr lang="ru-RU" b="1" dirty="0">
              <a:solidFill>
                <a:srgbClr val="FFFF00"/>
              </a:solidFill>
              <a:latin typeface="Roboto Condensed Light" panose="02000000000000000000" pitchFamily="2" charset="0"/>
            </a:endParaRPr>
          </a:p>
          <a:p>
            <a:pPr indent="360000" algn="just"/>
            <a:r>
              <a:rPr lang="uk-UA" sz="1800" b="1" i="0" u="none" strike="noStrike" baseline="0" dirty="0">
                <a:solidFill>
                  <a:schemeClr val="bg1"/>
                </a:solidFill>
                <a:latin typeface="Roboto Condensed Light" panose="02000000000000000000" pitchFamily="2" charset="0"/>
              </a:rPr>
              <a:t>Невиконання міською радою як засновником боржника – комунального підприємства обов’язку передбачити можливість настання негативних для нього наслідків у зв’язку з вилученням у нього майна та вчинити встановлені законом заходи щодо запобігання банкрутству боржника свідчить про наявність вини міської ради у формі простої необережності і, як наслідок, підстав для покладення на неї </a:t>
            </a:r>
            <a:r>
              <a:rPr lang="uk-UA" sz="1800" b="1" i="0" u="none" strike="noStrike" baseline="0" dirty="0">
                <a:solidFill>
                  <a:srgbClr val="FFFF00"/>
                </a:solidFill>
                <a:latin typeface="Roboto Condensed Light" panose="02000000000000000000" pitchFamily="2" charset="0"/>
              </a:rPr>
              <a:t>субсидіарної відповідальності за зобов’язаннями боржника</a:t>
            </a:r>
            <a:r>
              <a:rPr lang="uk-UA" sz="1800" b="1" i="0" u="none" strike="noStrike" baseline="0" dirty="0">
                <a:solidFill>
                  <a:schemeClr val="bg1"/>
                </a:solidFill>
                <a:latin typeface="Roboto Condensed Light" panose="02000000000000000000" pitchFamily="2" charset="0"/>
              </a:rPr>
              <a:t>.</a:t>
            </a:r>
            <a:r>
              <a:rPr lang="uk-UA" sz="1800" b="1" i="0" u="none" strike="noStrike" baseline="0" dirty="0">
                <a:solidFill>
                  <a:srgbClr val="FFFF00"/>
                </a:solidFill>
                <a:latin typeface="Roboto Condensed Light" panose="02000000000000000000" pitchFamily="2" charset="0"/>
              </a:rPr>
              <a:t> </a:t>
            </a:r>
            <a:endParaRPr lang="uk-UA" sz="1800" b="1" i="0" u="none" strike="noStrike" baseline="0" dirty="0">
              <a:solidFill>
                <a:srgbClr val="FFFF00"/>
              </a:solidFill>
            </a:endParaRPr>
          </a:p>
          <a:p>
            <a:pPr algn="just"/>
            <a:endParaRPr lang="ru-RU" sz="1800" b="1" u="none" strike="noStrike" baseline="0" dirty="0">
              <a:solidFill>
                <a:schemeClr val="bg1"/>
              </a:solidFill>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9" name="Округлений прямокутник 1">
            <a:extLst>
              <a:ext uri="{FF2B5EF4-FFF2-40B4-BE49-F238E27FC236}">
                <a16:creationId xmlns:a16="http://schemas.microsoft.com/office/drawing/2014/main" id="{E1D64260-BB78-01F4-C69D-CB0667F31F77}"/>
              </a:ext>
            </a:extLst>
          </p:cNvPr>
          <p:cNvSpPr/>
          <p:nvPr/>
        </p:nvSpPr>
        <p:spPr>
          <a:xfrm>
            <a:off x="635507" y="913952"/>
            <a:ext cx="10744200" cy="52534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10.03.2020 у справі № 902/318/16</a:t>
            </a:r>
            <a:endParaRPr lang="uk-UA"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3490278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28</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
        <p:nvSpPr>
          <p:cNvPr id="8" name="Округлений прямокутник 7"/>
          <p:cNvSpPr/>
          <p:nvPr/>
        </p:nvSpPr>
        <p:spPr>
          <a:xfrm>
            <a:off x="391391" y="2336259"/>
            <a:ext cx="11544299" cy="348385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притягнення до субсидіарної відповідальності  керівника боржника</a:t>
            </a: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indent="360000" algn="just"/>
            <a:r>
              <a:rPr lang="uk-UA" sz="1600" b="1" u="sng" dirty="0">
                <a:solidFill>
                  <a:srgbClr val="FFFF00"/>
                </a:solidFill>
                <a:latin typeface="Roboto Condensed Light" panose="02000000000000000000" pitchFamily="2" charset="0"/>
                <a:ea typeface="Roboto Condensed Light" panose="02000000000000000000" pitchFamily="2" charset="0"/>
              </a:rPr>
              <a:t>Протиправне виведення з обігу підприємства-боржника коштів, що призвело до неспроможності виконання ним своїх грошових зобов’язань, є підставою для покладення на керівника цього підприємства субсидіарної відповідальності за зобов'язаннями боржника</a:t>
            </a:r>
            <a:r>
              <a:rPr lang="uk-UA" sz="1600" b="1" u="sng" dirty="0">
                <a:latin typeface="Roboto Condensed Light" panose="02000000000000000000" pitchFamily="2" charset="0"/>
                <a:ea typeface="Roboto Condensed Light" panose="02000000000000000000" pitchFamily="2" charset="0"/>
              </a:rPr>
              <a:t>.</a:t>
            </a:r>
            <a:r>
              <a:rPr lang="uk-UA" sz="1600" dirty="0">
                <a:latin typeface="Roboto Condensed Light" panose="02000000000000000000" pitchFamily="2" charset="0"/>
                <a:ea typeface="Roboto Condensed Light" panose="02000000000000000000" pitchFamily="2" charset="0"/>
              </a:rPr>
              <a:t> </a:t>
            </a:r>
          </a:p>
          <a:p>
            <a:pPr indent="360000" algn="just"/>
            <a:r>
              <a:rPr lang="uk-UA" sz="1600" dirty="0">
                <a:latin typeface="Roboto Condensed Light" panose="02000000000000000000" pitchFamily="2" charset="0"/>
                <a:ea typeface="Roboto Condensed Light" panose="02000000000000000000" pitchFamily="2" charset="0"/>
              </a:rPr>
              <a:t> Оскільки судами попередніх інстанцій встановлено, що під час ліквідаційної процедури виявлено відсутність коштів на рахунках боржника та активів банкрута, а майнові активи підприємства були відчужені в результаті рішень та дій керівника цього підприємства і господарська діяльність підприємства припинена у незаконний спосіб, Верховний Суд визнав обґрунтованим висновок судів першої та апеляційної інстанцій про задоволення заяви ліквідатора і покладення субсидіарної відповідальності на керівника підприємства у зв'язку з доведенням до банкрутства підприємства. </a:t>
            </a:r>
          </a:p>
          <a:p>
            <a:pPr indent="360000" algn="just"/>
            <a:r>
              <a:rPr lang="uk-UA" sz="1600" dirty="0">
                <a:latin typeface="Roboto Condensed Light" panose="02000000000000000000" pitchFamily="2" charset="0"/>
                <a:ea typeface="Roboto Condensed Light" panose="02000000000000000000" pitchFamily="2" charset="0"/>
              </a:rPr>
              <a:t> Чинне законодавство України </a:t>
            </a:r>
            <a:r>
              <a:rPr lang="uk-UA" sz="1600" b="1" u="sng" dirty="0">
                <a:solidFill>
                  <a:srgbClr val="FFFF00"/>
                </a:solidFill>
                <a:latin typeface="Roboto Condensed Light" panose="02000000000000000000" pitchFamily="2" charset="0"/>
                <a:ea typeface="Roboto Condensed Light" panose="02000000000000000000" pitchFamily="2" charset="0"/>
              </a:rPr>
              <a:t>не пов’язує можливості покладення субсидіарної відповідальності на відповідних осіб згідно з частиною п’ятою статті 41 Закону про банкрутство з обов’язковою наявністю </a:t>
            </a:r>
            <a:r>
              <a:rPr lang="uk-UA" sz="1600" b="1" u="sng" dirty="0" err="1">
                <a:solidFill>
                  <a:srgbClr val="FFFF00"/>
                </a:solidFill>
                <a:latin typeface="Roboto Condensed Light" panose="02000000000000000000" pitchFamily="2" charset="0"/>
                <a:ea typeface="Roboto Condensed Light" panose="02000000000000000000" pitchFamily="2" charset="0"/>
              </a:rPr>
              <a:t>вироку</a:t>
            </a:r>
            <a:r>
              <a:rPr lang="uk-UA" sz="1600" b="1" u="sng" dirty="0">
                <a:solidFill>
                  <a:srgbClr val="FFFF00"/>
                </a:solidFill>
                <a:latin typeface="Roboto Condensed Light" panose="02000000000000000000" pitchFamily="2" charset="0"/>
                <a:ea typeface="Roboto Condensed Light" panose="02000000000000000000" pitchFamily="2" charset="0"/>
              </a:rPr>
              <a:t> (</a:t>
            </a:r>
            <a:r>
              <a:rPr lang="uk-UA" sz="1600" b="1" u="sng" dirty="0" err="1">
                <a:solidFill>
                  <a:srgbClr val="FFFF00"/>
                </a:solidFill>
                <a:latin typeface="Roboto Condensed Light" panose="02000000000000000000" pitchFamily="2" charset="0"/>
                <a:ea typeface="Roboto Condensed Light" panose="02000000000000000000" pitchFamily="2" charset="0"/>
              </a:rPr>
              <a:t>вироків</a:t>
            </a:r>
            <a:r>
              <a:rPr lang="uk-UA" sz="1600" b="1" u="sng" dirty="0">
                <a:solidFill>
                  <a:srgbClr val="FFFF00"/>
                </a:solidFill>
                <a:latin typeface="Roboto Condensed Light" panose="02000000000000000000" pitchFamily="2" charset="0"/>
                <a:ea typeface="Roboto Condensed Light" panose="02000000000000000000" pitchFamily="2" charset="0"/>
              </a:rPr>
              <a:t>) щодо таких осіб</a:t>
            </a:r>
            <a:r>
              <a:rPr lang="uk-UA" sz="1600" dirty="0">
                <a:latin typeface="Roboto Condensed Light" panose="02000000000000000000" pitchFamily="2" charset="0"/>
                <a:ea typeface="Roboto Condensed Light" panose="02000000000000000000" pitchFamily="2" charset="0"/>
              </a:rPr>
              <a:t>. </a:t>
            </a:r>
          </a:p>
          <a:p>
            <a:pPr indent="360000" algn="r"/>
            <a:endParaRPr lang="uk-UA" sz="1600" dirty="0">
              <a:latin typeface="Roboto Condensed Light" panose="02000000000000000000" pitchFamily="2" charset="0"/>
              <a:ea typeface="Roboto Condensed Light" panose="02000000000000000000" pitchFamily="2" charset="0"/>
            </a:endParaRPr>
          </a:p>
          <a:p>
            <a:pPr indent="360000" algn="r"/>
            <a:r>
              <a:rPr lang="uk-UA" sz="1600" dirty="0">
                <a:solidFill>
                  <a:srgbClr val="00B0F0"/>
                </a:solidFill>
                <a:latin typeface="Roboto Condensed Light" panose="02000000000000000000" pitchFamily="2" charset="0"/>
                <a:ea typeface="Roboto Condensed Light" panose="02000000000000000000" pitchFamily="2" charset="0"/>
              </a:rPr>
              <a:t>                                                                                                  (Аналогічна правова позиція викладена в постановах КГС ВС від 05.02.2019 у справі № 923/1432/15, від 09.10.2019 у справі № 910/21232/16)</a:t>
            </a: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10" name="Округлений прямокутник 1">
            <a:extLst>
              <a:ext uri="{FF2B5EF4-FFF2-40B4-BE49-F238E27FC236}">
                <a16:creationId xmlns:a16="http://schemas.microsoft.com/office/drawing/2014/main" id="{0E3E1911-E248-FA52-D263-E899BA0B94E6}"/>
              </a:ext>
            </a:extLst>
          </p:cNvPr>
          <p:cNvSpPr/>
          <p:nvPr/>
        </p:nvSpPr>
        <p:spPr>
          <a:xfrm>
            <a:off x="391390" y="818079"/>
            <a:ext cx="10897890" cy="439615"/>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30.01.2018 у справі № 923/862/15 </a:t>
            </a:r>
            <a:endParaRPr lang="uk-UA"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31072760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29</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195451" y="1581912"/>
            <a:ext cx="11740240" cy="4526281"/>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початку перебігу позовної давності </a:t>
            </a:r>
          </a:p>
          <a:p>
            <a:pPr algn="just"/>
            <a:endParaRPr lang="uk-UA" sz="1600" b="0" i="0" u="none" strike="noStrike" baseline="0" dirty="0">
              <a:latin typeface="Roboto Condensed Light" panose="02000000000000000000" pitchFamily="2" charset="0"/>
            </a:endParaRPr>
          </a:p>
          <a:p>
            <a:pPr indent="360000" algn="just"/>
            <a:r>
              <a:rPr lang="uk-UA" sz="1600" dirty="0">
                <a:latin typeface="Roboto Condensed Light" panose="02000000000000000000" pitchFamily="2" charset="0"/>
                <a:ea typeface="Roboto Condensed Light" panose="02000000000000000000" pitchFamily="2" charset="0"/>
              </a:rPr>
              <a:t>Саме детальний аналіз ліквідатором фінансового становища банкрута у поєднанні з дослідженням підстав виникнення заборгованості боржника перед кредиторами у справі про банкрутство дозволить йому виявити наявність чи відсутність дій засновників (учасників, акціонерів) або інших осіб, у тому числі керівника боржника, щодо доведення до банкрутства юридичної особи.</a:t>
            </a:r>
          </a:p>
          <a:p>
            <a:pPr indent="360000" algn="just"/>
            <a:r>
              <a:rPr lang="uk-UA" sz="1600" dirty="0">
                <a:latin typeface="Roboto Condensed Light" panose="02000000000000000000" pitchFamily="2" charset="0"/>
                <a:ea typeface="Roboto Condensed Light" panose="02000000000000000000" pitchFamily="2" charset="0"/>
              </a:rPr>
              <a:t>Заява про покладення субсидіарної відповідальності може бути подана ліквідатором до суду в разі, коли буде встановлена недостатність майна боржника для повного задоволення вимог кредиторів у справі про банкрутство (</a:t>
            </a:r>
            <a:r>
              <a:rPr lang="uk-UA" sz="1600" dirty="0" err="1">
                <a:latin typeface="Roboto Condensed Light" panose="02000000000000000000" pitchFamily="2" charset="0"/>
                <a:ea typeface="Roboto Condensed Light" panose="02000000000000000000" pitchFamily="2" charset="0"/>
              </a:rPr>
              <a:t>абз</a:t>
            </a:r>
            <a:r>
              <a:rPr lang="uk-UA" sz="1600" dirty="0">
                <a:latin typeface="Roboto Condensed Light" panose="02000000000000000000" pitchFamily="2" charset="0"/>
                <a:ea typeface="Roboto Condensed Light" panose="02000000000000000000" pitchFamily="2" charset="0"/>
              </a:rPr>
              <a:t>. 2 ч. 5 ст. 41 Закону України «Про відновлення платоспроможності боржника або визнання його банкрутом»).</a:t>
            </a:r>
          </a:p>
          <a:p>
            <a:pPr indent="360000" algn="just"/>
            <a:r>
              <a:rPr lang="uk-UA" sz="1600" dirty="0">
                <a:latin typeface="Roboto Condensed Light" panose="02000000000000000000" pitchFamily="2" charset="0"/>
                <a:ea typeface="Roboto Condensed Light" panose="02000000000000000000" pitchFamily="2" charset="0"/>
              </a:rPr>
              <a:t>За наявності ознак банкрутства боржника з вини його засновників (учасників, акціонерів) або інших осіб, у тому числі з вини керівника боржника, для забезпечення реалізації принципу безсумнівної повноти дій ліквідатора у ліквідаційній процедурі ліквідатор подає заяву про покладення субсидіарної відповідальності не раніше ніж після завершення реалізації об’єктів ліквідаційної маси та здійснення розрахунків з кредиторами у результаті проведення такої реалізації у ліквідаційній процедурі та за недостатності коштів для повного погашення кредиторської заборгованості банкрута.</a:t>
            </a:r>
          </a:p>
          <a:p>
            <a:pPr indent="360000" algn="just"/>
            <a:r>
              <a:rPr lang="uk-UA" sz="1600" dirty="0">
                <a:latin typeface="Roboto Condensed Light" panose="02000000000000000000" pitchFamily="2" charset="0"/>
                <a:ea typeface="Roboto Condensed Light" panose="02000000000000000000" pitchFamily="2" charset="0"/>
              </a:rPr>
              <a:t>Розмір зазначених вимог визначається з різниці між сумою вимог кредиторів і ліквідаційною масою (</a:t>
            </a:r>
            <a:r>
              <a:rPr lang="uk-UA" sz="1600" dirty="0" err="1">
                <a:latin typeface="Roboto Condensed Light" panose="02000000000000000000" pitchFamily="2" charset="0"/>
                <a:ea typeface="Roboto Condensed Light" panose="02000000000000000000" pitchFamily="2" charset="0"/>
              </a:rPr>
              <a:t>абз</a:t>
            </a:r>
            <a:r>
              <a:rPr lang="uk-UA" sz="1600" dirty="0">
                <a:latin typeface="Roboto Condensed Light" panose="02000000000000000000" pitchFamily="2" charset="0"/>
                <a:ea typeface="Roboto Condensed Light" panose="02000000000000000000" pitchFamily="2" charset="0"/>
              </a:rPr>
              <a:t>. 1 ч. 5 ст. 41 Закону України «Про відновлення платоспроможності боржника або визнання його банкрутом»).</a:t>
            </a:r>
          </a:p>
          <a:p>
            <a:pPr indent="360000" algn="just"/>
            <a:r>
              <a:rPr lang="uk-UA" sz="1600" b="1" u="sng" dirty="0">
                <a:solidFill>
                  <a:srgbClr val="FFFF00"/>
                </a:solidFill>
                <a:latin typeface="Roboto Condensed Light" panose="02000000000000000000" pitchFamily="2" charset="0"/>
                <a:ea typeface="Roboto Condensed Light" panose="02000000000000000000" pitchFamily="2" charset="0"/>
              </a:rPr>
              <a:t>Прийняття господарським судом постанови про визнання боржника банкрутом</a:t>
            </a:r>
            <a:r>
              <a:rPr lang="uk-UA" sz="1600" dirty="0">
                <a:solidFill>
                  <a:srgbClr val="FFFF00"/>
                </a:solidFill>
                <a:latin typeface="Roboto Condensed Light" panose="02000000000000000000" pitchFamily="2" charset="0"/>
                <a:ea typeface="Roboto Condensed Light" panose="02000000000000000000" pitchFamily="2" charset="0"/>
              </a:rPr>
              <a:t> </a:t>
            </a:r>
            <a:r>
              <a:rPr lang="uk-UA" sz="1600" dirty="0">
                <a:latin typeface="Roboto Condensed Light" panose="02000000000000000000" pitchFamily="2" charset="0"/>
                <a:ea typeface="Roboto Condensed Light" panose="02000000000000000000" pitchFamily="2" charset="0"/>
              </a:rPr>
              <a:t>є тією обставиною, яка свідчить, що ліквідатор довідався або міг довідатися про наявність ознак доведення до банкрутства юридичної особи – боржника з вини його засновників (учасників, акціонерів) або інших осіб, у тому числі з вини керівника боржника, які мають право давати обов’язкові для боржника вказівки чи мають можливість іншим чином визначати його дії.</a:t>
            </a: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pic>
        <p:nvPicPr>
          <p:cNvPr id="2" name="Рисунок 1">
            <a:extLst>
              <a:ext uri="{FF2B5EF4-FFF2-40B4-BE49-F238E27FC236}">
                <a16:creationId xmlns:a16="http://schemas.microsoft.com/office/drawing/2014/main" id="{7668C157-DBC4-D3D4-F671-86A9B03631F3}"/>
              </a:ext>
            </a:extLst>
          </p:cNvPr>
          <p:cNvPicPr>
            <a:picLocks noChangeAspect="1"/>
          </p:cNvPicPr>
          <p:nvPr/>
        </p:nvPicPr>
        <p:blipFill>
          <a:blip r:embed="rId2"/>
          <a:stretch>
            <a:fillRect/>
          </a:stretch>
        </p:blipFill>
        <p:spPr>
          <a:xfrm>
            <a:off x="514179" y="623380"/>
            <a:ext cx="10766469" cy="525622"/>
          </a:xfrm>
          <a:prstGeom prst="rect">
            <a:avLst/>
          </a:prstGeom>
        </p:spPr>
      </p:pic>
      <p:sp>
        <p:nvSpPr>
          <p:cNvPr id="9" name="TextBox 8">
            <a:extLst>
              <a:ext uri="{FF2B5EF4-FFF2-40B4-BE49-F238E27FC236}">
                <a16:creationId xmlns:a16="http://schemas.microsoft.com/office/drawing/2014/main" id="{DE59FFF8-06FA-6060-0DFD-A9988DDD0C5F}"/>
              </a:ext>
            </a:extLst>
          </p:cNvPr>
          <p:cNvSpPr txBox="1"/>
          <p:nvPr/>
        </p:nvSpPr>
        <p:spPr>
          <a:xfrm>
            <a:off x="391390" y="136526"/>
            <a:ext cx="11740241"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Tree>
    <p:extLst>
      <p:ext uri="{BB962C8B-B14F-4D97-AF65-F5344CB8AC3E}">
        <p14:creationId xmlns:p14="http://schemas.microsoft.com/office/powerpoint/2010/main" val="281817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sz="1200">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Кодекс України з процедур банкрутства – інструментарій захисту інтересів кредиторів.</a:t>
            </a:r>
          </a:p>
        </p:txBody>
      </p:sp>
      <p:sp>
        <p:nvSpPr>
          <p:cNvPr id="8" name="Округлений прямокутник 7"/>
          <p:cNvSpPr/>
          <p:nvPr/>
        </p:nvSpPr>
        <p:spPr>
          <a:xfrm>
            <a:off x="391390" y="850392"/>
            <a:ext cx="11118239" cy="518144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700" i="0" u="none" strike="noStrike" baseline="0" dirty="0">
              <a:solidFill>
                <a:schemeClr val="bg1"/>
              </a:solidFill>
              <a:latin typeface="Roboto Condensed Light" panose="02000000000000000000" pitchFamily="2" charset="0"/>
            </a:endParaRPr>
          </a:p>
          <a:p>
            <a:pPr algn="just"/>
            <a:endParaRPr lang="uk-UA" i="1" dirty="0">
              <a:latin typeface="Roboto Condensed Light" panose="02000000000000000000" pitchFamily="2" charset="0"/>
              <a:ea typeface="Roboto Condensed Light" panose="02000000000000000000" pitchFamily="2" charset="0"/>
            </a:endParaRPr>
          </a:p>
          <a:p>
            <a:pPr marL="342900" indent="-342900" algn="just">
              <a:buAutoNum type="arabicParenR"/>
            </a:pPr>
            <a:r>
              <a:rPr lang="ru-RU" dirty="0" err="1">
                <a:effectLst/>
              </a:rPr>
              <a:t>Мораторій</a:t>
            </a:r>
            <a:r>
              <a:rPr lang="ru-RU" dirty="0">
                <a:effectLst/>
              </a:rPr>
              <a:t> на </a:t>
            </a:r>
            <a:r>
              <a:rPr lang="ru-RU" dirty="0" err="1">
                <a:effectLst/>
              </a:rPr>
              <a:t>задоволення</a:t>
            </a:r>
            <a:r>
              <a:rPr lang="ru-RU" dirty="0">
                <a:effectLst/>
              </a:rPr>
              <a:t> </a:t>
            </a:r>
            <a:r>
              <a:rPr lang="ru-RU" dirty="0" err="1">
                <a:effectLst/>
              </a:rPr>
              <a:t>вимог</a:t>
            </a:r>
            <a:r>
              <a:rPr lang="ru-RU" dirty="0">
                <a:effectLst/>
              </a:rPr>
              <a:t> </a:t>
            </a:r>
            <a:r>
              <a:rPr lang="ru-RU" dirty="0" err="1">
                <a:effectLst/>
              </a:rPr>
              <a:t>кредиторів</a:t>
            </a:r>
            <a:r>
              <a:rPr lang="ru-RU" dirty="0">
                <a:effectLst/>
              </a:rPr>
              <a:t>.</a:t>
            </a:r>
          </a:p>
          <a:p>
            <a:pPr marL="342900" indent="-342900" algn="just">
              <a:buAutoNum type="arabicParenR"/>
            </a:pPr>
            <a:endParaRPr lang="ru-RU" dirty="0">
              <a:effectLst/>
            </a:endParaRPr>
          </a:p>
          <a:p>
            <a:pPr marL="342900" indent="-342900" algn="just">
              <a:buAutoNum type="arabicParenR"/>
            </a:pPr>
            <a:r>
              <a:rPr lang="ru-RU" dirty="0"/>
              <a:t>Заходи </a:t>
            </a:r>
            <a:r>
              <a:rPr lang="ru-RU" dirty="0" err="1"/>
              <a:t>забезпечення</a:t>
            </a:r>
            <a:r>
              <a:rPr lang="ru-RU" dirty="0"/>
              <a:t> </a:t>
            </a:r>
            <a:r>
              <a:rPr lang="ru-RU" dirty="0" err="1"/>
              <a:t>вимог</a:t>
            </a:r>
            <a:r>
              <a:rPr lang="ru-RU" dirty="0"/>
              <a:t> </a:t>
            </a:r>
            <a:r>
              <a:rPr lang="ru-RU" dirty="0" err="1"/>
              <a:t>кредиторів</a:t>
            </a:r>
            <a:r>
              <a:rPr lang="ru-RU" dirty="0"/>
              <a:t>.</a:t>
            </a:r>
          </a:p>
          <a:p>
            <a:pPr marL="342900" indent="-342900" algn="just">
              <a:buAutoNum type="arabicParenR"/>
            </a:pPr>
            <a:endParaRPr lang="ru-RU" dirty="0"/>
          </a:p>
          <a:p>
            <a:pPr marL="342900" indent="-342900" algn="just">
              <a:buAutoNum type="arabicParenR"/>
            </a:pPr>
            <a:r>
              <a:rPr lang="ru-RU" dirty="0" err="1"/>
              <a:t>Інститут</a:t>
            </a:r>
            <a:r>
              <a:rPr lang="ru-RU" dirty="0"/>
              <a:t> </a:t>
            </a:r>
            <a:r>
              <a:rPr lang="ru-RU" dirty="0" err="1"/>
              <a:t>солідарної</a:t>
            </a:r>
            <a:r>
              <a:rPr lang="ru-RU" dirty="0"/>
              <a:t> </a:t>
            </a:r>
            <a:r>
              <a:rPr lang="ru-RU" dirty="0" err="1"/>
              <a:t>відповідальності</a:t>
            </a:r>
            <a:r>
              <a:rPr lang="ru-RU" dirty="0"/>
              <a:t> </a:t>
            </a:r>
            <a:r>
              <a:rPr lang="ru-RU" dirty="0" err="1"/>
              <a:t>керівника</a:t>
            </a:r>
            <a:r>
              <a:rPr lang="ru-RU" dirty="0"/>
              <a:t> </a:t>
            </a:r>
            <a:r>
              <a:rPr lang="ru-RU" dirty="0" err="1"/>
              <a:t>боржника</a:t>
            </a:r>
            <a:r>
              <a:rPr lang="ru-RU" dirty="0"/>
              <a:t>.</a:t>
            </a:r>
          </a:p>
          <a:p>
            <a:pPr marL="342900" indent="-342900" algn="just">
              <a:buAutoNum type="arabicParenR"/>
            </a:pPr>
            <a:endParaRPr lang="ru-RU" dirty="0"/>
          </a:p>
          <a:p>
            <a:pPr marL="342900" indent="-342900" algn="just">
              <a:buAutoNum type="arabicParenR"/>
            </a:pPr>
            <a:r>
              <a:rPr lang="ru-RU" dirty="0" err="1">
                <a:effectLst/>
              </a:rPr>
              <a:t>Інститут</a:t>
            </a:r>
            <a:r>
              <a:rPr lang="ru-RU" dirty="0">
                <a:effectLst/>
              </a:rPr>
              <a:t> </a:t>
            </a:r>
            <a:r>
              <a:rPr lang="ru-RU" dirty="0" err="1">
                <a:effectLst/>
              </a:rPr>
              <a:t>субсидіарної</a:t>
            </a:r>
            <a:r>
              <a:rPr lang="ru-RU" dirty="0">
                <a:effectLst/>
              </a:rPr>
              <a:t> </a:t>
            </a:r>
            <a:r>
              <a:rPr lang="ru-RU" dirty="0" err="1">
                <a:effectLst/>
              </a:rPr>
              <a:t>відповідальності</a:t>
            </a:r>
            <a:r>
              <a:rPr lang="ru-RU" dirty="0">
                <a:effectLst/>
              </a:rPr>
              <a:t>.</a:t>
            </a:r>
          </a:p>
          <a:p>
            <a:pPr marL="342900" indent="-342900" algn="just">
              <a:buAutoNum type="arabicParenR"/>
            </a:pPr>
            <a:endParaRPr lang="ru-RU" dirty="0">
              <a:effectLst/>
            </a:endParaRPr>
          </a:p>
          <a:p>
            <a:pPr marL="342900" indent="-342900" algn="just">
              <a:buAutoNum type="arabicParenR"/>
            </a:pPr>
            <a:r>
              <a:rPr lang="ru-RU" dirty="0" err="1">
                <a:effectLst/>
              </a:rPr>
              <a:t>Визнання</a:t>
            </a:r>
            <a:r>
              <a:rPr lang="ru-RU" dirty="0">
                <a:effectLst/>
              </a:rPr>
              <a:t> </a:t>
            </a:r>
            <a:r>
              <a:rPr lang="ru-RU" dirty="0" err="1">
                <a:effectLst/>
              </a:rPr>
              <a:t>недійсними</a:t>
            </a:r>
            <a:r>
              <a:rPr lang="ru-RU" dirty="0">
                <a:effectLst/>
              </a:rPr>
              <a:t> </a:t>
            </a:r>
            <a:r>
              <a:rPr lang="ru-RU" dirty="0" err="1">
                <a:effectLst/>
              </a:rPr>
              <a:t>правочинів</a:t>
            </a:r>
            <a:r>
              <a:rPr lang="ru-RU" dirty="0">
                <a:effectLst/>
              </a:rPr>
              <a:t>.</a:t>
            </a:r>
          </a:p>
          <a:p>
            <a:pPr marL="342900" indent="-342900" algn="just">
              <a:buAutoNum type="arabicParenR"/>
            </a:pPr>
            <a:endParaRPr lang="ru-RU" dirty="0">
              <a:effectLst/>
            </a:endParaRPr>
          </a:p>
          <a:p>
            <a:pPr marL="342900" indent="-342900" algn="just">
              <a:buAutoNum type="arabicParenR"/>
            </a:pPr>
            <a:r>
              <a:rPr lang="ru-RU" dirty="0"/>
              <a:t>Продаж майна в </a:t>
            </a:r>
            <a:r>
              <a:rPr lang="ru-RU"/>
              <a:t>електронній</a:t>
            </a:r>
            <a:r>
              <a:rPr lang="ru-RU" dirty="0"/>
              <a:t> </a:t>
            </a:r>
            <a:r>
              <a:rPr lang="ru-RU" dirty="0" err="1"/>
              <a:t>торговій</a:t>
            </a:r>
            <a:r>
              <a:rPr lang="ru-RU" dirty="0"/>
              <a:t> </a:t>
            </a:r>
            <a:r>
              <a:rPr lang="ru-RU" dirty="0" err="1"/>
              <a:t>системі</a:t>
            </a:r>
            <a:r>
              <a:rPr lang="ru-RU" dirty="0"/>
              <a:t>.</a:t>
            </a: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4483512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30</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246126" y="237577"/>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
        <p:nvSpPr>
          <p:cNvPr id="8" name="Округлений прямокутник 7"/>
          <p:cNvSpPr/>
          <p:nvPr/>
        </p:nvSpPr>
        <p:spPr>
          <a:xfrm>
            <a:off x="209550" y="2459736"/>
            <a:ext cx="11544299" cy="336428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a:t>
            </a:r>
            <a:r>
              <a:rPr lang="ru-RU" sz="1800" b="1" i="1" dirty="0" err="1">
                <a:solidFill>
                  <a:srgbClr val="FFFF00"/>
                </a:solidFill>
                <a:latin typeface="Roboto Condensed Light" panose="02000000000000000000" pitchFamily="2" charset="0"/>
                <a:ea typeface="Roboto Condensed Light" panose="02000000000000000000" pitchFamily="2" charset="0"/>
              </a:rPr>
              <a:t>покладання</a:t>
            </a:r>
            <a:r>
              <a:rPr lang="ru-RU" sz="1800" b="1" i="1" dirty="0">
                <a:solidFill>
                  <a:srgbClr val="FFFF00"/>
                </a:solidFill>
                <a:latin typeface="Roboto Condensed Light" panose="02000000000000000000" pitchFamily="2" charset="0"/>
                <a:ea typeface="Roboto Condensed Light" panose="02000000000000000000" pitchFamily="2" charset="0"/>
              </a:rPr>
              <a:t> </a:t>
            </a:r>
            <a:r>
              <a:rPr lang="ru-RU" sz="1800" b="1" i="1" dirty="0" err="1">
                <a:solidFill>
                  <a:srgbClr val="FFFF00"/>
                </a:solidFill>
                <a:latin typeface="Roboto Condensed Light" panose="02000000000000000000" pitchFamily="2" charset="0"/>
                <a:ea typeface="Roboto Condensed Light" panose="02000000000000000000" pitchFamily="2" charset="0"/>
              </a:rPr>
              <a:t>субсидіарної</a:t>
            </a:r>
            <a:r>
              <a:rPr lang="ru-RU" sz="1800" b="1" i="1" dirty="0">
                <a:solidFill>
                  <a:srgbClr val="FFFF00"/>
                </a:solidFill>
                <a:latin typeface="Roboto Condensed Light" panose="02000000000000000000" pitchFamily="2" charset="0"/>
                <a:ea typeface="Roboto Condensed Light" panose="02000000000000000000" pitchFamily="2" charset="0"/>
              </a:rPr>
              <a:t> </a:t>
            </a:r>
            <a:r>
              <a:rPr lang="ru-RU" sz="1800" b="1" i="1" dirty="0" err="1">
                <a:solidFill>
                  <a:srgbClr val="FFFF00"/>
                </a:solidFill>
                <a:latin typeface="Roboto Condensed Light" panose="02000000000000000000" pitchFamily="2" charset="0"/>
                <a:ea typeface="Roboto Condensed Light" panose="02000000000000000000" pitchFamily="2" charset="0"/>
              </a:rPr>
              <a:t>відповідальності</a:t>
            </a:r>
            <a:r>
              <a:rPr lang="ru-RU" sz="1800" b="1" i="1" dirty="0">
                <a:solidFill>
                  <a:srgbClr val="FFFF00"/>
                </a:solidFill>
                <a:latin typeface="Roboto Condensed Light" panose="02000000000000000000" pitchFamily="2" charset="0"/>
                <a:ea typeface="Roboto Condensed Light" panose="02000000000000000000" pitchFamily="2" charset="0"/>
              </a:rPr>
              <a:t> за </a:t>
            </a:r>
            <a:r>
              <a:rPr lang="ru-RU" sz="1800" b="1" i="1" dirty="0" err="1">
                <a:solidFill>
                  <a:srgbClr val="FFFF00"/>
                </a:solidFill>
                <a:latin typeface="Roboto Condensed Light" panose="02000000000000000000" pitchFamily="2" charset="0"/>
                <a:ea typeface="Roboto Condensed Light" panose="02000000000000000000" pitchFamily="2" charset="0"/>
              </a:rPr>
              <a:t>зобов’язаннями</a:t>
            </a:r>
            <a:r>
              <a:rPr lang="ru-RU" sz="1800" b="1" i="1" dirty="0">
                <a:solidFill>
                  <a:srgbClr val="FFFF00"/>
                </a:solidFill>
                <a:latin typeface="Roboto Condensed Light" panose="02000000000000000000" pitchFamily="2" charset="0"/>
                <a:ea typeface="Roboto Condensed Light" panose="02000000000000000000" pitchFamily="2" charset="0"/>
              </a:rPr>
              <a:t> </a:t>
            </a:r>
            <a:r>
              <a:rPr lang="ru-RU" sz="1800" b="1" i="1" dirty="0" err="1">
                <a:solidFill>
                  <a:srgbClr val="FFFF00"/>
                </a:solidFill>
                <a:latin typeface="Roboto Condensed Light" panose="02000000000000000000" pitchFamily="2" charset="0"/>
                <a:ea typeface="Roboto Condensed Light" panose="02000000000000000000" pitchFamily="2" charset="0"/>
              </a:rPr>
              <a:t>боржника</a:t>
            </a:r>
            <a:r>
              <a:rPr lang="ru-RU" sz="1800" b="1" i="1" dirty="0">
                <a:solidFill>
                  <a:srgbClr val="FFFF00"/>
                </a:solidFill>
                <a:latin typeface="Roboto Condensed Light" panose="02000000000000000000" pitchFamily="2" charset="0"/>
                <a:ea typeface="Roboto Condensed Light" panose="02000000000000000000" pitchFamily="2" charset="0"/>
              </a:rPr>
              <a:t> на </a:t>
            </a:r>
            <a:r>
              <a:rPr lang="ru-RU" sz="1800" b="1" i="1" dirty="0" err="1">
                <a:solidFill>
                  <a:srgbClr val="FFFF00"/>
                </a:solidFill>
                <a:latin typeface="Roboto Condensed Light" panose="02000000000000000000" pitchFamily="2" charset="0"/>
                <a:ea typeface="Roboto Condensed Light" panose="02000000000000000000" pitchFamily="2" charset="0"/>
              </a:rPr>
              <a:t>засновника</a:t>
            </a:r>
            <a:r>
              <a:rPr lang="ru-RU" sz="1800" b="1" i="1" dirty="0">
                <a:solidFill>
                  <a:srgbClr val="FFFF00"/>
                </a:solidFill>
                <a:latin typeface="Roboto Condensed Light" panose="02000000000000000000" pitchFamily="2" charset="0"/>
                <a:ea typeface="Roboto Condensed Light" panose="02000000000000000000" pitchFamily="2" charset="0"/>
              </a:rPr>
              <a:t> та </a:t>
            </a:r>
            <a:r>
              <a:rPr lang="ru-RU" sz="1800" b="1" i="1" dirty="0" err="1">
                <a:solidFill>
                  <a:srgbClr val="FFFF00"/>
                </a:solidFill>
                <a:latin typeface="Roboto Condensed Light" panose="02000000000000000000" pitchFamily="2" charset="0"/>
                <a:ea typeface="Roboto Condensed Light" panose="02000000000000000000" pitchFamily="2" charset="0"/>
              </a:rPr>
              <a:t>керівника</a:t>
            </a:r>
            <a:r>
              <a:rPr lang="ru-RU" sz="1800" b="1" i="1" dirty="0">
                <a:solidFill>
                  <a:srgbClr val="FFFF00"/>
                </a:solidFill>
                <a:latin typeface="Roboto Condensed Light" panose="02000000000000000000" pitchFamily="2" charset="0"/>
                <a:ea typeface="Roboto Condensed Light" panose="02000000000000000000" pitchFamily="2" charset="0"/>
              </a:rPr>
              <a:t> </a:t>
            </a:r>
            <a:r>
              <a:rPr lang="ru-RU" sz="1800" b="1" i="1" dirty="0" err="1">
                <a:solidFill>
                  <a:srgbClr val="FFFF00"/>
                </a:solidFill>
                <a:latin typeface="Roboto Condensed Light" panose="02000000000000000000" pitchFamily="2" charset="0"/>
                <a:ea typeface="Roboto Condensed Light" panose="02000000000000000000" pitchFamily="2" charset="0"/>
              </a:rPr>
              <a:t>іншої</a:t>
            </a:r>
            <a:r>
              <a:rPr lang="ru-RU" sz="1800" b="1" i="1" dirty="0">
                <a:solidFill>
                  <a:srgbClr val="FFFF00"/>
                </a:solidFill>
                <a:latin typeface="Roboto Condensed Light" panose="02000000000000000000" pitchFamily="2" charset="0"/>
                <a:ea typeface="Roboto Condensed Light" panose="02000000000000000000" pitchFamily="2" charset="0"/>
              </a:rPr>
              <a:t> </a:t>
            </a:r>
            <a:r>
              <a:rPr lang="ru-RU" sz="1800" b="1" i="1" dirty="0" err="1">
                <a:solidFill>
                  <a:srgbClr val="FFFF00"/>
                </a:solidFill>
                <a:latin typeface="Roboto Condensed Light" panose="02000000000000000000" pitchFamily="2" charset="0"/>
                <a:ea typeface="Roboto Condensed Light" panose="02000000000000000000" pitchFamily="2" charset="0"/>
              </a:rPr>
              <a:t>юридичної</a:t>
            </a:r>
            <a:r>
              <a:rPr lang="ru-RU" sz="1800" b="1" i="1" dirty="0">
                <a:solidFill>
                  <a:srgbClr val="FFFF00"/>
                </a:solidFill>
                <a:latin typeface="Roboto Condensed Light" panose="02000000000000000000" pitchFamily="2" charset="0"/>
                <a:ea typeface="Roboto Condensed Light" panose="02000000000000000000" pitchFamily="2" charset="0"/>
              </a:rPr>
              <a:t> особи </a:t>
            </a:r>
            <a:endParaRPr lang="uk-UA" b="1" i="1" dirty="0">
              <a:solidFill>
                <a:srgbClr val="FFFF00"/>
              </a:solidFill>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r>
              <a:rPr lang="uk-UA" sz="1600" b="0" i="0" u="none" strike="noStrike" baseline="0" dirty="0">
                <a:latin typeface="Roboto Condensed Light" panose="02000000000000000000" pitchFamily="2" charset="0"/>
              </a:rPr>
              <a:t>Тлумачення частини п'ятої статті 41 Закону про банкрутство (до 21.10.2019), частини другої статті 61 </a:t>
            </a:r>
            <a:r>
              <a:rPr lang="uk-UA" sz="1600" b="0" i="0" u="none" strike="noStrike" baseline="0" dirty="0" err="1">
                <a:latin typeface="Roboto Condensed Light" panose="02000000000000000000" pitchFamily="2" charset="0"/>
              </a:rPr>
              <a:t>КУзПБ</a:t>
            </a:r>
            <a:r>
              <a:rPr lang="uk-UA" sz="1600" b="0" i="0" u="none" strike="noStrike" baseline="0" dirty="0">
                <a:latin typeface="Roboto Condensed Light" panose="02000000000000000000" pitchFamily="2" charset="0"/>
              </a:rPr>
              <a:t> (від 21.10.2019) </a:t>
            </a:r>
            <a:r>
              <a:rPr lang="uk-UA" sz="1600" b="1" i="0" u="none" strike="noStrike" baseline="0" dirty="0">
                <a:solidFill>
                  <a:srgbClr val="FFFF00"/>
                </a:solidFill>
                <a:latin typeface="Roboto Condensed Light" panose="02000000000000000000" pitchFamily="2" charset="0"/>
              </a:rPr>
              <a:t>свідчить про відсутність заборони для покладення субсидіарної відповідальності на суб'єктів відповідальності</a:t>
            </a:r>
            <a:r>
              <a:rPr lang="uk-UA" sz="1600" b="0" i="0" u="none" strike="noStrike" baseline="0" dirty="0">
                <a:latin typeface="Roboto Condensed Light" panose="02000000000000000000" pitchFamily="2" charset="0"/>
              </a:rPr>
              <a:t>, якщо на час порушення/здійснення провадження у справі про банкрутство їх </a:t>
            </a:r>
            <a:r>
              <a:rPr lang="uk-UA" sz="1600" b="1" i="0" u="none" strike="noStrike" baseline="0" dirty="0">
                <a:solidFill>
                  <a:srgbClr val="FFFF00"/>
                </a:solidFill>
                <a:latin typeface="Roboto Condensed Light" panose="02000000000000000000" pitchFamily="2" charset="0"/>
              </a:rPr>
              <a:t>повноваження припинились</a:t>
            </a:r>
            <a:r>
              <a:rPr lang="uk-UA" sz="1600" b="0" i="0" u="none" strike="noStrike" baseline="0" dirty="0">
                <a:latin typeface="Roboto Condensed Light" panose="02000000000000000000" pitchFamily="2" charset="0"/>
              </a:rPr>
              <a:t>. </a:t>
            </a:r>
          </a:p>
          <a:p>
            <a:pPr indent="360000" algn="just"/>
            <a:endParaRPr lang="uk-UA" sz="1600" dirty="0">
              <a:latin typeface="Roboto Condensed Light" panose="02000000000000000000" pitchFamily="2" charset="0"/>
              <a:ea typeface="Roboto Condensed Light" panose="02000000000000000000" pitchFamily="2" charset="0"/>
            </a:endParaRPr>
          </a:p>
          <a:p>
            <a:pPr indent="360000" algn="just"/>
            <a:r>
              <a:rPr lang="uk-UA" sz="1600" b="1" i="0" u="none" strike="noStrike" baseline="0" dirty="0">
                <a:solidFill>
                  <a:srgbClr val="FFFF00"/>
                </a:solidFill>
                <a:latin typeface="Roboto Condensed Light" panose="02000000000000000000" pitchFamily="2" charset="0"/>
              </a:rPr>
              <a:t>Не може бути підставою для відмови у задоволенні заяви ліквідатора про покладення субсидіарної відповідальності неналежність обраного ним способу захисту інтересів боржника </a:t>
            </a:r>
            <a:r>
              <a:rPr lang="uk-UA" sz="1600" b="0" i="0" u="none" strike="noStrike" baseline="0" dirty="0">
                <a:latin typeface="Roboto Condensed Light" panose="02000000000000000000" pitchFamily="2" charset="0"/>
              </a:rPr>
              <a:t>та кредиторів з огляду на відсутність спростування (оскарження) відповідних дій (спростування презумпції правомірності правочину, оскарження ухвалених юридичною особою рішень тощо), оскільки визначальним у застосуванні цієї відповідальності із урахуванням правової конструкції частини п'ятої статті 41 Закону про банкрутство, частини другої статті 61 </a:t>
            </a:r>
            <a:r>
              <a:rPr lang="uk-UA" sz="1600" b="0" i="0" u="none" strike="noStrike" baseline="0" dirty="0" err="1">
                <a:latin typeface="Roboto Condensed Light" panose="02000000000000000000" pitchFamily="2" charset="0"/>
              </a:rPr>
              <a:t>КУзПБ</a:t>
            </a:r>
            <a:r>
              <a:rPr lang="uk-UA" sz="1600" b="0" i="0" u="none" strike="noStrike" baseline="0" dirty="0">
                <a:latin typeface="Roboto Condensed Light" panose="02000000000000000000" pitchFamily="2" charset="0"/>
              </a:rPr>
              <a:t> є використання особою належних їй суб'єктивних прав на шкоду інтересам боржника та кредиторів, що призвело до неплатоспроможності боржника, а не спростування правомірності прийнятих нею рішень, вчинених дій та правочинів тощо.</a:t>
            </a: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9" name="Округлений прямокутник 8">
            <a:extLst>
              <a:ext uri="{FF2B5EF4-FFF2-40B4-BE49-F238E27FC236}">
                <a16:creationId xmlns:a16="http://schemas.microsoft.com/office/drawing/2014/main" id="{1D3153C3-73A3-C655-6BE3-B6EADE19654F}"/>
              </a:ext>
            </a:extLst>
          </p:cNvPr>
          <p:cNvSpPr/>
          <p:nvPr/>
        </p:nvSpPr>
        <p:spPr>
          <a:xfrm>
            <a:off x="464542" y="1033980"/>
            <a:ext cx="10744200" cy="42470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у складі ВС від 22.04.2021 у справі № 915/1624/16</a:t>
            </a:r>
            <a:endParaRPr lang="uk-UA"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5196890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31</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154686" y="1353312"/>
            <a:ext cx="11544299" cy="467852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затвердження ліквідаційного балансу та закриття провадження у справі</a:t>
            </a:r>
          </a:p>
          <a:p>
            <a:pPr algn="just"/>
            <a:endParaRPr lang="uk-UA" b="1" i="1" dirty="0">
              <a:solidFill>
                <a:schemeClr val="bg1"/>
              </a:solidFill>
              <a:latin typeface="Roboto Condensed Light" panose="02000000000000000000" pitchFamily="2" charset="0"/>
            </a:endParaRPr>
          </a:p>
          <a:p>
            <a:pPr algn="just"/>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Розгляд</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питання</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про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застосування</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субсидіарної</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відповідальності</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за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доведення</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до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банкрутства</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є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дуже</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важливим</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на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завершальній</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стадії</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ліквідаційної</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процедури</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а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саме</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коли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ліквідатор</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вчинив всю </a:t>
            </a:r>
            <a:r>
              <a:rPr lang="uk-UA" sz="1800" b="0" i="0" u="none" strike="noStrike" baseline="0" dirty="0">
                <a:solidFill>
                  <a:srgbClr val="FFFFFF"/>
                </a:solidFill>
                <a:latin typeface="Roboto Condensed Light" panose="02000000000000000000" pitchFamily="2" charset="0"/>
                <a:ea typeface="Roboto Condensed Light" panose="02000000000000000000" pitchFamily="2" charset="0"/>
              </a:rPr>
              <a:t>повноту дій у ліквідаційній процедурі і ця повнота дій є безсумнівною для кредиторів. </a:t>
            </a:r>
            <a:r>
              <a:rPr lang="uk-UA" sz="1800" b="1" i="0" u="none" strike="noStrike" baseline="0" dirty="0">
                <a:solidFill>
                  <a:srgbClr val="FFFF00"/>
                </a:solidFill>
                <a:latin typeface="Roboto Condensed Light" panose="02000000000000000000" pitchFamily="2" charset="0"/>
                <a:ea typeface="Roboto Condensed Light" panose="02000000000000000000" pitchFamily="2" charset="0"/>
              </a:rPr>
              <a:t>Звернення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ліквідатора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до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господарського</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суду про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покладення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на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винних</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осіб</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субсидіарної</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відповідальності</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за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доведення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до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банкрутства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є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частиною</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принципу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безсумнівної</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повноти</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дій</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у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ліквідаційній</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процедурі</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a:solidFill>
                  <a:srgbClr val="00B0F0"/>
                </a:solidFill>
                <a:latin typeface="Roboto Condensed Light" panose="02000000000000000000" pitchFamily="2" charset="0"/>
                <a:ea typeface="Roboto Condensed Light" panose="02000000000000000000" pitchFamily="2" charset="0"/>
              </a:rPr>
              <a:t>(постанова КГС ВС </a:t>
            </a:r>
            <a:r>
              <a:rPr lang="ru-RU" sz="1800" b="0" i="0" u="none" strike="noStrike" baseline="0" dirty="0" err="1">
                <a:solidFill>
                  <a:srgbClr val="00B0F0"/>
                </a:solidFill>
                <a:latin typeface="Roboto Condensed Light" panose="02000000000000000000" pitchFamily="2" charset="0"/>
                <a:ea typeface="Roboto Condensed Light" panose="02000000000000000000" pitchFamily="2" charset="0"/>
              </a:rPr>
              <a:t>від</a:t>
            </a:r>
            <a:r>
              <a:rPr lang="ru-RU" sz="1800" b="0" i="0" u="none" strike="noStrike" baseline="0" dirty="0">
                <a:solidFill>
                  <a:srgbClr val="00B0F0"/>
                </a:solidFill>
                <a:latin typeface="Roboto Condensed Light" panose="02000000000000000000" pitchFamily="2" charset="0"/>
                <a:ea typeface="Roboto Condensed Light" panose="02000000000000000000" pitchFamily="2" charset="0"/>
              </a:rPr>
              <a:t> 28.08.2018 у </a:t>
            </a:r>
            <a:r>
              <a:rPr lang="ru-RU" sz="1800" b="0" i="0" u="none" strike="noStrike" baseline="0" dirty="0" err="1">
                <a:solidFill>
                  <a:srgbClr val="00B0F0"/>
                </a:solidFill>
                <a:latin typeface="Roboto Condensed Light" panose="02000000000000000000" pitchFamily="2" charset="0"/>
                <a:ea typeface="Roboto Condensed Light" panose="02000000000000000000" pitchFamily="2" charset="0"/>
              </a:rPr>
              <a:t>справі</a:t>
            </a:r>
            <a:r>
              <a:rPr lang="ru-RU" sz="1800" b="0" i="0" u="none" strike="noStrike" baseline="0" dirty="0">
                <a:solidFill>
                  <a:srgbClr val="00B0F0"/>
                </a:solidFill>
                <a:latin typeface="Roboto Condensed Light" panose="02000000000000000000" pitchFamily="2" charset="0"/>
                <a:ea typeface="Roboto Condensed Light" panose="02000000000000000000" pitchFamily="2" charset="0"/>
              </a:rPr>
              <a:t> № 927/1099/13)</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p>
          <a:p>
            <a:pPr algn="just"/>
            <a:endParaRPr lang="ru-RU" sz="1800" b="0" i="0" u="none" strike="noStrike" baseline="0" dirty="0">
              <a:solidFill>
                <a:srgbClr val="FFFFFF"/>
              </a:solidFill>
              <a:latin typeface="Roboto Condensed Light" panose="02000000000000000000" pitchFamily="2" charset="0"/>
              <a:ea typeface="Roboto Condensed Light" panose="02000000000000000000" pitchFamily="2" charset="0"/>
            </a:endParaRPr>
          </a:p>
          <a:p>
            <a:pPr algn="just"/>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Відсутність</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з`ясування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обставин</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можливості</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покладення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субсидіарної</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відповідальності</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за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зобов`язаннями</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боржника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у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разі</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недостатності</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майна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боржника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є не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здійснення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ліквідатором</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всієї</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повноти</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заходів</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спрямованих</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на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виявлення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активів</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боржника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0" i="0" u="none" strike="noStrike" baseline="0" dirty="0">
                <a:solidFill>
                  <a:srgbClr val="00B0F0"/>
                </a:solidFill>
                <a:latin typeface="Roboto Condensed Light" panose="02000000000000000000" pitchFamily="2" charset="0"/>
                <a:ea typeface="Roboto Condensed Light" panose="02000000000000000000" pitchFamily="2" charset="0"/>
              </a:rPr>
              <a:t>(постанова КГС ВС </a:t>
            </a:r>
            <a:r>
              <a:rPr lang="ru-RU" sz="1800" b="0" i="0" u="none" strike="noStrike" baseline="0" dirty="0" err="1">
                <a:solidFill>
                  <a:srgbClr val="00B0F0"/>
                </a:solidFill>
                <a:latin typeface="Roboto Condensed Light" panose="02000000000000000000" pitchFamily="2" charset="0"/>
                <a:ea typeface="Roboto Condensed Light" panose="02000000000000000000" pitchFamily="2" charset="0"/>
              </a:rPr>
              <a:t>від</a:t>
            </a:r>
            <a:r>
              <a:rPr lang="ru-RU" sz="1800" b="0" i="0" u="none" strike="noStrike" baseline="0" dirty="0">
                <a:solidFill>
                  <a:srgbClr val="00B0F0"/>
                </a:solidFill>
                <a:latin typeface="Roboto Condensed Light" panose="02000000000000000000" pitchFamily="2" charset="0"/>
                <a:ea typeface="Roboto Condensed Light" panose="02000000000000000000" pitchFamily="2" charset="0"/>
              </a:rPr>
              <a:t> 12.09.2019 </a:t>
            </a:r>
            <a:r>
              <a:rPr lang="uk-UA" sz="1800" b="0" i="0" u="none" strike="noStrike" baseline="0" dirty="0">
                <a:solidFill>
                  <a:srgbClr val="00B0F0"/>
                </a:solidFill>
                <a:latin typeface="Roboto Condensed Light" panose="02000000000000000000" pitchFamily="2" charset="0"/>
                <a:ea typeface="Roboto Condensed Light" panose="02000000000000000000" pitchFamily="2" charset="0"/>
              </a:rPr>
              <a:t>у справі № 914/3812/15)</a:t>
            </a:r>
            <a:r>
              <a:rPr lang="uk-UA" sz="1800" b="0" i="0" u="none" strike="noStrike" baseline="0" dirty="0">
                <a:solidFill>
                  <a:schemeClr val="bg1"/>
                </a:solidFill>
                <a:latin typeface="Roboto Condensed Light" panose="02000000000000000000" pitchFamily="2" charset="0"/>
                <a:ea typeface="Roboto Condensed Light" panose="02000000000000000000" pitchFamily="2" charset="0"/>
              </a:rPr>
              <a:t>.</a:t>
            </a:r>
          </a:p>
          <a:p>
            <a:pPr algn="just"/>
            <a:endParaRPr lang="ru-RU" sz="1800" b="0" i="0" u="none" strike="noStrike" baseline="0" dirty="0">
              <a:solidFill>
                <a:srgbClr val="FFFFFF"/>
              </a:solidFill>
              <a:latin typeface="Roboto Condensed Light" panose="02000000000000000000" pitchFamily="2" charset="0"/>
              <a:ea typeface="Roboto Condensed Light" panose="02000000000000000000" pitchFamily="2" charset="0"/>
            </a:endParaRPr>
          </a:p>
          <a:p>
            <a:pPr algn="just"/>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Крім</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того,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необхідно</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зазначити</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0" i="0" u="none" strike="noStrike" baseline="0" dirty="0" err="1">
                <a:solidFill>
                  <a:srgbClr val="FFFFFF"/>
                </a:solidFill>
                <a:latin typeface="Roboto Condensed Light" panose="02000000000000000000" pitchFamily="2" charset="0"/>
                <a:ea typeface="Roboto Condensed Light" panose="02000000000000000000" pitchFamily="2" charset="0"/>
              </a:rPr>
              <a:t>що</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вимоги</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до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третіх</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осіб</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які</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несуть</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субсидіарну</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відповідальність</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за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доведення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боржника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до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банкрутства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є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частиною</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аналізу</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фінансового</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становища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банкрута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та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вжиття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всієї</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повноти</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заходів</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спрямованих</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на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виявлення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активів</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боржника</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0" i="0" u="none" strike="noStrike" baseline="0" dirty="0">
                <a:solidFill>
                  <a:srgbClr val="00B0F0"/>
                </a:solidFill>
                <a:latin typeface="Roboto Condensed Light" panose="02000000000000000000" pitchFamily="2" charset="0"/>
                <a:ea typeface="Roboto Condensed Light" panose="02000000000000000000" pitchFamily="2" charset="0"/>
              </a:rPr>
              <a:t>(постанова КГС ВС </a:t>
            </a:r>
            <a:r>
              <a:rPr lang="ru-RU" sz="1800" b="0" i="0" u="none" strike="noStrike" baseline="0" dirty="0" err="1">
                <a:solidFill>
                  <a:srgbClr val="00B0F0"/>
                </a:solidFill>
                <a:latin typeface="Roboto Condensed Light" panose="02000000000000000000" pitchFamily="2" charset="0"/>
                <a:ea typeface="Roboto Condensed Light" panose="02000000000000000000" pitchFamily="2" charset="0"/>
              </a:rPr>
              <a:t>від</a:t>
            </a:r>
            <a:r>
              <a:rPr lang="ru-RU" sz="1800" b="0" i="0" u="none" strike="noStrike" baseline="0" dirty="0">
                <a:solidFill>
                  <a:srgbClr val="00B0F0"/>
                </a:solidFill>
                <a:latin typeface="Roboto Condensed Light" panose="02000000000000000000" pitchFamily="2" charset="0"/>
                <a:ea typeface="Roboto Condensed Light" panose="02000000000000000000" pitchFamily="2" charset="0"/>
              </a:rPr>
              <a:t> 17.07.2019 у </a:t>
            </a:r>
            <a:r>
              <a:rPr lang="ru-RU" sz="1800" b="0" i="0" u="none" strike="noStrike" baseline="0" dirty="0" err="1">
                <a:solidFill>
                  <a:srgbClr val="00B0F0"/>
                </a:solidFill>
                <a:latin typeface="Roboto Condensed Light" panose="02000000000000000000" pitchFamily="2" charset="0"/>
                <a:ea typeface="Roboto Condensed Light" panose="02000000000000000000" pitchFamily="2" charset="0"/>
              </a:rPr>
              <a:t>справі</a:t>
            </a:r>
            <a:r>
              <a:rPr lang="ru-RU" sz="1800" b="0" i="0" u="none" strike="noStrike" baseline="0" dirty="0">
                <a:solidFill>
                  <a:srgbClr val="00B0F0"/>
                </a:solidFill>
                <a:latin typeface="Roboto Condensed Light" panose="02000000000000000000" pitchFamily="2" charset="0"/>
                <a:ea typeface="Roboto Condensed Light" panose="02000000000000000000" pitchFamily="2" charset="0"/>
              </a:rPr>
              <a:t> № 903/636/17)</a:t>
            </a:r>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a:t>
            </a:r>
          </a:p>
          <a:p>
            <a:pPr algn="just"/>
            <a:endParaRPr lang="ru-RU" sz="1800" b="0" i="0" u="none" strike="noStrike" baseline="0" dirty="0">
              <a:solidFill>
                <a:srgbClr val="FFFFFF"/>
              </a:solidFill>
              <a:latin typeface="Roboto Condensed Light" panose="02000000000000000000" pitchFamily="2" charset="0"/>
              <a:ea typeface="Roboto Condensed Light" panose="02000000000000000000" pitchFamily="2" charset="0"/>
            </a:endParaRPr>
          </a:p>
          <a:p>
            <a:pPr algn="just"/>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Без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розгляду</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питання</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про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субсидіарну</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відповідальність</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осіб</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винних</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у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доведенні</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до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банкрутства</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господарський</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суд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позбавлений</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можливості</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з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дотриманням</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принципу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повноти</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ru-RU" sz="1700" b="0" i="0" u="none" strike="noStrike" baseline="0" dirty="0" err="1">
                <a:solidFill>
                  <a:srgbClr val="FFFFFF"/>
                </a:solidFill>
                <a:latin typeface="Roboto Condensed Light" panose="02000000000000000000" pitchFamily="2" charset="0"/>
                <a:ea typeface="Roboto Condensed Light" panose="02000000000000000000" pitchFamily="2" charset="0"/>
              </a:rPr>
              <a:t>дій</a:t>
            </a:r>
            <a:r>
              <a:rPr lang="ru-RU" sz="1700" b="0" i="0" u="none" strike="noStrike" baseline="0" dirty="0">
                <a:solidFill>
                  <a:srgbClr val="FFFFFF"/>
                </a:solidFill>
                <a:latin typeface="Roboto Condensed Light" panose="02000000000000000000" pitchFamily="2" charset="0"/>
                <a:ea typeface="Roboto Condensed Light" panose="02000000000000000000" pitchFamily="2" charset="0"/>
              </a:rPr>
              <a:t> </a:t>
            </a:r>
            <a:r>
              <a:rPr lang="uk-UA" sz="1700" b="0" i="0" u="none" strike="noStrike" baseline="0" dirty="0">
                <a:solidFill>
                  <a:srgbClr val="FFFFFF"/>
                </a:solidFill>
                <a:latin typeface="Roboto Condensed Light" panose="02000000000000000000" pitchFamily="2" charset="0"/>
                <a:ea typeface="Roboto Condensed Light" panose="02000000000000000000" pitchFamily="2" charset="0"/>
              </a:rPr>
              <a:t>ліквідатора розглянути його звіт та ліквідаційний баланс.</a:t>
            </a:r>
            <a:endParaRPr lang="uk-UA" sz="1700" b="0" i="0" u="none" strike="noStrike" baseline="0" dirty="0">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TextBox 6">
            <a:extLst>
              <a:ext uri="{FF2B5EF4-FFF2-40B4-BE49-F238E27FC236}">
                <a16:creationId xmlns:a16="http://schemas.microsoft.com/office/drawing/2014/main" id="{B1EE3F44-FE1D-69BB-48CD-58F2DE1D6B0E}"/>
              </a:ext>
            </a:extLst>
          </p:cNvPr>
          <p:cNvSpPr txBox="1"/>
          <p:nvPr/>
        </p:nvSpPr>
        <p:spPr>
          <a:xfrm>
            <a:off x="768096" y="314074"/>
            <a:ext cx="11274272"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Tree>
    <p:extLst>
      <p:ext uri="{BB962C8B-B14F-4D97-AF65-F5344CB8AC3E}">
        <p14:creationId xmlns:p14="http://schemas.microsoft.com/office/powerpoint/2010/main" val="41692603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32</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255270" y="2432304"/>
            <a:ext cx="11544299" cy="359038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ставки </a:t>
            </a:r>
            <a:r>
              <a:rPr lang="ru-RU" b="1" i="1" dirty="0">
                <a:solidFill>
                  <a:srgbClr val="FFFF00"/>
                </a:solidFill>
                <a:latin typeface="Roboto Condensed Light" panose="02000000000000000000" pitchFamily="2" charset="0"/>
              </a:rPr>
              <a:t>судового </a:t>
            </a:r>
            <a:r>
              <a:rPr lang="ru-RU" b="1" i="1" dirty="0" err="1">
                <a:solidFill>
                  <a:srgbClr val="FFFF00"/>
                </a:solidFill>
                <a:latin typeface="Roboto Condensed Light" panose="02000000000000000000" pitchFamily="2" charset="0"/>
              </a:rPr>
              <a:t>збору</a:t>
            </a:r>
            <a:r>
              <a:rPr lang="ru-RU" b="1" i="1" dirty="0">
                <a:solidFill>
                  <a:srgbClr val="FFFF00"/>
                </a:solidFill>
                <a:latin typeface="Roboto Condensed Light" panose="02000000000000000000" pitchFamily="2" charset="0"/>
              </a:rPr>
              <a:t> за </a:t>
            </a:r>
            <a:r>
              <a:rPr lang="ru-RU" b="1" i="1" dirty="0" err="1">
                <a:solidFill>
                  <a:srgbClr val="FFFF00"/>
                </a:solidFill>
                <a:latin typeface="Roboto Condensed Light" panose="02000000000000000000" pitchFamily="2" charset="0"/>
              </a:rPr>
              <a:t>подання</a:t>
            </a:r>
            <a:r>
              <a:rPr lang="ru-RU" b="1" i="1" dirty="0">
                <a:solidFill>
                  <a:srgbClr val="FFFF00"/>
                </a:solidFill>
                <a:latin typeface="Roboto Condensed Light" panose="02000000000000000000" pitchFamily="2" charset="0"/>
              </a:rPr>
              <a:t> до </a:t>
            </a:r>
            <a:r>
              <a:rPr lang="ru-RU" b="1" i="1" dirty="0" err="1">
                <a:solidFill>
                  <a:srgbClr val="FFFF00"/>
                </a:solidFill>
                <a:latin typeface="Roboto Condensed Light" panose="02000000000000000000" pitchFamily="2" charset="0"/>
              </a:rPr>
              <a:t>господарського</a:t>
            </a:r>
            <a:r>
              <a:rPr lang="ru-RU" b="1" i="1" dirty="0">
                <a:solidFill>
                  <a:srgbClr val="FFFF00"/>
                </a:solidFill>
                <a:latin typeface="Roboto Condensed Light" panose="02000000000000000000" pitchFamily="2" charset="0"/>
              </a:rPr>
              <a:t> суду заяви (</a:t>
            </a:r>
            <a:r>
              <a:rPr lang="ru-RU" b="1" i="1" dirty="0" err="1">
                <a:solidFill>
                  <a:srgbClr val="FFFF00"/>
                </a:solidFill>
                <a:latin typeface="Roboto Condensed Light" panose="02000000000000000000" pitchFamily="2" charset="0"/>
              </a:rPr>
              <a:t>ліквідатора</a:t>
            </a:r>
            <a:r>
              <a:rPr lang="ru-RU" b="1" i="1" dirty="0">
                <a:solidFill>
                  <a:srgbClr val="FFFF00"/>
                </a:solidFill>
                <a:latin typeface="Roboto Condensed Light" panose="02000000000000000000" pitchFamily="2" charset="0"/>
              </a:rPr>
              <a:t>) про </a:t>
            </a:r>
            <a:r>
              <a:rPr lang="ru-RU" b="1" i="1" dirty="0" err="1">
                <a:solidFill>
                  <a:srgbClr val="FFFF00"/>
                </a:solidFill>
                <a:latin typeface="Roboto Condensed Light" panose="02000000000000000000" pitchFamily="2" charset="0"/>
              </a:rPr>
              <a:t>покладення</a:t>
            </a:r>
            <a:r>
              <a:rPr lang="ru-RU" b="1" i="1" dirty="0">
                <a:solidFill>
                  <a:srgbClr val="FFFF00"/>
                </a:solidFill>
                <a:latin typeface="Roboto Condensed Light" panose="02000000000000000000" pitchFamily="2" charset="0"/>
              </a:rPr>
              <a:t> </a:t>
            </a:r>
            <a:r>
              <a:rPr lang="ru-RU" b="1" i="1" dirty="0" err="1">
                <a:solidFill>
                  <a:srgbClr val="FFFF00"/>
                </a:solidFill>
                <a:latin typeface="Roboto Condensed Light" panose="02000000000000000000" pitchFamily="2" charset="0"/>
              </a:rPr>
              <a:t>субсидіарної</a:t>
            </a:r>
            <a:r>
              <a:rPr lang="ru-RU" b="1" i="1" dirty="0">
                <a:solidFill>
                  <a:srgbClr val="FFFF00"/>
                </a:solidFill>
                <a:latin typeface="Roboto Condensed Light" panose="02000000000000000000" pitchFamily="2" charset="0"/>
              </a:rPr>
              <a:t> </a:t>
            </a:r>
            <a:r>
              <a:rPr lang="ru-RU" b="1" i="1" dirty="0" err="1">
                <a:solidFill>
                  <a:srgbClr val="FFFF00"/>
                </a:solidFill>
                <a:latin typeface="Roboto Condensed Light" panose="02000000000000000000" pitchFamily="2" charset="0"/>
              </a:rPr>
              <a:t>відповідальності</a:t>
            </a:r>
            <a:r>
              <a:rPr lang="ru-RU" b="1" i="1" dirty="0">
                <a:solidFill>
                  <a:srgbClr val="FFFF00"/>
                </a:solidFill>
                <a:latin typeface="Roboto Condensed Light" panose="02000000000000000000" pitchFamily="2" charset="0"/>
              </a:rPr>
              <a:t> на </a:t>
            </a:r>
            <a:r>
              <a:rPr lang="ru-RU" b="1" i="1" dirty="0" err="1">
                <a:solidFill>
                  <a:srgbClr val="FFFF00"/>
                </a:solidFill>
                <a:latin typeface="Roboto Condensed Light" panose="02000000000000000000" pitchFamily="2" charset="0"/>
              </a:rPr>
              <a:t>третіх</a:t>
            </a:r>
            <a:r>
              <a:rPr lang="ru-RU" b="1" i="1" dirty="0">
                <a:solidFill>
                  <a:srgbClr val="FFFF00"/>
                </a:solidFill>
                <a:latin typeface="Roboto Condensed Light" panose="02000000000000000000" pitchFamily="2" charset="0"/>
              </a:rPr>
              <a:t> </a:t>
            </a:r>
            <a:r>
              <a:rPr lang="ru-RU" b="1" i="1" dirty="0" err="1">
                <a:solidFill>
                  <a:srgbClr val="FFFF00"/>
                </a:solidFill>
                <a:latin typeface="Roboto Condensed Light" panose="02000000000000000000" pitchFamily="2" charset="0"/>
              </a:rPr>
              <a:t>осіб</a:t>
            </a:r>
            <a:endParaRPr lang="uk-UA" b="1" i="1" dirty="0">
              <a:solidFill>
                <a:srgbClr val="FFFF00"/>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a typeface="Roboto Condensed Light" panose="02000000000000000000" pitchFamily="2" charset="0"/>
            </a:endParaRPr>
          </a:p>
          <a:p>
            <a:pPr algn="just"/>
            <a:r>
              <a:rPr lang="ru-RU" sz="1800" b="0" i="0" u="none" strike="noStrike" baseline="0" dirty="0" err="1">
                <a:latin typeface="Roboto Condensed Light" panose="02000000000000000000" pitchFamily="2" charset="0"/>
                <a:ea typeface="Roboto Condensed Light" panose="02000000000000000000" pitchFamily="2" charset="0"/>
              </a:rPr>
              <a:t>Заява</a:t>
            </a:r>
            <a:r>
              <a:rPr lang="ru-RU" sz="1800" b="0" i="0" u="none" strike="noStrike" baseline="0" dirty="0">
                <a:latin typeface="Roboto Condensed Light" panose="02000000000000000000" pitchFamily="2" charset="0"/>
                <a:ea typeface="Roboto Condensed Light" panose="02000000000000000000" pitchFamily="2" charset="0"/>
              </a:rPr>
              <a:t> </a:t>
            </a:r>
            <a:r>
              <a:rPr lang="ru-RU" sz="1800" b="0" i="0" u="none" strike="noStrike" baseline="0" dirty="0" err="1">
                <a:latin typeface="Roboto Condensed Light" panose="02000000000000000000" pitchFamily="2" charset="0"/>
                <a:ea typeface="Roboto Condensed Light" panose="02000000000000000000" pitchFamily="2" charset="0"/>
              </a:rPr>
              <a:t>ліквідатора</a:t>
            </a:r>
            <a:r>
              <a:rPr lang="ru-RU" sz="1800" b="0" i="0" u="none" strike="noStrike" baseline="0" dirty="0">
                <a:latin typeface="Roboto Condensed Light" panose="02000000000000000000" pitchFamily="2" charset="0"/>
                <a:ea typeface="Roboto Condensed Light" panose="02000000000000000000" pitchFamily="2" charset="0"/>
              </a:rPr>
              <a:t> про </a:t>
            </a:r>
            <a:r>
              <a:rPr lang="ru-RU" sz="1800" b="0" i="0" u="none" strike="noStrike" baseline="0" dirty="0" err="1">
                <a:latin typeface="Roboto Condensed Light" panose="02000000000000000000" pitchFamily="2" charset="0"/>
                <a:ea typeface="Roboto Condensed Light" panose="02000000000000000000" pitchFamily="2" charset="0"/>
              </a:rPr>
              <a:t>покладення</a:t>
            </a:r>
            <a:r>
              <a:rPr lang="ru-RU" sz="1800" b="0" i="0" u="none" strike="noStrike" baseline="0" dirty="0">
                <a:latin typeface="Roboto Condensed Light" panose="02000000000000000000" pitchFamily="2" charset="0"/>
                <a:ea typeface="Roboto Condensed Light" panose="02000000000000000000" pitchFamily="2" charset="0"/>
              </a:rPr>
              <a:t> </a:t>
            </a:r>
            <a:r>
              <a:rPr lang="ru-RU" sz="1800" b="0" i="0" u="none" strike="noStrike" baseline="0" dirty="0" err="1">
                <a:latin typeface="Roboto Condensed Light" panose="02000000000000000000" pitchFamily="2" charset="0"/>
                <a:ea typeface="Roboto Condensed Light" panose="02000000000000000000" pitchFamily="2" charset="0"/>
              </a:rPr>
              <a:t>субсидіарної</a:t>
            </a:r>
            <a:r>
              <a:rPr lang="ru-RU" sz="1800" b="0" i="0" u="none" strike="noStrike" baseline="0" dirty="0">
                <a:latin typeface="Roboto Condensed Light" panose="02000000000000000000" pitchFamily="2" charset="0"/>
                <a:ea typeface="Roboto Condensed Light" panose="02000000000000000000" pitchFamily="2" charset="0"/>
              </a:rPr>
              <a:t> </a:t>
            </a:r>
            <a:r>
              <a:rPr lang="ru-RU" sz="1800" b="0" i="0" u="none" strike="noStrike" baseline="0" dirty="0" err="1">
                <a:latin typeface="Roboto Condensed Light" panose="02000000000000000000" pitchFamily="2" charset="0"/>
                <a:ea typeface="Roboto Condensed Light" panose="02000000000000000000" pitchFamily="2" charset="0"/>
              </a:rPr>
              <a:t>відповідальності</a:t>
            </a:r>
            <a:r>
              <a:rPr lang="ru-RU" sz="1800" b="0" i="0" u="none" strike="noStrike" baseline="0" dirty="0">
                <a:latin typeface="Roboto Condensed Light" panose="02000000000000000000" pitchFamily="2" charset="0"/>
                <a:ea typeface="Roboto Condensed Light" panose="02000000000000000000" pitchFamily="2" charset="0"/>
              </a:rPr>
              <a:t> на особу </a:t>
            </a:r>
            <a:r>
              <a:rPr lang="ru-RU" sz="1800" b="0" i="0" u="none" strike="noStrike" baseline="0" dirty="0" err="1">
                <a:latin typeface="Roboto Condensed Light" panose="02000000000000000000" pitchFamily="2" charset="0"/>
                <a:ea typeface="Roboto Condensed Light" panose="02000000000000000000" pitchFamily="2" charset="0"/>
              </a:rPr>
              <a:t>винну</a:t>
            </a:r>
            <a:r>
              <a:rPr lang="ru-RU" sz="1800" b="0" i="0" u="none" strike="noStrike" baseline="0" dirty="0">
                <a:latin typeface="Roboto Condensed Light" panose="02000000000000000000" pitchFamily="2" charset="0"/>
                <a:ea typeface="Roboto Condensed Light" panose="02000000000000000000" pitchFamily="2" charset="0"/>
              </a:rPr>
              <a:t> у </a:t>
            </a:r>
            <a:r>
              <a:rPr lang="ru-RU" sz="1800" b="0" i="0" u="none" strike="noStrike" baseline="0" dirty="0" err="1">
                <a:latin typeface="Roboto Condensed Light" panose="02000000000000000000" pitchFamily="2" charset="0"/>
                <a:ea typeface="Roboto Condensed Light" panose="02000000000000000000" pitchFamily="2" charset="0"/>
              </a:rPr>
              <a:t>доведенні</a:t>
            </a:r>
            <a:r>
              <a:rPr lang="ru-RU" sz="1800" b="0" i="0" u="none" strike="noStrike" baseline="0" dirty="0">
                <a:latin typeface="Roboto Condensed Light" panose="02000000000000000000" pitchFamily="2" charset="0"/>
                <a:ea typeface="Roboto Condensed Light" panose="02000000000000000000" pitchFamily="2" charset="0"/>
              </a:rPr>
              <a:t> до </a:t>
            </a:r>
            <a:r>
              <a:rPr lang="ru-RU" sz="1800" b="0" i="0" u="none" strike="noStrike" baseline="0" dirty="0" err="1">
                <a:latin typeface="Roboto Condensed Light" panose="02000000000000000000" pitchFamily="2" charset="0"/>
                <a:ea typeface="Roboto Condensed Light" panose="02000000000000000000" pitchFamily="2" charset="0"/>
              </a:rPr>
              <a:t>банкрутства</a:t>
            </a:r>
            <a:r>
              <a:rPr lang="ru-RU" sz="1800" b="0" i="0" u="none" strike="noStrike" baseline="0" dirty="0">
                <a:latin typeface="Roboto Condensed Light" panose="02000000000000000000" pitchFamily="2" charset="0"/>
                <a:ea typeface="Roboto Condensed Light" panose="02000000000000000000" pitchFamily="2" charset="0"/>
              </a:rPr>
              <a:t> </a:t>
            </a:r>
            <a:r>
              <a:rPr lang="ru-RU" sz="1800" b="0" i="0" u="none" strike="noStrike" baseline="0" dirty="0" err="1">
                <a:latin typeface="Roboto Condensed Light" panose="02000000000000000000" pitchFamily="2" charset="0"/>
                <a:ea typeface="Roboto Condensed Light" panose="02000000000000000000" pitchFamily="2" charset="0"/>
              </a:rPr>
              <a:t>боржника</a:t>
            </a:r>
            <a:r>
              <a:rPr lang="ru-RU" sz="1800" b="0" i="0" u="none" strike="noStrike" baseline="0" dirty="0">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розглядається</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за правилами ГПК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України</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у межах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справи</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про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банкрутство</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в порядку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визначеному</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ст. 7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КУзПБ</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0" i="0" u="none" strike="noStrike" baseline="0" dirty="0">
                <a:latin typeface="Roboto Condensed Light" panose="02000000000000000000" pitchFamily="2" charset="0"/>
                <a:ea typeface="Roboto Condensed Light" panose="02000000000000000000" pitchFamily="2" charset="0"/>
              </a:rPr>
              <a:t>і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судовим</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збором</a:t>
            </a:r>
            <a:r>
              <a:rPr lang="ru-RU" sz="1800" b="1" i="0" u="none" strike="noStrike" baseline="0" dirty="0">
                <a:solidFill>
                  <a:srgbClr val="FFFF00"/>
                </a:solidFill>
                <a:latin typeface="Roboto Condensed Light" panose="02000000000000000000" pitchFamily="2" charset="0"/>
                <a:ea typeface="Roboto Condensed Light" panose="02000000000000000000" pitchFamily="2" charset="0"/>
              </a:rPr>
              <a:t> не </a:t>
            </a:r>
            <a:r>
              <a:rPr lang="ru-RU" sz="1800" b="1" i="0" u="none" strike="noStrike" baseline="0" dirty="0" err="1">
                <a:solidFill>
                  <a:srgbClr val="FFFF00"/>
                </a:solidFill>
                <a:latin typeface="Roboto Condensed Light" panose="02000000000000000000" pitchFamily="2" charset="0"/>
                <a:ea typeface="Roboto Condensed Light" panose="02000000000000000000" pitchFamily="2" charset="0"/>
              </a:rPr>
              <a:t>оплачується</a:t>
            </a:r>
            <a:r>
              <a:rPr lang="ru-RU" sz="1800" b="0" i="0" u="none" strike="noStrike" baseline="0" dirty="0">
                <a:latin typeface="Roboto Condensed Light" panose="02000000000000000000" pitchFamily="2" charset="0"/>
                <a:ea typeface="Roboto Condensed Light" panose="02000000000000000000" pitchFamily="2" charset="0"/>
              </a:rPr>
              <a:t>, </a:t>
            </a:r>
            <a:r>
              <a:rPr lang="ru-RU" sz="1800" b="0" i="0" u="none" strike="noStrike" baseline="0" dirty="0" err="1">
                <a:latin typeface="Roboto Condensed Light" panose="02000000000000000000" pitchFamily="2" charset="0"/>
                <a:ea typeface="Roboto Condensed Light" panose="02000000000000000000" pitchFamily="2" charset="0"/>
              </a:rPr>
              <a:t>оскільки</a:t>
            </a:r>
            <a:r>
              <a:rPr lang="ru-RU" sz="1800" b="0" i="0" u="none" strike="noStrike" baseline="0" dirty="0">
                <a:latin typeface="Roboto Condensed Light" panose="02000000000000000000" pitchFamily="2" charset="0"/>
                <a:ea typeface="Roboto Condensed Light" panose="02000000000000000000" pitchFamily="2" charset="0"/>
              </a:rPr>
              <a:t> </a:t>
            </a:r>
            <a:r>
              <a:rPr lang="ru-RU" sz="1800" b="0" i="0" u="none" strike="noStrike" baseline="0" dirty="0" err="1">
                <a:latin typeface="Roboto Condensed Light" panose="02000000000000000000" pitchFamily="2" charset="0"/>
                <a:ea typeface="Roboto Condensed Light" panose="02000000000000000000" pitchFamily="2" charset="0"/>
              </a:rPr>
              <a:t>таку</a:t>
            </a:r>
            <a:r>
              <a:rPr lang="ru-RU" sz="1800" b="0" i="0" u="none" strike="noStrike" baseline="0" dirty="0">
                <a:latin typeface="Roboto Condensed Light" panose="02000000000000000000" pitchFamily="2" charset="0"/>
                <a:ea typeface="Roboto Condensed Light" panose="02000000000000000000" pitchFamily="2" charset="0"/>
              </a:rPr>
              <a:t> оплату не </a:t>
            </a:r>
            <a:r>
              <a:rPr lang="ru-RU" sz="1800" b="0" i="0" u="none" strike="noStrike" baseline="0" dirty="0" err="1">
                <a:latin typeface="Roboto Condensed Light" panose="02000000000000000000" pitchFamily="2" charset="0"/>
                <a:ea typeface="Roboto Condensed Light" panose="02000000000000000000" pitchFamily="2" charset="0"/>
              </a:rPr>
              <a:t>передбачено</a:t>
            </a:r>
            <a:r>
              <a:rPr lang="ru-RU" sz="1800" b="0" i="0" u="none" strike="noStrike" baseline="0" dirty="0">
                <a:latin typeface="Roboto Condensed Light" panose="02000000000000000000" pitchFamily="2" charset="0"/>
                <a:ea typeface="Roboto Condensed Light" panose="02000000000000000000" pitchFamily="2" charset="0"/>
              </a:rPr>
              <a:t> Законом </a:t>
            </a:r>
            <a:r>
              <a:rPr lang="ru-RU" sz="1800" b="0" i="0" u="none" strike="noStrike" baseline="0" dirty="0" err="1">
                <a:latin typeface="Roboto Condensed Light" panose="02000000000000000000" pitchFamily="2" charset="0"/>
                <a:ea typeface="Roboto Condensed Light" panose="02000000000000000000" pitchFamily="2" charset="0"/>
              </a:rPr>
              <a:t>України</a:t>
            </a:r>
            <a:r>
              <a:rPr lang="ru-RU" sz="1800" b="0" i="0" u="none" strike="noStrike" baseline="0" dirty="0">
                <a:latin typeface="Roboto Condensed Light" panose="02000000000000000000" pitchFamily="2" charset="0"/>
                <a:ea typeface="Roboto Condensed Light" panose="02000000000000000000" pitchFamily="2" charset="0"/>
              </a:rPr>
              <a:t> "Про </a:t>
            </a:r>
            <a:r>
              <a:rPr lang="ru-RU" sz="1800" b="0" i="0" u="none" strike="noStrike" baseline="0" dirty="0" err="1">
                <a:latin typeface="Roboto Condensed Light" panose="02000000000000000000" pitchFamily="2" charset="0"/>
                <a:ea typeface="Roboto Condensed Light" panose="02000000000000000000" pitchFamily="2" charset="0"/>
              </a:rPr>
              <a:t>судовий</a:t>
            </a:r>
            <a:r>
              <a:rPr lang="ru-RU" sz="1800" b="0" i="0" u="none" strike="noStrike" baseline="0" dirty="0">
                <a:latin typeface="Roboto Condensed Light" panose="02000000000000000000" pitchFamily="2" charset="0"/>
                <a:ea typeface="Roboto Condensed Light" panose="02000000000000000000" pitchFamily="2" charset="0"/>
              </a:rPr>
              <a:t> </a:t>
            </a:r>
            <a:r>
              <a:rPr lang="ru-RU" sz="1800" b="0" i="0" u="none" strike="noStrike" baseline="0" dirty="0" err="1">
                <a:latin typeface="Roboto Condensed Light" panose="02000000000000000000" pitchFamily="2" charset="0"/>
                <a:ea typeface="Roboto Condensed Light" panose="02000000000000000000" pitchFamily="2" charset="0"/>
              </a:rPr>
              <a:t>збір</a:t>
            </a:r>
            <a:r>
              <a:rPr lang="ru-RU" sz="1800" b="0" i="0" u="none" strike="noStrike" baseline="0" dirty="0">
                <a:latin typeface="Roboto Condensed Light" panose="02000000000000000000" pitchFamily="2" charset="0"/>
                <a:ea typeface="Roboto Condensed Light" panose="02000000000000000000" pitchFamily="2" charset="0"/>
              </a:rPr>
              <a:t>".</a:t>
            </a:r>
          </a:p>
          <a:p>
            <a:pPr algn="just"/>
            <a:endParaRPr lang="uk-UA" sz="1800" b="0" i="0" u="none" strike="noStrike" baseline="0" dirty="0">
              <a:latin typeface="Roboto Condensed Light" panose="02000000000000000000" pitchFamily="2" charset="0"/>
              <a:ea typeface="Roboto Condensed Light" panose="02000000000000000000" pitchFamily="2" charset="0"/>
            </a:endParaRPr>
          </a:p>
          <a:p>
            <a:pPr algn="just"/>
            <a:r>
              <a:rPr lang="ru-RU" sz="1800" b="0" i="0" u="none" strike="noStrike" baseline="0" dirty="0">
                <a:solidFill>
                  <a:srgbClr val="FFFFFF"/>
                </a:solidFill>
                <a:latin typeface="Roboto Condensed Light" panose="02000000000000000000" pitchFamily="2" charset="0"/>
                <a:ea typeface="Roboto Condensed Light" panose="02000000000000000000" pitchFamily="2" charset="0"/>
              </a:rPr>
              <a:t>	</a:t>
            </a:r>
          </a:p>
          <a:p>
            <a:pPr algn="just"/>
            <a:r>
              <a:rPr lang="uk-UA" sz="1800" b="0" i="0" u="none" strike="noStrike" baseline="0" dirty="0">
                <a:latin typeface="Roboto Condensed Light" panose="02000000000000000000" pitchFamily="2" charset="0"/>
                <a:ea typeface="Roboto Condensed Light" panose="02000000000000000000" pitchFamily="2" charset="0"/>
              </a:rPr>
              <a:t>Під час оскарження в судах апеляційної та касаційної інстанції судових рішень, які прийняті за результатом розгляду заяви ліквідатора про покладення субсидіарної відповідальності на особу винну у доведенні до банкрутства боржника, </a:t>
            </a:r>
            <a:r>
              <a:rPr lang="uk-UA" sz="1800" b="1" i="0" u="none" strike="noStrike" baseline="0" dirty="0">
                <a:solidFill>
                  <a:srgbClr val="FFFF00"/>
                </a:solidFill>
                <a:latin typeface="Roboto Condensed Light" panose="02000000000000000000" pitchFamily="2" charset="0"/>
                <a:ea typeface="Roboto Condensed Light" panose="02000000000000000000" pitchFamily="2" charset="0"/>
              </a:rPr>
              <a:t>судовий збір підлягає сплаті як на ухвалу суду, який становить 1 розмір прожиткового мінімуму для працездатних осіб </a:t>
            </a:r>
            <a:r>
              <a:rPr lang="uk-UA" sz="1800" b="0" i="0" u="none" strike="noStrike" baseline="0" dirty="0">
                <a:latin typeface="Roboto Condensed Light" panose="02000000000000000000" pitchFamily="2" charset="0"/>
                <a:ea typeface="Roboto Condensed Light" panose="02000000000000000000" pitchFamily="2" charset="0"/>
              </a:rPr>
              <a:t>відповідно до </a:t>
            </a:r>
            <a:r>
              <a:rPr lang="uk-UA" sz="1800" b="0" i="0" u="none" strike="noStrike" baseline="0" dirty="0" err="1">
                <a:latin typeface="Roboto Condensed Light" panose="02000000000000000000" pitchFamily="2" charset="0"/>
                <a:ea typeface="Roboto Condensed Light" panose="02000000000000000000" pitchFamily="2" charset="0"/>
              </a:rPr>
              <a:t>пп</a:t>
            </a:r>
            <a:r>
              <a:rPr lang="uk-UA" sz="1800" b="0" i="0" u="none" strike="noStrike" baseline="0" dirty="0">
                <a:latin typeface="Roboto Condensed Light" panose="02000000000000000000" pitchFamily="2" charset="0"/>
                <a:ea typeface="Roboto Condensed Light" panose="02000000000000000000" pitchFamily="2" charset="0"/>
              </a:rPr>
              <a:t>. 7 п. 2 ч. 2 ст. 4 Закону України "Про судовий збір" в незалежності від того, яке судове рішення ухвалив суд першої інстанції - ухвалу або рішення.</a:t>
            </a:r>
          </a:p>
          <a:p>
            <a:endParaRPr lang="uk-UA" sz="1800" b="0" i="0" u="none" strike="noStrike" baseline="0" dirty="0"/>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TextBox 6">
            <a:extLst>
              <a:ext uri="{FF2B5EF4-FFF2-40B4-BE49-F238E27FC236}">
                <a16:creationId xmlns:a16="http://schemas.microsoft.com/office/drawing/2014/main" id="{B1EE3F44-FE1D-69BB-48CD-58F2DE1D6B0E}"/>
              </a:ext>
            </a:extLst>
          </p:cNvPr>
          <p:cNvSpPr txBox="1"/>
          <p:nvPr/>
        </p:nvSpPr>
        <p:spPr>
          <a:xfrm>
            <a:off x="768096" y="314074"/>
            <a:ext cx="11274272"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субсидіарної відповідальності    </a:t>
            </a:r>
          </a:p>
        </p:txBody>
      </p:sp>
      <p:sp>
        <p:nvSpPr>
          <p:cNvPr id="5" name="Округлений прямокутник 1">
            <a:extLst>
              <a:ext uri="{FF2B5EF4-FFF2-40B4-BE49-F238E27FC236}">
                <a16:creationId xmlns:a16="http://schemas.microsoft.com/office/drawing/2014/main" id="{1EED856A-820C-AA1F-A831-8207E36F7C09}"/>
              </a:ext>
            </a:extLst>
          </p:cNvPr>
          <p:cNvSpPr/>
          <p:nvPr/>
        </p:nvSpPr>
        <p:spPr>
          <a:xfrm>
            <a:off x="418822" y="839408"/>
            <a:ext cx="10744200" cy="47956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1600" b="1" dirty="0">
                <a:latin typeface="Roboto Condensed Light" panose="02000000000000000000" pitchFamily="2" charset="0"/>
                <a:ea typeface="Roboto Condensed Light" panose="02000000000000000000" pitchFamily="2" charset="0"/>
              </a:rPr>
              <a:t>Постанова судової палати з розгляду справ про банкрутство КГС у складі ВС від 20.10.2022 у справі № 911/3554/17 (911/401/21)</a:t>
            </a:r>
          </a:p>
        </p:txBody>
      </p:sp>
    </p:spTree>
    <p:extLst>
      <p:ext uri="{BB962C8B-B14F-4D97-AF65-F5344CB8AC3E}">
        <p14:creationId xmlns:p14="http://schemas.microsoft.com/office/powerpoint/2010/main" val="30195845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33</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184289" y="2770273"/>
            <a:ext cx="11544299" cy="273726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змісту солідарної відповідальності та підстав для її покладення на керівника боржника</a:t>
            </a:r>
          </a:p>
          <a:p>
            <a:pPr algn="just"/>
            <a:endParaRPr lang="uk-UA" b="1" i="1" dirty="0">
              <a:solidFill>
                <a:schemeClr val="bg1"/>
              </a:solidFill>
              <a:latin typeface="Roboto Condensed Light" panose="02000000000000000000" pitchFamily="2" charset="0"/>
            </a:endParaRPr>
          </a:p>
          <a:p>
            <a:pPr algn="just"/>
            <a:endParaRPr lang="uk-UA" b="1" i="1" dirty="0">
              <a:solidFill>
                <a:schemeClr val="bg1"/>
              </a:solidFill>
              <a:latin typeface="Roboto Condensed Light" panose="02000000000000000000" pitchFamily="2" charset="0"/>
            </a:endParaRPr>
          </a:p>
          <a:p>
            <a:pPr algn="just"/>
            <a:endParaRPr lang="uk-UA" sz="1800" b="0" i="0" u="none" strike="noStrike" baseline="0" dirty="0">
              <a:latin typeface="Roboto Condensed Light" panose="02000000000000000000" pitchFamily="2" charset="0"/>
            </a:endParaRPr>
          </a:p>
          <a:p>
            <a:pPr algn="just"/>
            <a:r>
              <a:rPr lang="uk-UA" sz="1800" b="0" i="0" u="none" strike="noStrike" baseline="0" dirty="0">
                <a:latin typeface="Roboto Condensed Light" panose="02000000000000000000" pitchFamily="2" charset="0"/>
              </a:rPr>
              <a:t>Солідарна відповідальність керівника боржника – </a:t>
            </a:r>
            <a:r>
              <a:rPr lang="uk-UA" sz="1800" b="1" i="0" u="none" strike="noStrike" baseline="0" dirty="0">
                <a:solidFill>
                  <a:srgbClr val="FFFF00"/>
                </a:solidFill>
                <a:latin typeface="Roboto Condensed Light" panose="02000000000000000000" pitchFamily="2" charset="0"/>
              </a:rPr>
              <a:t>це вид спеціальної цивільно-правової відповідальності</a:t>
            </a:r>
            <a:r>
              <a:rPr lang="uk-UA" sz="1800" b="0" i="0" u="none" strike="noStrike" baseline="0" dirty="0">
                <a:latin typeface="Roboto Condensed Light" panose="02000000000000000000" pitchFamily="2" charset="0"/>
              </a:rPr>
              <a:t>, відповідно до якої при здійсненні провадження у справі про банкрутство керівник боржника, який не звернувся до господарського суду у місячний термін у разі наявності загрози неплатоспроможності підлягає притягненню до солідарної відповідальності за незадоволення вимог кредиторів відповідно до заяви кредитора, після виявлення такого порушення ухвалою господарського суду.</a:t>
            </a: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TextBox 6">
            <a:extLst>
              <a:ext uri="{FF2B5EF4-FFF2-40B4-BE49-F238E27FC236}">
                <a16:creationId xmlns:a16="http://schemas.microsoft.com/office/drawing/2014/main" id="{B1EE3F44-FE1D-69BB-48CD-58F2DE1D6B0E}"/>
              </a:ext>
            </a:extLst>
          </p:cNvPr>
          <p:cNvSpPr txBox="1"/>
          <p:nvPr/>
        </p:nvSpPr>
        <p:spPr>
          <a:xfrm>
            <a:off x="768096" y="314074"/>
            <a:ext cx="11274272"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солідарної відповідальності     </a:t>
            </a:r>
          </a:p>
        </p:txBody>
      </p:sp>
      <p:sp>
        <p:nvSpPr>
          <p:cNvPr id="9" name="Округлений прямокутник 1">
            <a:extLst>
              <a:ext uri="{FF2B5EF4-FFF2-40B4-BE49-F238E27FC236}">
                <a16:creationId xmlns:a16="http://schemas.microsoft.com/office/drawing/2014/main" id="{914FC139-4962-C14E-6436-7FF73409C0DA}"/>
              </a:ext>
            </a:extLst>
          </p:cNvPr>
          <p:cNvSpPr/>
          <p:nvPr/>
        </p:nvSpPr>
        <p:spPr>
          <a:xfrm>
            <a:off x="391390" y="818079"/>
            <a:ext cx="10897890" cy="481955"/>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23.03.2021 у справі № 910/3191/20 </a:t>
            </a:r>
            <a:endParaRPr lang="uk-UA"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385900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34</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217933" y="1861985"/>
            <a:ext cx="11544299" cy="4267041"/>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змісту солідарної відповідальності та підстав для її покладення на керівника боржника</a:t>
            </a:r>
          </a:p>
          <a:p>
            <a:pPr algn="just"/>
            <a:endParaRPr lang="ru-RU" sz="1600" dirty="0">
              <a:latin typeface="Roboto Condensed Light" panose="02000000000000000000" pitchFamily="2" charset="0"/>
            </a:endParaRPr>
          </a:p>
          <a:p>
            <a:pPr algn="just"/>
            <a:r>
              <a:rPr lang="ru-RU" sz="1600" dirty="0" err="1">
                <a:latin typeface="Roboto Condensed Light" panose="02000000000000000000" pitchFamily="2" charset="0"/>
              </a:rPr>
              <a:t>П</a:t>
            </a:r>
            <a:r>
              <a:rPr lang="ru-RU" sz="1600" b="0" i="0" u="none" strike="noStrike" baseline="0" dirty="0" err="1">
                <a:latin typeface="Roboto Condensed Light" panose="02000000000000000000" pitchFamily="2" charset="0"/>
              </a:rPr>
              <a:t>ідставою</a:t>
            </a:r>
            <a:r>
              <a:rPr lang="ru-RU" sz="1600" b="0" i="0" u="none" strike="noStrike" baseline="0" dirty="0">
                <a:latin typeface="Roboto Condensed Light" panose="02000000000000000000" pitchFamily="2" charset="0"/>
              </a:rPr>
              <a:t> для </a:t>
            </a:r>
            <a:r>
              <a:rPr lang="ru-RU" sz="1600" b="0" i="0" u="none" strike="noStrike" baseline="0" dirty="0" err="1">
                <a:latin typeface="Roboto Condensed Light" panose="02000000000000000000" pitchFamily="2" charset="0"/>
              </a:rPr>
              <a:t>застосування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солідарної</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відповідальності</a:t>
            </a:r>
            <a:r>
              <a:rPr lang="ru-RU" sz="1600" b="0" i="0" u="none" strike="noStrike" baseline="0" dirty="0">
                <a:latin typeface="Roboto Condensed Light" panose="02000000000000000000" pitchFamily="2" charset="0"/>
              </a:rPr>
              <a:t> є </a:t>
            </a:r>
            <a:r>
              <a:rPr lang="ru-RU" sz="1600" b="0" i="0" u="none" strike="noStrike" baseline="0" dirty="0" err="1">
                <a:latin typeface="Roboto Condensed Light" panose="02000000000000000000" pitchFamily="2" charset="0"/>
              </a:rPr>
              <a:t>необхідність</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доведення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заявником</a:t>
            </a:r>
            <a:r>
              <a:rPr lang="ru-RU" sz="1600" b="0" i="0" u="none" strike="noStrike" baseline="0" dirty="0">
                <a:latin typeface="Roboto Condensed Light" panose="02000000000000000000" pitchFamily="2" charset="0"/>
              </a:rPr>
              <a:t> та </a:t>
            </a:r>
            <a:r>
              <a:rPr lang="ru-RU" sz="1600" b="0" i="0" u="none" strike="noStrike" baseline="0" dirty="0" err="1">
                <a:latin typeface="Roboto Condensed Light" panose="02000000000000000000" pitchFamily="2" charset="0"/>
              </a:rPr>
              <a:t>встановлення</a:t>
            </a:r>
            <a:r>
              <a:rPr lang="ru-RU" sz="1600" b="0" i="0" u="none" strike="noStrike" baseline="0" dirty="0">
                <a:latin typeface="Roboto Condensed Light" panose="02000000000000000000" pitchFamily="2" charset="0"/>
              </a:rPr>
              <a:t> судом </a:t>
            </a:r>
            <a:r>
              <a:rPr lang="ru-RU" sz="1600" b="1" i="0" u="none" strike="noStrike" baseline="0" dirty="0" err="1">
                <a:solidFill>
                  <a:srgbClr val="FFFF00"/>
                </a:solidFill>
                <a:latin typeface="Roboto Condensed Light" panose="02000000000000000000" pitchFamily="2" charset="0"/>
              </a:rPr>
              <a:t>двох</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юридичних</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фактів</a:t>
            </a:r>
            <a:r>
              <a:rPr lang="ru-RU" sz="1600" b="0" i="0" u="none" strike="noStrike" baseline="0" dirty="0">
                <a:latin typeface="Roboto Condensed Light" panose="02000000000000000000" pitchFamily="2" charset="0"/>
              </a:rPr>
              <a:t>: </a:t>
            </a:r>
          </a:p>
          <a:p>
            <a:pPr marL="285750" indent="-285750" algn="just">
              <a:buFontTx/>
              <a:buChar char="-"/>
            </a:pPr>
            <a:r>
              <a:rPr lang="ru-RU" sz="1600" b="0" i="0" u="none" strike="noStrike" baseline="0" dirty="0" err="1">
                <a:latin typeface="Roboto Condensed Light" panose="02000000000000000000" pitchFamily="2" charset="0"/>
              </a:rPr>
              <a:t>порушення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визначеного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абзацом</a:t>
            </a:r>
            <a:r>
              <a:rPr lang="ru-RU" sz="1600" b="0" i="0" u="none" strike="noStrike" baseline="0" dirty="0">
                <a:latin typeface="Roboto Condensed Light" panose="02000000000000000000" pitchFamily="2" charset="0"/>
              </a:rPr>
              <a:t> другим </a:t>
            </a:r>
            <a:r>
              <a:rPr lang="ru-RU" sz="1600" b="0" i="0" u="none" strike="noStrike" baseline="0" dirty="0" err="1">
                <a:latin typeface="Roboto Condensed Light" panose="02000000000000000000" pitchFamily="2" charset="0"/>
              </a:rPr>
              <a:t>частини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шостою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статті</a:t>
            </a:r>
            <a:r>
              <a:rPr lang="ru-RU" sz="1600" b="0" i="0" u="none" strike="noStrike" baseline="0" dirty="0">
                <a:latin typeface="Roboto Condensed Light" panose="02000000000000000000" pitchFamily="2" charset="0"/>
              </a:rPr>
              <a:t> 34 </a:t>
            </a:r>
            <a:r>
              <a:rPr lang="ru-RU" sz="1600" b="0" i="0" u="none" strike="noStrike" baseline="0" dirty="0" err="1">
                <a:latin typeface="Roboto Condensed Light" panose="02000000000000000000" pitchFamily="2" charset="0"/>
              </a:rPr>
              <a:t>КУзПБ</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місячного</a:t>
            </a:r>
            <a:r>
              <a:rPr lang="ru-RU" sz="1600" b="0" i="0" u="none" strike="noStrike" baseline="0" dirty="0">
                <a:latin typeface="Roboto Condensed Light" panose="02000000000000000000" pitchFamily="2" charset="0"/>
              </a:rPr>
              <a:t> строку; </a:t>
            </a:r>
          </a:p>
          <a:p>
            <a:pPr marL="285750" indent="-285750" algn="just">
              <a:buFontTx/>
              <a:buChar char="-"/>
            </a:pPr>
            <a:r>
              <a:rPr lang="ru-RU" sz="1600" b="0" i="0" u="none" strike="noStrike" baseline="0" dirty="0" err="1">
                <a:latin typeface="Roboto Condensed Light" panose="02000000000000000000" pitchFamily="2" charset="0"/>
              </a:rPr>
              <a:t>наявність</a:t>
            </a:r>
            <a:r>
              <a:rPr lang="ru-RU" sz="1600" b="0" i="0" u="none" strike="noStrike" baseline="0" dirty="0">
                <a:latin typeface="Roboto Condensed Light" panose="02000000000000000000" pitchFamily="2" charset="0"/>
              </a:rPr>
              <a:t> у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протягом</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цього</a:t>
            </a:r>
            <a:r>
              <a:rPr lang="ru-RU" sz="1600" b="0" i="0" u="none" strike="noStrike" baseline="0" dirty="0">
                <a:latin typeface="Roboto Condensed Light" panose="02000000000000000000" pitchFamily="2" charset="0"/>
              </a:rPr>
              <a:t> строку та/</a:t>
            </a:r>
            <a:r>
              <a:rPr lang="ru-RU" sz="1600" b="0" i="0" u="none" strike="noStrike" baseline="0" dirty="0" err="1">
                <a:latin typeface="Roboto Condensed Light" panose="02000000000000000000" pitchFamily="2" charset="0"/>
              </a:rPr>
              <a:t>або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більше</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ознак</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загрози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неплатоспроможності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a:t>
            </a:r>
          </a:p>
          <a:p>
            <a:pPr algn="just"/>
            <a:r>
              <a:rPr lang="ru-RU" sz="1600" b="1" i="0" u="none" strike="noStrike" baseline="0" dirty="0" err="1">
                <a:solidFill>
                  <a:srgbClr val="FFFF00"/>
                </a:solidFill>
                <a:latin typeface="Roboto Condensed Light" panose="02000000000000000000" pitchFamily="2" charset="0"/>
              </a:rPr>
              <a:t>Умовами</a:t>
            </a:r>
            <a:r>
              <a:rPr lang="ru-RU" sz="1600" b="1" i="0" u="none" strike="noStrike" baseline="0" dirty="0">
                <a:solidFill>
                  <a:srgbClr val="FFFF00"/>
                </a:solidFill>
                <a:latin typeface="Roboto Condensed Light" panose="02000000000000000000" pitchFamily="2" charset="0"/>
              </a:rPr>
              <a:t>/</a:t>
            </a:r>
            <a:r>
              <a:rPr lang="ru-RU" sz="1600" b="1" i="0" u="none" strike="noStrike" baseline="0" dirty="0" err="1">
                <a:solidFill>
                  <a:srgbClr val="FFFF00"/>
                </a:solidFill>
                <a:latin typeface="Roboto Condensed Light" panose="02000000000000000000" pitchFamily="2" charset="0"/>
              </a:rPr>
              <a:t>складовими</a:t>
            </a:r>
            <a:r>
              <a:rPr lang="ru-RU" sz="1600" b="1" i="0" u="none" strike="noStrike" baseline="0" dirty="0">
                <a:solidFill>
                  <a:srgbClr val="FFFF00"/>
                </a:solidFill>
                <a:latin typeface="Roboto Condensed Light" panose="02000000000000000000" pitchFamily="2" charset="0"/>
              </a:rPr>
              <a:t> </a:t>
            </a:r>
            <a:r>
              <a:rPr lang="ru-RU" sz="1600" b="0" i="0" u="none" strike="noStrike" baseline="0" dirty="0">
                <a:latin typeface="Roboto Condensed Light" panose="02000000000000000000" pitchFamily="2" charset="0"/>
              </a:rPr>
              <a:t>для </a:t>
            </a:r>
            <a:r>
              <a:rPr lang="ru-RU" sz="1600" b="0" i="0" u="none" strike="noStrike" baseline="0" dirty="0" err="1">
                <a:latin typeface="Roboto Condensed Light" panose="02000000000000000000" pitchFamily="2" charset="0"/>
              </a:rPr>
              <a:t>встановлення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щодо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 такого складного за </a:t>
            </a:r>
            <a:r>
              <a:rPr lang="ru-RU" sz="1600" b="0" i="0" u="none" strike="noStrike" baseline="0" dirty="0" err="1">
                <a:latin typeface="Roboto Condensed Light" panose="02000000000000000000" pitchFamily="2" charset="0"/>
              </a:rPr>
              <a:t>своїм</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змістом</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юридичного</a:t>
            </a:r>
            <a:r>
              <a:rPr lang="ru-RU" sz="1600" b="0" i="0" u="none" strike="noStrike" baseline="0" dirty="0">
                <a:latin typeface="Roboto Condensed Light" panose="02000000000000000000" pitchFamily="2" charset="0"/>
              </a:rPr>
              <a:t> факту як </a:t>
            </a:r>
            <a:r>
              <a:rPr lang="ru-RU" sz="1600" b="1" i="0" u="none" strike="noStrike" baseline="0" dirty="0" err="1">
                <a:solidFill>
                  <a:srgbClr val="FFFF00"/>
                </a:solidFill>
                <a:latin typeface="Roboto Condensed Light" panose="02000000000000000000" pitchFamily="2" charset="0"/>
              </a:rPr>
              <a:t>загроза</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неплатоспроможності</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боржника</a:t>
            </a:r>
            <a:r>
              <a:rPr lang="ru-RU" sz="1600" b="1" i="0" u="none" strike="noStrike" baseline="0" dirty="0">
                <a:solidFill>
                  <a:srgbClr val="FFFF00"/>
                </a:solidFill>
                <a:latin typeface="Roboto Condensed Light" panose="02000000000000000000" pitchFamily="2" charset="0"/>
              </a:rPr>
              <a:t> </a:t>
            </a:r>
            <a:r>
              <a:rPr lang="ru-RU" sz="1600" b="0" i="0" u="none" strike="noStrike" baseline="0" dirty="0">
                <a:latin typeface="Roboto Condensed Light" panose="02000000000000000000" pitchFamily="2" charset="0"/>
              </a:rPr>
              <a:t>є </a:t>
            </a:r>
            <a:r>
              <a:rPr lang="ru-RU" sz="1600" b="0" i="0" u="none" strike="noStrike" baseline="0" dirty="0" err="1">
                <a:latin typeface="Roboto Condensed Light" panose="02000000000000000000" pitchFamily="2" charset="0"/>
              </a:rPr>
              <a:t>одночасна</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зокрема</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протягом</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місячного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періоду</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визначеного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частиною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шостою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статті</a:t>
            </a:r>
            <a:r>
              <a:rPr lang="ru-RU" sz="1600" b="0" i="0" u="none" strike="noStrike" baseline="0" dirty="0">
                <a:latin typeface="Roboto Condensed Light" panose="02000000000000000000" pitchFamily="2" charset="0"/>
              </a:rPr>
              <a:t> 34 </a:t>
            </a:r>
            <a:r>
              <a:rPr lang="ru-RU" sz="1600" b="0" i="0" u="none" strike="noStrike" baseline="0" dirty="0" err="1">
                <a:latin typeface="Roboto Condensed Light" panose="02000000000000000000" pitchFamily="2" charset="0"/>
              </a:rPr>
              <a:t>КУзПБ</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наявність</a:t>
            </a:r>
            <a:r>
              <a:rPr lang="ru-RU" sz="1600" b="0" i="0" u="none" strike="noStrike" baseline="0" dirty="0">
                <a:latin typeface="Roboto Condensed Light" panose="02000000000000000000" pitchFamily="2" charset="0"/>
              </a:rPr>
              <a:t>, в свою </a:t>
            </a:r>
            <a:r>
              <a:rPr lang="ru-RU" sz="1600" b="0" i="0" u="none" strike="noStrike" baseline="0" dirty="0" err="1">
                <a:latin typeface="Roboto Condensed Light" panose="02000000000000000000" pitchFamily="2" charset="0"/>
              </a:rPr>
              <a:t>чергу</a:t>
            </a:r>
            <a:r>
              <a:rPr lang="ru-RU" sz="1600" b="0" i="0" u="none" strike="noStrike" baseline="0" dirty="0">
                <a:latin typeface="Roboto Condensed Light" panose="02000000000000000000" pitchFamily="2" charset="0"/>
              </a:rPr>
              <a:t>, таких </a:t>
            </a:r>
            <a:r>
              <a:rPr lang="ru-RU" sz="1600" b="0" i="0" u="none" strike="noStrike" baseline="0" dirty="0" err="1">
                <a:latin typeface="Roboto Condensed Light" panose="02000000000000000000" pitchFamily="2" charset="0"/>
              </a:rPr>
              <a:t>юридичних</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фактів</a:t>
            </a:r>
            <a:r>
              <a:rPr lang="ru-RU" sz="1600" b="0" i="0" u="none" strike="noStrike" baseline="0" dirty="0">
                <a:latin typeface="Roboto Condensed Light" panose="02000000000000000000" pitchFamily="2" charset="0"/>
              </a:rPr>
              <a:t>:</a:t>
            </a:r>
          </a:p>
          <a:p>
            <a:pPr algn="just"/>
            <a:r>
              <a:rPr lang="uk-UA" sz="1600" b="1" i="0" u="none" strike="noStrike" baseline="0" dirty="0">
                <a:solidFill>
                  <a:srgbClr val="FFFF00"/>
                </a:solidFill>
                <a:latin typeface="Roboto Condensed Light" panose="02000000000000000000" pitchFamily="2" charset="0"/>
              </a:rPr>
              <a:t>(1)</a:t>
            </a:r>
            <a:r>
              <a:rPr lang="uk-UA" sz="1600" dirty="0">
                <a:solidFill>
                  <a:srgbClr val="FFFF00"/>
                </a:solidFill>
                <a:latin typeface="Roboto Condensed Light" panose="02000000000000000000" pitchFamily="2" charset="0"/>
              </a:rPr>
              <a:t> </a:t>
            </a:r>
            <a:r>
              <a:rPr lang="uk-UA" sz="1600" b="0" i="0" u="none" strike="noStrike" baseline="0" dirty="0">
                <a:latin typeface="Roboto Condensed Light" panose="02000000000000000000" pitchFamily="2" charset="0"/>
              </a:rPr>
              <a:t>існування у боржника щонайменше перед двома кредиторами зобов'язань, строк виконання яких настав та визначається за правилами закону, що регулює відповідні правовідносини (купівлі-продажу, поставки, </a:t>
            </a:r>
            <a:r>
              <a:rPr lang="uk-UA" sz="1600" b="0" i="0" u="none" strike="noStrike" baseline="0" dirty="0" err="1">
                <a:latin typeface="Roboto Condensed Light" panose="02000000000000000000" pitchFamily="2" charset="0"/>
              </a:rPr>
              <a:t>підряду</a:t>
            </a:r>
            <a:r>
              <a:rPr lang="uk-UA" sz="1600" b="0" i="0" u="none" strike="noStrike" baseline="0" dirty="0">
                <a:latin typeface="Roboto Condensed Light" panose="02000000000000000000" pitchFamily="2" charset="0"/>
              </a:rPr>
              <a:t>, позики, бюджетні та податкові тощо);</a:t>
            </a:r>
          </a:p>
          <a:p>
            <a:pPr algn="just"/>
            <a:r>
              <a:rPr lang="ru-RU" sz="1600" b="1" i="0" u="none" strike="noStrike" baseline="0" dirty="0">
                <a:solidFill>
                  <a:srgbClr val="FFFF00"/>
                </a:solidFill>
                <a:latin typeface="Roboto Condensed Light" panose="02000000000000000000" pitchFamily="2" charset="0"/>
              </a:rPr>
              <a:t>(2)</a:t>
            </a:r>
            <a:r>
              <a:rPr lang="ru-RU" sz="1600" dirty="0">
                <a:solidFill>
                  <a:srgbClr val="FFFF00"/>
                </a:solidFill>
                <a:latin typeface="Roboto Condensed Light" panose="02000000000000000000" pitchFamily="2" charset="0"/>
              </a:rPr>
              <a:t> </a:t>
            </a:r>
            <a:r>
              <a:rPr lang="ru-RU" sz="1600" b="0" i="0" u="none" strike="noStrike" baseline="0" dirty="0" err="1">
                <a:latin typeface="Roboto Condensed Light" panose="02000000000000000000" pitchFamily="2" charset="0"/>
              </a:rPr>
              <a:t>розмір</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всіх</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активів</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 є </a:t>
            </a:r>
            <a:r>
              <a:rPr lang="ru-RU" sz="1600" b="0" i="0" u="none" strike="noStrike" baseline="0" dirty="0" err="1">
                <a:latin typeface="Roboto Condensed Light" panose="02000000000000000000" pitchFamily="2" charset="0"/>
              </a:rPr>
              <a:t>меншим</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ніж</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сумарний</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розмір</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зобов'язань</a:t>
            </a:r>
            <a:r>
              <a:rPr lang="ru-RU" sz="1600" b="0" i="0" u="none" strike="noStrike" baseline="0" dirty="0">
                <a:latin typeface="Roboto Condensed Light" panose="02000000000000000000" pitchFamily="2" charset="0"/>
              </a:rPr>
              <a:t> перед </a:t>
            </a:r>
            <a:r>
              <a:rPr lang="ru-RU" sz="1600" b="0" i="0" u="none" strike="noStrike" baseline="0" dirty="0" err="1">
                <a:latin typeface="Roboto Condensed Light" panose="02000000000000000000" pitchFamily="2" charset="0"/>
              </a:rPr>
              <a:t>всіма</a:t>
            </a:r>
            <a:r>
              <a:rPr lang="ru-RU" sz="1600" b="0" i="0" u="none" strike="noStrike" baseline="0" dirty="0">
                <a:latin typeface="Roboto Condensed Light" panose="02000000000000000000" pitchFamily="2" charset="0"/>
              </a:rPr>
              <a:t> кредиторами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 строк </a:t>
            </a:r>
            <a:r>
              <a:rPr lang="ru-RU" sz="1600" b="0" i="0" u="none" strike="noStrike" baseline="0" dirty="0" err="1">
                <a:latin typeface="Roboto Condensed Light" panose="02000000000000000000" pitchFamily="2" charset="0"/>
              </a:rPr>
              <a:t>виконання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яких</a:t>
            </a:r>
            <a:r>
              <a:rPr lang="ru-RU" sz="1600" b="0" i="0" u="none" strike="noStrike" baseline="0" dirty="0">
                <a:latin typeface="Roboto Condensed Light" panose="02000000000000000000" pitchFamily="2" charset="0"/>
              </a:rPr>
              <a:t> настав за правилами закону, </a:t>
            </a:r>
            <a:r>
              <a:rPr lang="ru-RU" sz="1600" b="0" i="0" u="none" strike="noStrike" baseline="0" dirty="0" err="1">
                <a:latin typeface="Roboto Condensed Light" panose="02000000000000000000" pitchFamily="2" charset="0"/>
              </a:rPr>
              <a:t>що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регулює</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відповідні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правовідносини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купівлі</a:t>
            </a:r>
            <a:r>
              <a:rPr lang="ru-RU" sz="1600" b="0" i="0" u="none" strike="noStrike" baseline="0" dirty="0">
                <a:latin typeface="Roboto Condensed Light" panose="02000000000000000000" pitchFamily="2" charset="0"/>
              </a:rPr>
              <a:t>-продажу, поставки, </a:t>
            </a:r>
            <a:r>
              <a:rPr lang="ru-RU" sz="1600" b="0" i="0" u="none" strike="noStrike" baseline="0" dirty="0" err="1">
                <a:latin typeface="Roboto Condensed Light" panose="02000000000000000000" pitchFamily="2" charset="0"/>
              </a:rPr>
              <a:t>підряду</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позики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бюджетні</a:t>
            </a:r>
            <a:r>
              <a:rPr lang="ru-RU" sz="1600" b="0" i="0" u="none" strike="noStrike" baseline="0" dirty="0">
                <a:latin typeface="Roboto Condensed Light" panose="02000000000000000000" pitchFamily="2" charset="0"/>
              </a:rPr>
              <a:t> та </a:t>
            </a:r>
            <a:r>
              <a:rPr lang="ru-RU" sz="1600" b="0" i="0" u="none" strike="noStrike" baseline="0" dirty="0" err="1">
                <a:latin typeface="Roboto Condensed Light" panose="02000000000000000000" pitchFamily="2" charset="0"/>
              </a:rPr>
              <a:t>податкові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тощо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тобто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такий</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майновий</a:t>
            </a:r>
            <a:r>
              <a:rPr lang="ru-RU" sz="1600" b="0" i="0" u="none" strike="noStrike" baseline="0" dirty="0">
                <a:latin typeface="Roboto Condensed Light" panose="02000000000000000000" pitchFamily="2" charset="0"/>
              </a:rPr>
              <a:t> стан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 за </a:t>
            </a:r>
            <a:r>
              <a:rPr lang="ru-RU" sz="1600" b="0" i="0" u="none" strike="noStrike" baseline="0" dirty="0" err="1">
                <a:latin typeface="Roboto Condensed Light" panose="02000000000000000000" pitchFamily="2" charset="0"/>
              </a:rPr>
              <a:t>всіма</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його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показниками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основними</a:t>
            </a:r>
            <a:r>
              <a:rPr lang="ru-RU" sz="1600" b="0" i="0" u="none" strike="noStrike" baseline="0" dirty="0">
                <a:latin typeface="Roboto Condensed Light" panose="02000000000000000000" pitchFamily="2" charset="0"/>
              </a:rPr>
              <a:t> фондами, </a:t>
            </a:r>
            <a:r>
              <a:rPr lang="ru-RU" sz="1600" b="0" i="0" u="none" strike="noStrike" baseline="0" dirty="0" err="1">
                <a:latin typeface="Roboto Condensed Light" panose="02000000000000000000" pitchFamily="2" charset="0"/>
              </a:rPr>
              <a:t>дебіторською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заборгованістю</a:t>
            </a:r>
            <a:r>
              <a:rPr lang="ru-RU" sz="1600" b="0" i="0" u="none" strike="noStrike" baseline="0" dirty="0">
                <a:latin typeface="Roboto Condensed Light" panose="02000000000000000000" pitchFamily="2" charset="0"/>
              </a:rPr>
              <a:t>, строк </a:t>
            </a:r>
            <a:r>
              <a:rPr lang="ru-RU" sz="1600" b="0" i="0" u="none" strike="noStrike" baseline="0" dirty="0" err="1">
                <a:latin typeface="Roboto Condensed Light" panose="02000000000000000000" pitchFamily="2" charset="0"/>
              </a:rPr>
              <a:t>виконання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зобов'язань</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щодо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якої</a:t>
            </a:r>
            <a:r>
              <a:rPr lang="ru-RU" sz="1600" b="0" i="0" u="none" strike="noStrike" baseline="0" dirty="0">
                <a:latin typeface="Roboto Condensed Light" panose="02000000000000000000" pitchFamily="2" charset="0"/>
              </a:rPr>
              <a:t> настав, </a:t>
            </a:r>
            <a:r>
              <a:rPr lang="ru-RU" sz="1600" b="0" i="0" u="none" strike="noStrike" baseline="0" dirty="0" err="1">
                <a:latin typeface="Roboto Condensed Light" panose="02000000000000000000" pitchFamily="2" charset="0"/>
              </a:rPr>
              <a:t>тощо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який</a:t>
            </a:r>
            <a:r>
              <a:rPr lang="ru-RU" sz="1600" b="0" i="0" u="none" strike="noStrike" baseline="0" dirty="0">
                <a:latin typeface="Roboto Condensed Light" panose="02000000000000000000" pitchFamily="2" charset="0"/>
              </a:rPr>
              <a:t> за </a:t>
            </a:r>
            <a:r>
              <a:rPr lang="ru-RU" sz="1600" b="0" i="0" u="none" strike="noStrike" baseline="0" dirty="0" err="1">
                <a:latin typeface="Roboto Condensed Light" panose="02000000000000000000" pitchFamily="2" charset="0"/>
              </a:rPr>
              <a:t>оцінкою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сукупної</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вартості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всіх</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активів</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 очевидно не </a:t>
            </a:r>
            <a:r>
              <a:rPr lang="ru-RU" sz="1600" b="0" i="0" u="none" strike="noStrike" baseline="0" dirty="0" err="1">
                <a:latin typeface="Roboto Condensed Light" panose="02000000000000000000" pitchFamily="2" charset="0"/>
              </a:rPr>
              <a:t>здатний</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забезпечити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задоволення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вимог</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виконання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зобов'язань</a:t>
            </a:r>
            <a:r>
              <a:rPr lang="ru-RU" sz="1600" b="0" i="0" u="none" strike="noStrike" baseline="0" dirty="0">
                <a:latin typeface="Roboto Condensed Light" panose="02000000000000000000" pitchFamily="2" charset="0"/>
              </a:rPr>
              <a:t> перед </a:t>
            </a:r>
            <a:r>
              <a:rPr lang="ru-RU" sz="1600" b="0" i="0" u="none" strike="noStrike" baseline="0" dirty="0" err="1">
                <a:latin typeface="Roboto Condensed Light" panose="02000000000000000000" pitchFamily="2" charset="0"/>
              </a:rPr>
              <a:t>всіма</a:t>
            </a:r>
            <a:r>
              <a:rPr lang="ru-RU" sz="1600" b="0" i="0" u="none" strike="noStrike" baseline="0" dirty="0">
                <a:latin typeface="Roboto Condensed Light" panose="02000000000000000000" pitchFamily="2" charset="0"/>
              </a:rPr>
              <a:t> кредиторами, строк </a:t>
            </a:r>
            <a:r>
              <a:rPr lang="ru-RU" sz="1600" b="0" i="0" u="none" strike="noStrike" baseline="0" dirty="0" err="1">
                <a:latin typeface="Roboto Condensed Light" panose="02000000000000000000" pitchFamily="2" charset="0"/>
              </a:rPr>
              <a:t>виконання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яких</a:t>
            </a:r>
            <a:r>
              <a:rPr lang="ru-RU" sz="1600" b="0" i="0" u="none" strike="noStrike" baseline="0" dirty="0">
                <a:latin typeface="Roboto Condensed Light" panose="02000000000000000000" pitchFamily="2" charset="0"/>
              </a:rPr>
              <a:t> настав, </a:t>
            </a:r>
            <a:r>
              <a:rPr lang="ru-RU" sz="1600" b="0" i="0" u="none" strike="noStrike" baseline="0" dirty="0" err="1">
                <a:latin typeface="Roboto Condensed Light" panose="02000000000000000000" pitchFamily="2" charset="0"/>
              </a:rPr>
              <a:t>ні</a:t>
            </a:r>
            <a:r>
              <a:rPr lang="ru-RU" sz="1600" b="0" i="0" u="none" strike="noStrike" baseline="0" dirty="0">
                <a:latin typeface="Roboto Condensed Light" panose="02000000000000000000" pitchFamily="2" charset="0"/>
              </a:rPr>
              <a:t> у </a:t>
            </a:r>
            <a:r>
              <a:rPr lang="ru-RU" sz="1600" b="0" i="0" u="none" strike="noStrike" baseline="0" dirty="0" err="1">
                <a:latin typeface="Roboto Condensed Light" panose="02000000000000000000" pitchFamily="2" charset="0"/>
              </a:rPr>
              <a:t>добровільному</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ні</a:t>
            </a:r>
            <a:r>
              <a:rPr lang="ru-RU" sz="1600" b="0" i="0" u="none" strike="noStrike" baseline="0" dirty="0">
                <a:latin typeface="Roboto Condensed Light" panose="02000000000000000000" pitchFamily="2" charset="0"/>
              </a:rPr>
              <a:t> у </a:t>
            </a:r>
            <a:r>
              <a:rPr lang="ru-RU" sz="1600" b="0" i="0" u="none" strike="noStrike" baseline="0" dirty="0" err="1">
                <a:latin typeface="Roboto Condensed Light" panose="02000000000000000000" pitchFamily="2" charset="0"/>
              </a:rPr>
              <a:t>передбаченому</a:t>
            </a:r>
            <a:r>
              <a:rPr lang="ru-RU" sz="1600" b="0" i="0" u="none" strike="noStrike" baseline="0" dirty="0">
                <a:latin typeface="Roboto Condensed Light" panose="02000000000000000000" pitchFamily="2" charset="0"/>
              </a:rPr>
              <a:t> законом </a:t>
            </a:r>
            <a:r>
              <a:rPr lang="ru-RU" sz="1600" b="0" i="0" u="none" strike="noStrike" baseline="0" dirty="0" err="1">
                <a:latin typeface="Roboto Condensed Light" panose="02000000000000000000" pitchFamily="2" charset="0"/>
              </a:rPr>
              <a:t>примусовому</a:t>
            </a:r>
            <a:r>
              <a:rPr lang="ru-RU" sz="1600" b="0" i="0" u="none" strike="noStrike" baseline="0" dirty="0">
                <a:latin typeface="Roboto Condensed Light" panose="02000000000000000000" pitchFamily="2" charset="0"/>
              </a:rPr>
              <a:t> порядку. </a:t>
            </a:r>
          </a:p>
          <a:p>
            <a:pPr algn="just"/>
            <a:endParaRPr lang="ru-RU" sz="1800" b="0" i="0" u="none" strike="noStrike" baseline="0" dirty="0">
              <a:latin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TextBox 6">
            <a:extLst>
              <a:ext uri="{FF2B5EF4-FFF2-40B4-BE49-F238E27FC236}">
                <a16:creationId xmlns:a16="http://schemas.microsoft.com/office/drawing/2014/main" id="{B1EE3F44-FE1D-69BB-48CD-58F2DE1D6B0E}"/>
              </a:ext>
            </a:extLst>
          </p:cNvPr>
          <p:cNvSpPr txBox="1"/>
          <p:nvPr/>
        </p:nvSpPr>
        <p:spPr>
          <a:xfrm>
            <a:off x="768096" y="314074"/>
            <a:ext cx="11274272"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солідарної відповідальності     </a:t>
            </a:r>
          </a:p>
        </p:txBody>
      </p:sp>
      <p:sp>
        <p:nvSpPr>
          <p:cNvPr id="9" name="Округлений прямокутник 1">
            <a:extLst>
              <a:ext uri="{FF2B5EF4-FFF2-40B4-BE49-F238E27FC236}">
                <a16:creationId xmlns:a16="http://schemas.microsoft.com/office/drawing/2014/main" id="{914FC139-4962-C14E-6436-7FF73409C0DA}"/>
              </a:ext>
            </a:extLst>
          </p:cNvPr>
          <p:cNvSpPr/>
          <p:nvPr/>
        </p:nvSpPr>
        <p:spPr>
          <a:xfrm>
            <a:off x="391390" y="818079"/>
            <a:ext cx="10897890" cy="481955"/>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15.06.2021 у справі № 910/2971/20 </a:t>
            </a:r>
            <a:endParaRPr lang="uk-UA"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1559824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35</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217933" y="1861985"/>
            <a:ext cx="11544299" cy="4267041"/>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змісту солідарної відповідальності та підстав для її покладення на керівника боржника</a:t>
            </a:r>
          </a:p>
          <a:p>
            <a:pPr algn="just"/>
            <a:endParaRPr lang="ru-RU" sz="1600" dirty="0">
              <a:latin typeface="Roboto Condensed Light" panose="02000000000000000000" pitchFamily="2" charset="0"/>
            </a:endParaRPr>
          </a:p>
          <a:p>
            <a:pPr algn="just"/>
            <a:r>
              <a:rPr lang="uk-UA" sz="1600" b="0" i="0" u="none" strike="noStrike" baseline="0" dirty="0">
                <a:latin typeface="Roboto Condensed Light" panose="02000000000000000000" pitchFamily="2" charset="0"/>
              </a:rPr>
              <a:t>Притягнення керівників, засновників (учасників, акціонерів) боржника, інших осіб боржника до солідарної та субсидіарної відповідальності </a:t>
            </a:r>
            <a:r>
              <a:rPr lang="uk-UA" sz="1600" b="1" i="0" u="none" strike="noStrike" baseline="0" dirty="0">
                <a:latin typeface="Roboto Condensed Light" panose="02000000000000000000" pitchFamily="2" charset="0"/>
              </a:rPr>
              <a:t>є </a:t>
            </a:r>
            <a:r>
              <a:rPr lang="uk-UA" sz="1600" b="1" i="0" u="none" strike="noStrike" baseline="0" dirty="0">
                <a:solidFill>
                  <a:srgbClr val="FFFF00"/>
                </a:solidFill>
                <a:latin typeface="Roboto Condensed Light" panose="02000000000000000000" pitchFamily="2" charset="0"/>
              </a:rPr>
              <a:t>винятковим механізмом відновлення порушених прав кредиторів</a:t>
            </a:r>
            <a:r>
              <a:rPr lang="uk-UA" sz="1600" b="0" i="0" u="none" strike="noStrike" baseline="0" dirty="0">
                <a:latin typeface="Roboto Condensed Light" panose="02000000000000000000" pitchFamily="2" charset="0"/>
              </a:rPr>
              <a:t>. Істотна та явна диспропорція між зобов'язаннями та активами по суті неплатоспроможного боржника та </a:t>
            </a:r>
            <a:r>
              <a:rPr lang="uk-UA" sz="1600" b="1" i="0" u="none" strike="noStrike" baseline="0" dirty="0">
                <a:solidFill>
                  <a:srgbClr val="FFFF00"/>
                </a:solidFill>
                <a:latin typeface="Roboto Condensed Light" panose="02000000000000000000" pitchFamily="2" charset="0"/>
              </a:rPr>
              <a:t>непоінформованість про це кредиторів цілком очевидно порушують права останніх</a:t>
            </a:r>
            <a:r>
              <a:rPr lang="uk-UA" sz="1600" b="0" i="0" u="none" strike="noStrike" baseline="0" dirty="0">
                <a:latin typeface="Roboto Condensed Light" panose="02000000000000000000" pitchFamily="2" charset="0"/>
              </a:rPr>
              <a:t>. У зв'язку з цим </a:t>
            </a:r>
            <a:r>
              <a:rPr lang="uk-UA" sz="1600" b="1" i="0" u="none" strike="noStrike" baseline="0" dirty="0">
                <a:latin typeface="Roboto Condensed Light" panose="02000000000000000000" pitchFamily="2" charset="0"/>
              </a:rPr>
              <a:t>для захисту майнових інтересів кредиторів боржника запроваджено правове регулювання своєчасного інформування керівником юридичної особи його кредиторів про неплатоспроможність</a:t>
            </a:r>
            <a:r>
              <a:rPr lang="uk-UA" sz="1600" b="0" i="0" u="none" strike="noStrike" baseline="0" dirty="0">
                <a:latin typeface="Roboto Condensed Light" panose="02000000000000000000" pitchFamily="2" charset="0"/>
              </a:rPr>
              <a:t> (недостатність майна) боржника.</a:t>
            </a:r>
          </a:p>
          <a:p>
            <a:endParaRPr lang="uk-UA" sz="1600" b="0" i="0" u="none" strike="noStrike" baseline="0" dirty="0"/>
          </a:p>
          <a:p>
            <a:pPr algn="just"/>
            <a:r>
              <a:rPr lang="uk-UA" sz="1600" b="1" i="0" u="none" strike="noStrike" baseline="0" dirty="0">
                <a:latin typeface="Roboto Condensed Light" panose="02000000000000000000" pitchFamily="2" charset="0"/>
              </a:rPr>
              <a:t>Сутність солідарної відповідальності</a:t>
            </a:r>
            <a:r>
              <a:rPr lang="uk-UA" sz="1600" b="0" i="0" u="none" strike="noStrike" baseline="0" dirty="0">
                <a:latin typeface="Roboto Condensed Light" panose="02000000000000000000" pitchFamily="2" charset="0"/>
              </a:rPr>
              <a:t> </a:t>
            </a:r>
            <a:r>
              <a:rPr lang="uk-UA" sz="1600" b="1" i="0" u="none" strike="noStrike" baseline="0" dirty="0">
                <a:latin typeface="Roboto Condensed Light" panose="02000000000000000000" pitchFamily="2" charset="0"/>
              </a:rPr>
              <a:t>полягає у залученні керівника боржника – юридичної особи </a:t>
            </a:r>
            <a:r>
              <a:rPr lang="uk-UA" sz="1600" b="0" i="0" u="none" strike="noStrike" baseline="0" dirty="0">
                <a:latin typeface="Roboto Condensed Light" panose="02000000000000000000" pitchFamily="2" charset="0"/>
              </a:rPr>
              <a:t>щодо якої здійснюється провадження у справі про банкрутство, </a:t>
            </a:r>
            <a:r>
              <a:rPr lang="uk-UA" sz="1600" b="1" i="0" u="none" strike="noStrike" baseline="0" dirty="0">
                <a:latin typeface="Roboto Condensed Light" panose="02000000000000000000" pitchFamily="2" charset="0"/>
              </a:rPr>
              <a:t>до солідарного обов’язку з виконання грошових зобов'язань боржника як правового механізму захисту та </a:t>
            </a:r>
            <a:r>
              <a:rPr lang="uk-UA" sz="1600" b="1" i="0" u="none" strike="noStrike" baseline="0" dirty="0">
                <a:solidFill>
                  <a:srgbClr val="FFFF00"/>
                </a:solidFill>
                <a:latin typeface="Roboto Condensed Light" panose="02000000000000000000" pitchFamily="2" charset="0"/>
              </a:rPr>
              <a:t>відновлення прав кредиторів, які будучи своєчасно необізнаними з його вини про стан неплатоспроможності боржника</a:t>
            </a:r>
            <a:r>
              <a:rPr lang="uk-UA" sz="1600" b="0" i="0" u="none" strike="noStrike" baseline="0" dirty="0">
                <a:latin typeface="Roboto Condensed Light" panose="02000000000000000000" pitchFamily="2" charset="0"/>
              </a:rPr>
              <a:t>, а саме про суттєву диспропорцію між обсягом зобов'язань боржника і розміром його активів, вступили з ним у правовідносини (хоча могли б не вступати) внаслідок чого позбавлені можливості задовольнити наявні в них вимоги до боржника.</a:t>
            </a:r>
          </a:p>
          <a:p>
            <a:pPr algn="just"/>
            <a:endParaRPr lang="uk-UA" sz="1600" dirty="0">
              <a:latin typeface="Roboto Condensed Light" panose="02000000000000000000" pitchFamily="2" charset="0"/>
            </a:endParaRPr>
          </a:p>
          <a:p>
            <a:pPr algn="just"/>
            <a:r>
              <a:rPr lang="uk-UA" sz="1600" b="0" i="0" u="none" strike="noStrike" baseline="0" dirty="0">
                <a:latin typeface="Roboto Condensed Light" panose="02000000000000000000" pitchFamily="2" charset="0"/>
              </a:rPr>
              <a:t>Тлумачення змісту частини шостої статті 34 </a:t>
            </a:r>
            <a:r>
              <a:rPr lang="uk-UA" sz="1600" b="0" i="0" u="none" strike="noStrike" baseline="0" dirty="0" err="1">
                <a:latin typeface="Roboto Condensed Light" panose="02000000000000000000" pitchFamily="2" charset="0"/>
              </a:rPr>
              <a:t>КУзПБ</a:t>
            </a:r>
            <a:r>
              <a:rPr lang="uk-UA" sz="1600" b="0" i="0" u="none" strike="noStrike" baseline="0" dirty="0">
                <a:latin typeface="Roboto Condensed Light" panose="02000000000000000000" pitchFamily="2" charset="0"/>
              </a:rPr>
              <a:t> свідчить, що </a:t>
            </a:r>
            <a:r>
              <a:rPr lang="uk-UA" sz="1600" b="1" i="0" u="none" strike="noStrike" baseline="0" dirty="0">
                <a:latin typeface="Roboto Condensed Light" panose="02000000000000000000" pitchFamily="2" charset="0"/>
              </a:rPr>
              <a:t>суб'єктом солідарної відповідальності </a:t>
            </a:r>
            <a:r>
              <a:rPr lang="uk-UA" sz="1600" b="0" i="0" u="none" strike="noStrike" baseline="0" dirty="0">
                <a:latin typeface="Roboto Condensed Light" panose="02000000000000000000" pitchFamily="2" charset="0"/>
              </a:rPr>
              <a:t>є виключно </a:t>
            </a:r>
            <a:r>
              <a:rPr lang="uk-UA" sz="1600" b="1" i="0" u="none" strike="noStrike" baseline="0" dirty="0">
                <a:latin typeface="Roboto Condensed Light" panose="02000000000000000000" pitchFamily="2" charset="0"/>
              </a:rPr>
              <a:t>керівник боржника</a:t>
            </a:r>
            <a:r>
              <a:rPr lang="uk-UA" sz="1600" b="0" i="0" u="none" strike="noStrike" baseline="0" dirty="0">
                <a:latin typeface="Roboto Condensed Light" panose="02000000000000000000" pitchFamily="2" charset="0"/>
              </a:rPr>
              <a:t>, в тому числі колишній керівник, оскільки наведена норма не містить жодних обмежень покладення такої відповідальності на керівника боржника, </a:t>
            </a:r>
            <a:r>
              <a:rPr lang="uk-UA" sz="1600" b="1" i="0" u="none" strike="noStrike" baseline="0" dirty="0">
                <a:latin typeface="Roboto Condensed Light" panose="02000000000000000000" pitchFamily="2" charset="0"/>
              </a:rPr>
              <a:t>повноваження якого</a:t>
            </a:r>
            <a:r>
              <a:rPr lang="uk-UA" sz="1600" b="0" i="0" u="none" strike="noStrike" baseline="0" dirty="0">
                <a:latin typeface="Roboto Condensed Light" panose="02000000000000000000" pitchFamily="2" charset="0"/>
              </a:rPr>
              <a:t> на час відкриття/здійснення провадження у справі про банкрутство </a:t>
            </a:r>
            <a:r>
              <a:rPr lang="uk-UA" sz="1600" b="1" i="0" u="none" strike="noStrike" baseline="0" dirty="0">
                <a:latin typeface="Roboto Condensed Light" panose="02000000000000000000" pitchFamily="2" charset="0"/>
              </a:rPr>
              <a:t>припинились</a:t>
            </a:r>
            <a:r>
              <a:rPr lang="uk-UA" sz="1600" b="0" i="0" u="none" strike="noStrike" baseline="0" dirty="0">
                <a:latin typeface="Roboto Condensed Light" panose="02000000000000000000" pitchFamily="2" charset="0"/>
              </a:rPr>
              <a:t>. </a:t>
            </a:r>
          </a:p>
          <a:p>
            <a:endParaRPr lang="uk-UA" sz="1800" b="0" i="0" u="none" strike="noStrike" baseline="0" dirty="0"/>
          </a:p>
          <a:p>
            <a:pPr algn="just"/>
            <a:endParaRPr lang="uk-UA" sz="1600" b="1" i="1" u="none" strike="noStrike" baseline="0" dirty="0">
              <a:latin typeface="Roboto Condensed Light" panose="02000000000000000000" pitchFamily="2" charset="0"/>
            </a:endParaRPr>
          </a:p>
          <a:p>
            <a:endParaRPr lang="uk-UA" sz="1800" b="0" i="0" u="none" strike="noStrike" baseline="0" dirty="0"/>
          </a:p>
          <a:p>
            <a:pPr algn="just"/>
            <a:endParaRPr lang="ru-RU" sz="1800" b="0" i="0" u="none" strike="noStrike" baseline="0" dirty="0">
              <a:latin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TextBox 6">
            <a:extLst>
              <a:ext uri="{FF2B5EF4-FFF2-40B4-BE49-F238E27FC236}">
                <a16:creationId xmlns:a16="http://schemas.microsoft.com/office/drawing/2014/main" id="{B1EE3F44-FE1D-69BB-48CD-58F2DE1D6B0E}"/>
              </a:ext>
            </a:extLst>
          </p:cNvPr>
          <p:cNvSpPr txBox="1"/>
          <p:nvPr/>
        </p:nvSpPr>
        <p:spPr>
          <a:xfrm>
            <a:off x="768096" y="314074"/>
            <a:ext cx="11274272"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солідарної відповідальності     </a:t>
            </a:r>
          </a:p>
        </p:txBody>
      </p:sp>
      <p:sp>
        <p:nvSpPr>
          <p:cNvPr id="9" name="Округлений прямокутник 1">
            <a:extLst>
              <a:ext uri="{FF2B5EF4-FFF2-40B4-BE49-F238E27FC236}">
                <a16:creationId xmlns:a16="http://schemas.microsoft.com/office/drawing/2014/main" id="{914FC139-4962-C14E-6436-7FF73409C0DA}"/>
              </a:ext>
            </a:extLst>
          </p:cNvPr>
          <p:cNvSpPr/>
          <p:nvPr/>
        </p:nvSpPr>
        <p:spPr>
          <a:xfrm>
            <a:off x="391390" y="818079"/>
            <a:ext cx="10897890" cy="481955"/>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09.06.2022 у справі № 904/76/21 </a:t>
            </a:r>
            <a:endParaRPr lang="uk-UA"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5665722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36</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217933" y="1861985"/>
            <a:ext cx="11544299" cy="4267041"/>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змісту солідарної відповідальності та підстав для її покладення на керівника боржника</a:t>
            </a:r>
          </a:p>
          <a:p>
            <a:pPr algn="just"/>
            <a:endParaRPr lang="ru-RU"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r>
              <a:rPr lang="uk-UA" sz="1600" b="0" i="0" u="none" strike="noStrike" baseline="0" dirty="0">
                <a:latin typeface="Roboto Condensed Light" panose="02000000000000000000" pitchFamily="2" charset="0"/>
              </a:rPr>
              <a:t>Тлумачення норм статей 13, 92 ЦК України у взаємозв'язку з положеннями статті 34 </a:t>
            </a:r>
            <a:r>
              <a:rPr lang="uk-UA" sz="1600" b="0" i="0" u="none" strike="noStrike" baseline="0" dirty="0" err="1">
                <a:latin typeface="Roboto Condensed Light" panose="02000000000000000000" pitchFamily="2" charset="0"/>
              </a:rPr>
              <a:t>КУзПБ</a:t>
            </a:r>
            <a:r>
              <a:rPr lang="uk-UA" sz="1600" b="0" i="0" u="none" strike="noStrike" baseline="0" dirty="0">
                <a:latin typeface="Roboto Condensed Light" panose="02000000000000000000" pitchFamily="2" charset="0"/>
              </a:rPr>
              <a:t> свідчить, що </a:t>
            </a:r>
            <a:r>
              <a:rPr lang="uk-UA" sz="1600" b="1" i="0" u="none" strike="noStrike" baseline="0" dirty="0">
                <a:solidFill>
                  <a:srgbClr val="FFFF00"/>
                </a:solidFill>
                <a:latin typeface="Roboto Condensed Light" panose="02000000000000000000" pitchFamily="2" charset="0"/>
              </a:rPr>
              <a:t>керівник боржника зобов'язаний діяти добросовісно, розумно не лише по відношенню до юридичної особи, а й щодо кредиторів</a:t>
            </a:r>
            <a:r>
              <a:rPr lang="uk-UA" sz="1600" b="0" i="0" u="none" strike="noStrike" baseline="0" dirty="0">
                <a:latin typeface="Roboto Condensed Light" panose="02000000000000000000" pitchFamily="2" charset="0"/>
              </a:rPr>
              <a:t> та враховуючи права та законні інтереси останніх, зокрема,</a:t>
            </a:r>
            <a:r>
              <a:rPr lang="uk-UA" sz="1600" b="1" i="0" u="none" strike="noStrike" baseline="0" dirty="0">
                <a:latin typeface="Roboto Condensed Light" panose="02000000000000000000" pitchFamily="2" charset="0"/>
              </a:rPr>
              <a:t> </a:t>
            </a:r>
            <a:r>
              <a:rPr lang="uk-UA" sz="1600" b="1" i="0" u="none" strike="noStrike" baseline="0" dirty="0">
                <a:solidFill>
                  <a:srgbClr val="FFFF00"/>
                </a:solidFill>
                <a:latin typeface="Roboto Condensed Light" panose="02000000000000000000" pitchFamily="2" charset="0"/>
              </a:rPr>
              <a:t>повинен своєчасно їх інформувати про стан неплатоспроможності боржника, сприяти їм в отриманні такої інформації, що має вплив на прийняття ними рішень щодо порядку взаємодії з боржником</a:t>
            </a:r>
            <a:r>
              <a:rPr lang="uk-UA" sz="1600" b="0" i="0" u="none" strike="noStrike" baseline="0" dirty="0">
                <a:latin typeface="Roboto Condensed Light" panose="02000000000000000000" pitchFamily="2" charset="0"/>
              </a:rPr>
              <a:t>.</a:t>
            </a:r>
          </a:p>
          <a:p>
            <a:pPr algn="just"/>
            <a:endParaRPr lang="uk-UA" sz="1600" b="1" i="0" u="none" strike="noStrike" baseline="0" dirty="0">
              <a:latin typeface="Roboto Condensed Light" panose="02000000000000000000" pitchFamily="2" charset="0"/>
            </a:endParaRPr>
          </a:p>
          <a:p>
            <a:pPr algn="just"/>
            <a:r>
              <a:rPr lang="uk-UA" sz="1600" b="0" i="0" u="none" strike="noStrike" baseline="0" dirty="0">
                <a:latin typeface="Roboto Condensed Light" panose="02000000000000000000" pitchFamily="2" charset="0"/>
              </a:rPr>
              <a:t>Невиконання керівником вимог абзацу першого частини шостої статті 34 </a:t>
            </a:r>
            <a:r>
              <a:rPr lang="uk-UA" sz="1600" b="0" i="0" u="none" strike="noStrike" baseline="0" dirty="0" err="1">
                <a:latin typeface="Roboto Condensed Light" panose="02000000000000000000" pitchFamily="2" charset="0"/>
              </a:rPr>
              <a:t>КУзПБ</a:t>
            </a:r>
            <a:r>
              <a:rPr lang="uk-UA" sz="1600" b="0" i="0" u="none" strike="noStrike" baseline="0" dirty="0">
                <a:latin typeface="Roboto Condensed Light" panose="02000000000000000000" pitchFamily="2" charset="0"/>
              </a:rPr>
              <a:t> щодо звернення до суду в місячний строк за наявності визначених цією нормою підстав із заявою про відкриття провадження у справі про банкрутство боржника </a:t>
            </a:r>
            <a:r>
              <a:rPr lang="uk-UA" sz="1600" b="1" i="0" u="none" strike="noStrike" baseline="0" dirty="0">
                <a:solidFill>
                  <a:srgbClr val="FFFF00"/>
                </a:solidFill>
                <a:latin typeface="Roboto Condensed Light" panose="02000000000000000000" pitchFamily="2" charset="0"/>
              </a:rPr>
              <a:t>свідчить по суті про недобросовісне приховування ним від кредиторів інформації щодо незадовільного майнового становища боржника</a:t>
            </a:r>
            <a:r>
              <a:rPr lang="uk-UA" sz="1600" b="0" i="0" u="none" strike="noStrike" baseline="0" dirty="0">
                <a:latin typeface="Roboto Condensed Light" panose="02000000000000000000" pitchFamily="2" charset="0"/>
              </a:rPr>
              <a:t>. </a:t>
            </a:r>
          </a:p>
          <a:p>
            <a:pPr algn="just"/>
            <a:endParaRPr lang="uk-UA" sz="1600" b="1" i="0" u="none" strike="noStrike" baseline="0" dirty="0">
              <a:latin typeface="Roboto Condensed Light" panose="02000000000000000000" pitchFamily="2" charset="0"/>
            </a:endParaRPr>
          </a:p>
          <a:p>
            <a:pPr algn="just"/>
            <a:r>
              <a:rPr lang="uk-UA" sz="1600" b="0" i="0" u="none" strike="noStrike" baseline="0" dirty="0">
                <a:latin typeface="Roboto Condensed Light" panose="02000000000000000000" pitchFamily="2" charset="0"/>
              </a:rPr>
              <a:t>Така поведінка керівника боржника</a:t>
            </a:r>
            <a:r>
              <a:rPr lang="uk-UA" sz="1600" b="1" i="0" u="none" strike="noStrike" baseline="0" dirty="0">
                <a:latin typeface="Roboto Condensed Light" panose="02000000000000000000" pitchFamily="2" charset="0"/>
              </a:rPr>
              <a:t> </a:t>
            </a:r>
            <a:r>
              <a:rPr lang="uk-UA" sz="1600" b="1" i="0" u="none" strike="noStrike" baseline="0" dirty="0">
                <a:solidFill>
                  <a:srgbClr val="FFFF00"/>
                </a:solidFill>
                <a:latin typeface="Roboto Condensed Light" panose="02000000000000000000" pitchFamily="2" charset="0"/>
              </a:rPr>
              <a:t>має наслідком нерозумне та недобросовісне прийняття неплатоспроможним боржником додаткових боргових зобов'язань</a:t>
            </a:r>
            <a:r>
              <a:rPr lang="uk-UA" sz="1600" b="0" i="0" u="none" strike="noStrike" baseline="0" dirty="0">
                <a:latin typeface="Roboto Condensed Light" panose="02000000000000000000" pitchFamily="2" charset="0"/>
              </a:rPr>
              <a:t> за умов, коли не можуть бути виконані існуючі</a:t>
            </a:r>
            <a:r>
              <a:rPr lang="uk-UA" sz="1600" b="1" i="0" u="none" strike="noStrike" baseline="0" dirty="0">
                <a:latin typeface="Roboto Condensed Light" panose="02000000000000000000" pitchFamily="2" charset="0"/>
              </a:rPr>
              <a:t>, </a:t>
            </a:r>
            <a:r>
              <a:rPr lang="uk-UA" sz="1600" b="1" i="0" u="none" strike="noStrike" baseline="0" dirty="0">
                <a:solidFill>
                  <a:srgbClr val="FFFF00"/>
                </a:solidFill>
                <a:latin typeface="Roboto Condensed Light" panose="02000000000000000000" pitchFamily="2" charset="0"/>
              </a:rPr>
              <a:t>свідому неможливість задоволення боржником вимог нових кредиторів від яких були приховані дійсні факти</a:t>
            </a:r>
            <a:r>
              <a:rPr lang="uk-UA" sz="1600" b="1" i="0" u="none" strike="noStrike" baseline="0" dirty="0">
                <a:latin typeface="Roboto Condensed Light" panose="02000000000000000000" pitchFamily="2" charset="0"/>
              </a:rPr>
              <a:t>, </a:t>
            </a:r>
            <a:r>
              <a:rPr lang="uk-UA" sz="1600" b="0" i="0" u="none" strike="noStrike" baseline="0" dirty="0">
                <a:latin typeface="Roboto Condensed Light" panose="02000000000000000000" pitchFamily="2" charset="0"/>
              </a:rPr>
              <a:t>і як наслідок виникнення збитків в цих кредиторів введених в оману щодо стану платоспроможності боржника.</a:t>
            </a:r>
          </a:p>
          <a:p>
            <a:endParaRPr lang="uk-UA" sz="1800" b="0" i="0" u="none" strike="noStrike" baseline="0" dirty="0"/>
          </a:p>
          <a:p>
            <a:pPr algn="just"/>
            <a:endParaRPr lang="uk-UA" sz="1600" b="1" i="1" u="none" strike="noStrike" baseline="0" dirty="0">
              <a:latin typeface="Roboto Condensed Light" panose="02000000000000000000" pitchFamily="2" charset="0"/>
            </a:endParaRPr>
          </a:p>
          <a:p>
            <a:endParaRPr lang="uk-UA" sz="1800" b="0" i="0" u="none" strike="noStrike" baseline="0" dirty="0"/>
          </a:p>
          <a:p>
            <a:pPr algn="just"/>
            <a:endParaRPr lang="ru-RU" sz="1800" b="0" i="0" u="none" strike="noStrike" baseline="0" dirty="0">
              <a:latin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TextBox 6">
            <a:extLst>
              <a:ext uri="{FF2B5EF4-FFF2-40B4-BE49-F238E27FC236}">
                <a16:creationId xmlns:a16="http://schemas.microsoft.com/office/drawing/2014/main" id="{B1EE3F44-FE1D-69BB-48CD-58F2DE1D6B0E}"/>
              </a:ext>
            </a:extLst>
          </p:cNvPr>
          <p:cNvSpPr txBox="1"/>
          <p:nvPr/>
        </p:nvSpPr>
        <p:spPr>
          <a:xfrm>
            <a:off x="768096" y="314074"/>
            <a:ext cx="11274272"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солідарної відповідальності     </a:t>
            </a:r>
          </a:p>
        </p:txBody>
      </p:sp>
      <p:sp>
        <p:nvSpPr>
          <p:cNvPr id="9" name="Округлений прямокутник 1">
            <a:extLst>
              <a:ext uri="{FF2B5EF4-FFF2-40B4-BE49-F238E27FC236}">
                <a16:creationId xmlns:a16="http://schemas.microsoft.com/office/drawing/2014/main" id="{914FC139-4962-C14E-6436-7FF73409C0DA}"/>
              </a:ext>
            </a:extLst>
          </p:cNvPr>
          <p:cNvSpPr/>
          <p:nvPr/>
        </p:nvSpPr>
        <p:spPr>
          <a:xfrm>
            <a:off x="391390" y="818079"/>
            <a:ext cx="10897890" cy="481955"/>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09.06.2022 у справі № 904/76/21 </a:t>
            </a:r>
            <a:endParaRPr lang="uk-UA"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2955057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37</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8" name="Округлений прямокутник 7"/>
          <p:cNvSpPr/>
          <p:nvPr/>
        </p:nvSpPr>
        <p:spPr>
          <a:xfrm>
            <a:off x="217933" y="1728216"/>
            <a:ext cx="11544299" cy="4400811"/>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b="1" i="1" dirty="0">
              <a:solidFill>
                <a:schemeClr val="bg1"/>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endParaRPr lang="uk-UA" b="1" i="1" dirty="0">
              <a:solidFill>
                <a:srgbClr val="FFFF00"/>
              </a:solidFill>
              <a:latin typeface="Roboto Condensed Light" panose="02000000000000000000" pitchFamily="2" charset="0"/>
            </a:endParaRPr>
          </a:p>
          <a:p>
            <a:pPr algn="just"/>
            <a:r>
              <a:rPr lang="uk-UA" b="1" i="1" dirty="0">
                <a:solidFill>
                  <a:srgbClr val="FFFF00"/>
                </a:solidFill>
                <a:latin typeface="Roboto Condensed Light" panose="02000000000000000000" pitchFamily="2" charset="0"/>
              </a:rPr>
              <a:t>Щодо  змісту солідарної відповідальності та підстав для її покладення на керівника боржника</a:t>
            </a:r>
          </a:p>
          <a:p>
            <a:pPr algn="just"/>
            <a:endParaRPr lang="uk-UA" sz="1500" b="0" i="0" u="none" strike="noStrike" baseline="0" dirty="0">
              <a:latin typeface="Roboto Condensed Light" panose="02000000000000000000" pitchFamily="2" charset="0"/>
            </a:endParaRPr>
          </a:p>
          <a:p>
            <a:pPr algn="just"/>
            <a:r>
              <a:rPr lang="uk-UA" sz="1500" b="0" i="0" u="none" strike="noStrike" baseline="0" dirty="0">
                <a:latin typeface="Roboto Condensed Light" panose="02000000000000000000" pitchFamily="2" charset="0"/>
              </a:rPr>
              <a:t>Тлумачення абзацу другого частини шостої статті 34 КУЗПБ із застосуванням філологічного та логічного способів його інтерпретації для цілей покладення на керівника боржника, у разі допущення ним порушення вимог наведених в абзаці першому цієї норми, солідарної відповідальності за незадоволення вимог кредиторів дозволяє виокремити такі </a:t>
            </a:r>
            <a:r>
              <a:rPr lang="uk-UA" sz="1500" b="1" i="0" u="none" strike="noStrike" baseline="0" dirty="0">
                <a:solidFill>
                  <a:srgbClr val="FFFF00"/>
                </a:solidFill>
                <a:latin typeface="Roboto Condensed Light" panose="02000000000000000000" pitchFamily="2" charset="0"/>
              </a:rPr>
              <a:t>два взаємопов’язаних між собою</a:t>
            </a:r>
            <a:r>
              <a:rPr lang="uk-UA" sz="1500" b="0" i="0" u="none" strike="noStrike" baseline="0" dirty="0">
                <a:solidFill>
                  <a:srgbClr val="FFFF00"/>
                </a:solidFill>
                <a:latin typeface="Roboto Condensed Light" panose="02000000000000000000" pitchFamily="2" charset="0"/>
              </a:rPr>
              <a:t> </a:t>
            </a:r>
            <a:r>
              <a:rPr lang="uk-UA" sz="1500" b="1" i="0" u="none" strike="noStrike" baseline="0" dirty="0">
                <a:solidFill>
                  <a:srgbClr val="FFFF00"/>
                </a:solidFill>
                <a:latin typeface="Roboto Condensed Light" panose="02000000000000000000" pitchFamily="2" charset="0"/>
              </a:rPr>
              <a:t>етапи порядку її застосування</a:t>
            </a:r>
            <a:r>
              <a:rPr lang="uk-UA" sz="1500" b="0" i="0" u="none" strike="noStrike" baseline="0" dirty="0">
                <a:latin typeface="Roboto Condensed Light" panose="02000000000000000000" pitchFamily="2" charset="0"/>
              </a:rPr>
              <a:t>:</a:t>
            </a:r>
          </a:p>
          <a:p>
            <a:pPr algn="just"/>
            <a:r>
              <a:rPr lang="uk-UA" sz="1500" b="1" i="0" u="none" strike="noStrike" baseline="0" dirty="0">
                <a:solidFill>
                  <a:srgbClr val="FFFF00"/>
                </a:solidFill>
                <a:latin typeface="Roboto Condensed Light" panose="02000000000000000000" pitchFamily="2" charset="0"/>
              </a:rPr>
              <a:t>І етап</a:t>
            </a:r>
            <a:r>
              <a:rPr lang="uk-UA" sz="1500" b="0" i="0" u="none" strike="noStrike" baseline="0" dirty="0">
                <a:solidFill>
                  <a:srgbClr val="FFFF00"/>
                </a:solidFill>
                <a:latin typeface="Roboto Condensed Light" panose="02000000000000000000" pitchFamily="2" charset="0"/>
              </a:rPr>
              <a:t> – </a:t>
            </a:r>
            <a:r>
              <a:rPr lang="uk-UA" sz="1500" b="1" i="0" u="none" strike="noStrike" baseline="0" dirty="0">
                <a:solidFill>
                  <a:srgbClr val="FFFF00"/>
                </a:solidFill>
                <a:latin typeface="Roboto Condensed Light" panose="02000000000000000000" pitchFamily="2" charset="0"/>
              </a:rPr>
              <a:t>розгляд господарським судом питання</a:t>
            </a:r>
            <a:r>
              <a:rPr lang="uk-UA" sz="1500" b="0" i="0" u="none" strike="noStrike" baseline="0" dirty="0">
                <a:solidFill>
                  <a:srgbClr val="FFFF00"/>
                </a:solidFill>
                <a:latin typeface="Roboto Condensed Light" panose="02000000000000000000" pitchFamily="2" charset="0"/>
              </a:rPr>
              <a:t> </a:t>
            </a:r>
            <a:r>
              <a:rPr lang="uk-UA" sz="1500" b="1" i="0" u="none" strike="noStrike" baseline="0" dirty="0">
                <a:solidFill>
                  <a:srgbClr val="FFFF00"/>
                </a:solidFill>
                <a:latin typeface="Roboto Condensed Light" panose="02000000000000000000" pitchFamily="2" charset="0"/>
              </a:rPr>
              <a:t>наявності підстав</a:t>
            </a:r>
            <a:r>
              <a:rPr lang="uk-UA" sz="1500" b="0" i="0" u="none" strike="noStrike" baseline="0" dirty="0">
                <a:solidFill>
                  <a:srgbClr val="FFFF00"/>
                </a:solidFill>
                <a:latin typeface="Roboto Condensed Light" panose="02000000000000000000" pitchFamily="2" charset="0"/>
              </a:rPr>
              <a:t> </a:t>
            </a:r>
            <a:r>
              <a:rPr lang="uk-UA" sz="1500" b="1" i="0" u="none" strike="noStrike" baseline="0" dirty="0">
                <a:solidFill>
                  <a:srgbClr val="FFFF00"/>
                </a:solidFill>
                <a:latin typeface="Roboto Condensed Light" panose="02000000000000000000" pitchFamily="2" charset="0"/>
              </a:rPr>
              <a:t>для покладення на керівника боржника солідарної відповідальності</a:t>
            </a:r>
            <a:r>
              <a:rPr lang="uk-UA" sz="1500" b="0" i="0" u="none" strike="noStrike" baseline="0" dirty="0">
                <a:latin typeface="Roboto Condensed Light" panose="02000000000000000000" pitchFamily="2" charset="0"/>
              </a:rPr>
              <a:t>, що передбачає з'ясування дотримання керівником боржника вимог абзацу першого цієї норми, в тому числі наявності ознак загрози неплатоспроможності, моменту виникнення загрози неплатоспроможності боржника, належного та своєчасного виконання відповідного обов'язку керівником боржника тощо; </a:t>
            </a:r>
          </a:p>
          <a:p>
            <a:pPr algn="just"/>
            <a:r>
              <a:rPr lang="ru-RU" sz="1500" b="1" i="0" u="none" strike="noStrike" baseline="0" dirty="0">
                <a:solidFill>
                  <a:srgbClr val="FFFF00"/>
                </a:solidFill>
                <a:latin typeface="Roboto Condensed Light" panose="02000000000000000000" pitchFamily="2" charset="0"/>
              </a:rPr>
              <a:t>ІІ </a:t>
            </a:r>
            <a:r>
              <a:rPr lang="ru-RU" sz="1500" b="1" i="0" u="none" strike="noStrike" baseline="0" dirty="0" err="1">
                <a:solidFill>
                  <a:srgbClr val="FFFF00"/>
                </a:solidFill>
                <a:latin typeface="Roboto Condensed Light" panose="02000000000000000000" pitchFamily="2" charset="0"/>
              </a:rPr>
              <a:t>етап</a:t>
            </a:r>
            <a:r>
              <a:rPr lang="ru-RU" sz="1500" b="1" i="0" u="none" strike="noStrike" baseline="0" dirty="0">
                <a:solidFill>
                  <a:srgbClr val="FFFF00"/>
                </a:solidFill>
                <a:latin typeface="Roboto Condensed Light" panose="02000000000000000000" pitchFamily="2" charset="0"/>
              </a:rPr>
              <a:t> </a:t>
            </a:r>
            <a:r>
              <a:rPr lang="ru-RU" sz="1500" b="0"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звернення</a:t>
            </a:r>
            <a:r>
              <a:rPr lang="ru-RU" sz="1500" b="0"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кредиторів</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після</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встановлення</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ухвалою</a:t>
            </a:r>
            <a:r>
              <a:rPr lang="ru-RU" sz="1500" b="1" i="0" u="none" strike="noStrike" baseline="0" dirty="0">
                <a:solidFill>
                  <a:srgbClr val="FFFF00"/>
                </a:solidFill>
                <a:latin typeface="Roboto Condensed Light" panose="02000000000000000000" pitchFamily="2" charset="0"/>
              </a:rPr>
              <a:t> суду </a:t>
            </a:r>
            <a:r>
              <a:rPr lang="ru-RU" sz="1500" b="1" i="0" u="none" strike="noStrike" baseline="0" dirty="0" err="1">
                <a:solidFill>
                  <a:srgbClr val="FFFF00"/>
                </a:solidFill>
                <a:latin typeface="Roboto Condensed Light" panose="02000000000000000000" pitchFamily="2" charset="0"/>
              </a:rPr>
              <a:t>порушення</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зі</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сторони</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керівника</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боржника</a:t>
            </a:r>
            <a:r>
              <a:rPr lang="ru-RU" sz="1500" b="1" i="0" u="none" strike="noStrike" baseline="0" dirty="0">
                <a:solidFill>
                  <a:srgbClr val="FFFF00"/>
                </a:solidFill>
                <a:latin typeface="Roboto Condensed Light" panose="02000000000000000000" pitchFamily="2" charset="0"/>
              </a:rPr>
              <a:t>) з </a:t>
            </a:r>
            <a:r>
              <a:rPr lang="ru-RU" sz="1500" b="1" i="0" u="none" strike="noStrike" baseline="0" dirty="0" err="1">
                <a:solidFill>
                  <a:srgbClr val="FFFF00"/>
                </a:solidFill>
                <a:latin typeface="Roboto Condensed Light" panose="02000000000000000000" pitchFamily="2" charset="0"/>
              </a:rPr>
              <a:t>грошовими</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вимогами</a:t>
            </a:r>
            <a:r>
              <a:rPr lang="ru-RU" sz="1500" b="0" i="0" u="none" strike="noStrike" baseline="0" dirty="0">
                <a:solidFill>
                  <a:srgbClr val="FFFF00"/>
                </a:solidFill>
                <a:latin typeface="Roboto Condensed Light" panose="02000000000000000000" pitchFamily="2" charset="0"/>
              </a:rPr>
              <a:t> </a:t>
            </a:r>
            <a:r>
              <a:rPr lang="ru-RU" sz="1500" b="0" i="0" u="none" strike="noStrike" baseline="0" dirty="0">
                <a:latin typeface="Roboto Condensed Light" panose="02000000000000000000" pitchFamily="2" charset="0"/>
              </a:rPr>
              <a:t>(</a:t>
            </a:r>
            <a:r>
              <a:rPr lang="ru-RU" sz="1500" b="0" i="0" u="none" strike="noStrike" baseline="0" dirty="0" err="1">
                <a:latin typeface="Roboto Condensed Light" panose="02000000000000000000" pitchFamily="2" charset="0"/>
              </a:rPr>
              <a:t>попередньо</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визнаними</a:t>
            </a:r>
            <a:r>
              <a:rPr lang="ru-RU" sz="1500" b="0" i="0" u="none" strike="noStrike" baseline="0" dirty="0">
                <a:latin typeface="Roboto Condensed Light" panose="02000000000000000000" pitchFamily="2" charset="0"/>
              </a:rPr>
              <a:t> судом) </a:t>
            </a:r>
            <a:r>
              <a:rPr lang="ru-RU" sz="1500" b="1" i="0" u="none" strike="noStrike" baseline="0" dirty="0">
                <a:solidFill>
                  <a:srgbClr val="FFFF00"/>
                </a:solidFill>
                <a:latin typeface="Roboto Condensed Light" panose="02000000000000000000" pitchFamily="2" charset="0"/>
              </a:rPr>
              <a:t>до </a:t>
            </a:r>
            <a:r>
              <a:rPr lang="ru-RU" sz="1500" b="1" i="0" u="none" strike="noStrike" baseline="0" dirty="0" err="1">
                <a:solidFill>
                  <a:srgbClr val="FFFF00"/>
                </a:solidFill>
                <a:latin typeface="Roboto Condensed Light" panose="02000000000000000000" pitchFamily="2" charset="0"/>
              </a:rPr>
              <a:t>керівника</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боржника</a:t>
            </a:r>
            <a:r>
              <a:rPr lang="ru-RU" sz="1500" b="0" i="0" u="none" strike="noStrike" baseline="0" dirty="0">
                <a:solidFill>
                  <a:srgbClr val="FFFF00"/>
                </a:solidFill>
                <a:latin typeface="Roboto Condensed Light" panose="02000000000000000000" pitchFamily="2" charset="0"/>
              </a:rPr>
              <a:t> </a:t>
            </a:r>
            <a:r>
              <a:rPr lang="ru-RU" sz="1500" b="0" i="0" u="none" strike="noStrike" baseline="0" dirty="0">
                <a:latin typeface="Roboto Condensed Light" panose="02000000000000000000" pitchFamily="2" charset="0"/>
              </a:rPr>
              <a:t>та </a:t>
            </a:r>
            <a:r>
              <a:rPr lang="ru-RU" sz="1500" b="0" i="0" u="none" strike="noStrike" baseline="0" dirty="0" err="1">
                <a:latin typeface="Roboto Condensed Light" panose="02000000000000000000" pitchFamily="2" charset="0"/>
              </a:rPr>
              <a:t>розгляд</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їх</a:t>
            </a:r>
            <a:r>
              <a:rPr lang="ru-RU" sz="1500" b="0" i="0" u="none" strike="noStrike" baseline="0" dirty="0">
                <a:latin typeface="Roboto Condensed Light" panose="02000000000000000000" pitchFamily="2" charset="0"/>
              </a:rPr>
              <a:t> судом.</a:t>
            </a:r>
          </a:p>
          <a:p>
            <a:pPr algn="just"/>
            <a:endParaRPr lang="uk-UA" sz="1800" b="0" i="0" u="none" strike="noStrike" baseline="0" dirty="0"/>
          </a:p>
          <a:p>
            <a:pPr algn="just"/>
            <a:r>
              <a:rPr lang="uk-UA" sz="1500" b="0" i="0" u="none" strike="noStrike" baseline="0" dirty="0">
                <a:latin typeface="Roboto Condensed Light" panose="02000000000000000000" pitchFamily="2" charset="0"/>
              </a:rPr>
              <a:t>Розгляд вимог про стягнення грошових коштів з керівника боржника на підставі приписів частини шостої статті 34 </a:t>
            </a:r>
            <a:r>
              <a:rPr lang="uk-UA" sz="1500" b="0" i="0" u="none" strike="noStrike" baseline="0" dirty="0" err="1">
                <a:latin typeface="Roboto Condensed Light" panose="02000000000000000000" pitchFamily="2" charset="0"/>
              </a:rPr>
              <a:t>КУзПБ</a:t>
            </a:r>
            <a:r>
              <a:rPr lang="uk-UA" sz="1500" b="0" i="0" u="none" strike="noStrike" baseline="0" dirty="0">
                <a:latin typeface="Roboto Condensed Light" panose="02000000000000000000" pitchFamily="2" charset="0"/>
              </a:rPr>
              <a:t>, як і вимог про покладення солідарної відповідальності, </a:t>
            </a:r>
            <a:r>
              <a:rPr lang="uk-UA" sz="1500" b="1" i="0" u="none" strike="noStrike" baseline="0" dirty="0">
                <a:solidFill>
                  <a:srgbClr val="FFFF00"/>
                </a:solidFill>
                <a:latin typeface="Roboto Condensed Light" panose="02000000000000000000" pitchFamily="2" charset="0"/>
              </a:rPr>
              <a:t>здійснюється за правилами ГПК України в порядку визначеному статтею 7 </a:t>
            </a:r>
            <a:r>
              <a:rPr lang="uk-UA" sz="1500" b="1" i="0" u="none" strike="noStrike" baseline="0" dirty="0" err="1">
                <a:solidFill>
                  <a:srgbClr val="FFFF00"/>
                </a:solidFill>
                <a:latin typeface="Roboto Condensed Light" panose="02000000000000000000" pitchFamily="2" charset="0"/>
              </a:rPr>
              <a:t>КУзПБ</a:t>
            </a:r>
            <a:r>
              <a:rPr lang="uk-UA" sz="1500" b="1" i="0" u="none" strike="noStrike" baseline="0" dirty="0">
                <a:solidFill>
                  <a:srgbClr val="FFFF00"/>
                </a:solidFill>
                <a:latin typeface="Roboto Condensed Light" panose="02000000000000000000" pitchFamily="2" charset="0"/>
              </a:rPr>
              <a:t> у межах справи про банкрутство</a:t>
            </a:r>
            <a:r>
              <a:rPr lang="uk-UA" sz="1500" b="0" i="0" u="none" strike="noStrike" baseline="0" dirty="0">
                <a:latin typeface="Roboto Condensed Light" panose="02000000000000000000" pitchFamily="2" charset="0"/>
              </a:rPr>
              <a:t>, в </a:t>
            </a:r>
            <a:r>
              <a:rPr lang="uk-UA" sz="1500" b="0" i="0" u="none" strike="noStrike" baseline="0" dirty="0" err="1">
                <a:latin typeface="Roboto Condensed Light" panose="02000000000000000000" pitchFamily="2" charset="0"/>
              </a:rPr>
              <a:t>т.ч</a:t>
            </a:r>
            <a:r>
              <a:rPr lang="uk-UA" sz="1500" b="0" i="0" u="none" strike="noStrike" baseline="0" dirty="0">
                <a:latin typeface="Roboto Condensed Light" panose="02000000000000000000" pitchFamily="2" charset="0"/>
              </a:rPr>
              <a:t>. </a:t>
            </a:r>
            <a:r>
              <a:rPr lang="uk-UA" sz="1500" b="1" i="0" u="none" strike="noStrike" baseline="0" dirty="0">
                <a:latin typeface="Roboto Condensed Light" panose="02000000000000000000" pitchFamily="2" charset="0"/>
              </a:rPr>
              <a:t>із урахуванням можливості застосування процесуального інституту об'єднання позовів</a:t>
            </a:r>
            <a:r>
              <a:rPr lang="uk-UA" sz="1500" b="0" i="0" u="none" strike="noStrike" baseline="0" dirty="0">
                <a:latin typeface="Roboto Condensed Light" panose="02000000000000000000" pitchFamily="2" charset="0"/>
              </a:rPr>
              <a:t> (стаття 173 ГПК України).</a:t>
            </a:r>
          </a:p>
          <a:p>
            <a:pPr algn="just"/>
            <a:endParaRPr lang="ru-RU" sz="1500" b="0" i="0" u="none" strike="noStrike" baseline="0" dirty="0">
              <a:latin typeface="Roboto Condensed Light" panose="02000000000000000000" pitchFamily="2" charset="0"/>
            </a:endParaRPr>
          </a:p>
          <a:p>
            <a:pPr algn="just"/>
            <a:r>
              <a:rPr lang="ru-RU" sz="1500" b="0" i="0" u="none" strike="noStrike" baseline="0" dirty="0" err="1">
                <a:latin typeface="Roboto Condensed Light" panose="02000000000000000000" pitchFamily="2" charset="0"/>
              </a:rPr>
              <a:t>Приймаючи</a:t>
            </a:r>
            <a:r>
              <a:rPr lang="ru-RU" sz="1500" b="0" i="0" u="none" strike="noStrike" baseline="0" dirty="0">
                <a:latin typeface="Roboto Condensed Light" panose="02000000000000000000" pitchFamily="2" charset="0"/>
              </a:rPr>
              <a:t> до </a:t>
            </a:r>
            <a:r>
              <a:rPr lang="ru-RU" sz="1500" b="0" i="0" u="none" strike="noStrike" baseline="0" dirty="0" err="1">
                <a:latin typeface="Roboto Condensed Light" panose="02000000000000000000" pitchFamily="2" charset="0"/>
              </a:rPr>
              <a:t>уваги</a:t>
            </a:r>
            <a:r>
              <a:rPr lang="ru-RU" sz="1500" b="0" i="0" u="none" strike="noStrike" baseline="0" dirty="0">
                <a:latin typeface="Roboto Condensed Light" panose="02000000000000000000" pitchFamily="2" charset="0"/>
              </a:rPr>
              <a:t> </a:t>
            </a:r>
            <a:r>
              <a:rPr lang="ru-RU" sz="1500" b="1" i="0" u="sng" strike="noStrike" baseline="0" dirty="0">
                <a:solidFill>
                  <a:srgbClr val="FFFF00"/>
                </a:solidFill>
                <a:latin typeface="Roboto Condensed Light" panose="02000000000000000000" pitchFamily="2" charset="0"/>
              </a:rPr>
              <a:t>принцип конкурсного </a:t>
            </a:r>
            <a:r>
              <a:rPr lang="ru-RU" sz="1500" b="1" i="0" u="sng" strike="noStrike" baseline="0" dirty="0" err="1">
                <a:solidFill>
                  <a:srgbClr val="FFFF00"/>
                </a:solidFill>
                <a:latin typeface="Roboto Condensed Light" panose="02000000000000000000" pitchFamily="2" charset="0"/>
              </a:rPr>
              <a:t>імунітету</a:t>
            </a:r>
            <a:r>
              <a:rPr lang="ru-RU" sz="1500" b="0" i="0" u="none" strike="noStrike" baseline="0" dirty="0">
                <a:solidFill>
                  <a:srgbClr val="FFFF00"/>
                </a:solidFill>
                <a:latin typeface="Roboto Condensed Light" panose="02000000000000000000" pitchFamily="2" charset="0"/>
              </a:rPr>
              <a:t>, </a:t>
            </a:r>
            <a:r>
              <a:rPr lang="ru-RU" sz="1500" b="1" i="0" u="none" strike="noStrike" baseline="0" dirty="0">
                <a:solidFill>
                  <a:srgbClr val="FFFF00"/>
                </a:solidFill>
                <a:latin typeface="Roboto Condensed Light" panose="02000000000000000000" pitchFamily="2" charset="0"/>
              </a:rPr>
              <a:t>не </a:t>
            </a:r>
            <a:r>
              <a:rPr lang="ru-RU" sz="1500" b="1" i="0" u="none" strike="noStrike" baseline="0" dirty="0" err="1">
                <a:solidFill>
                  <a:srgbClr val="FFFF00"/>
                </a:solidFill>
                <a:latin typeface="Roboto Condensed Light" panose="02000000000000000000" pitchFamily="2" charset="0"/>
              </a:rPr>
              <a:t>допускається</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стягнення</a:t>
            </a:r>
            <a:r>
              <a:rPr lang="ru-RU" sz="1500" b="1" i="0" u="none" strike="noStrike" baseline="0" dirty="0">
                <a:solidFill>
                  <a:srgbClr val="FFFF00"/>
                </a:solidFill>
                <a:latin typeface="Roboto Condensed Light" panose="02000000000000000000" pitchFamily="2" charset="0"/>
              </a:rPr>
              <a:t> кредитором(-</a:t>
            </a:r>
            <a:r>
              <a:rPr lang="ru-RU" sz="1500" b="1" i="0" u="none" strike="noStrike" baseline="0" dirty="0" err="1">
                <a:solidFill>
                  <a:srgbClr val="FFFF00"/>
                </a:solidFill>
                <a:latin typeface="Roboto Condensed Light" panose="02000000000000000000" pitchFamily="2" charset="0"/>
              </a:rPr>
              <a:t>ами</a:t>
            </a:r>
            <a:r>
              <a:rPr lang="ru-RU" sz="1500" b="1" i="0" u="none" strike="noStrike" baseline="0" dirty="0">
                <a:solidFill>
                  <a:srgbClr val="FFFF00"/>
                </a:solidFill>
                <a:latin typeface="Roboto Condensed Light" panose="02000000000000000000" pitchFamily="2" charset="0"/>
              </a:rPr>
              <a:t>) з </a:t>
            </a:r>
            <a:r>
              <a:rPr lang="ru-RU" sz="1500" b="1" i="0" u="none" strike="noStrike" baseline="0" dirty="0" err="1">
                <a:solidFill>
                  <a:srgbClr val="FFFF00"/>
                </a:solidFill>
                <a:latin typeface="Roboto Condensed Light" panose="02000000000000000000" pitchFamily="2" charset="0"/>
              </a:rPr>
              <a:t>керівника</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боржника</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грошових</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коштів</a:t>
            </a:r>
            <a:r>
              <a:rPr lang="ru-RU" sz="1500" b="1" i="0" u="none" strike="noStrike" baseline="0" dirty="0">
                <a:solidFill>
                  <a:srgbClr val="FFFF00"/>
                </a:solidFill>
                <a:latin typeface="Roboto Condensed Light" panose="02000000000000000000" pitchFamily="2" charset="0"/>
              </a:rPr>
              <a:t> в </a:t>
            </a:r>
            <a:r>
              <a:rPr lang="ru-RU" sz="1500" b="1" i="0" u="none" strike="noStrike" baseline="0" dirty="0" err="1">
                <a:solidFill>
                  <a:srgbClr val="FFFF00"/>
                </a:solidFill>
                <a:latin typeface="Roboto Condensed Light" panose="02000000000000000000" pitchFamily="2" charset="0"/>
              </a:rPr>
              <a:t>рахунок</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індивідуального</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погашення</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заявлених</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вимог</a:t>
            </a:r>
            <a:r>
              <a:rPr lang="ru-RU" sz="1500" b="1" i="0" u="none" strike="noStrike" baseline="0" dirty="0">
                <a:solidFill>
                  <a:srgbClr val="FFFF00"/>
                </a:solidFill>
                <a:latin typeface="Roboto Condensed Light" panose="02000000000000000000" pitchFamily="2" charset="0"/>
              </a:rPr>
              <a:t> поза межами </a:t>
            </a:r>
            <a:r>
              <a:rPr lang="ru-RU" sz="1500" b="1" i="0" u="none" strike="noStrike" baseline="0" dirty="0" err="1">
                <a:solidFill>
                  <a:srgbClr val="FFFF00"/>
                </a:solidFill>
                <a:latin typeface="Roboto Condensed Light" panose="02000000000000000000" pitchFamily="2" charset="0"/>
              </a:rPr>
              <a:t>конкретної</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конкурсної</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процедури</a:t>
            </a:r>
            <a:r>
              <a:rPr lang="ru-RU" sz="1500" b="0" i="0" u="none" strike="noStrike" baseline="0" dirty="0">
                <a:latin typeface="Roboto Condensed Light" panose="02000000000000000000" pitchFamily="2" charset="0"/>
              </a:rPr>
              <a:t>.</a:t>
            </a:r>
          </a:p>
          <a:p>
            <a:endParaRPr lang="uk-UA" sz="1800" b="0" i="0" u="none" strike="noStrike" baseline="0" dirty="0"/>
          </a:p>
          <a:p>
            <a:pPr algn="just"/>
            <a:endParaRPr lang="uk-UA" sz="1500" b="0" i="0" u="none" strike="noStrike" baseline="0" dirty="0">
              <a:latin typeface="Roboto Condensed Light" panose="02000000000000000000" pitchFamily="2" charset="0"/>
            </a:endParaRPr>
          </a:p>
          <a:p>
            <a:endParaRPr lang="uk-UA" sz="1800" b="0" i="0" u="none" strike="noStrike" baseline="0" dirty="0"/>
          </a:p>
          <a:p>
            <a:pPr algn="just"/>
            <a:endParaRPr lang="uk-UA" sz="1600" b="1" i="1" u="none" strike="noStrike" baseline="0" dirty="0">
              <a:latin typeface="Roboto Condensed Light" panose="02000000000000000000" pitchFamily="2" charset="0"/>
            </a:endParaRPr>
          </a:p>
          <a:p>
            <a:endParaRPr lang="uk-UA" sz="1800" b="0" i="0" u="none" strike="noStrike" baseline="0" dirty="0"/>
          </a:p>
          <a:p>
            <a:pPr algn="just"/>
            <a:endParaRPr lang="ru-RU" sz="1800" b="0" i="0" u="none" strike="noStrike" baseline="0" dirty="0">
              <a:latin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
        <p:nvSpPr>
          <p:cNvPr id="7" name="TextBox 6">
            <a:extLst>
              <a:ext uri="{FF2B5EF4-FFF2-40B4-BE49-F238E27FC236}">
                <a16:creationId xmlns:a16="http://schemas.microsoft.com/office/drawing/2014/main" id="{B1EE3F44-FE1D-69BB-48CD-58F2DE1D6B0E}"/>
              </a:ext>
            </a:extLst>
          </p:cNvPr>
          <p:cNvSpPr txBox="1"/>
          <p:nvPr/>
        </p:nvSpPr>
        <p:spPr>
          <a:xfrm>
            <a:off x="768096" y="314074"/>
            <a:ext cx="11274272"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Актуальна судова практика щодо солідарної відповідальності     </a:t>
            </a:r>
          </a:p>
        </p:txBody>
      </p:sp>
      <p:sp>
        <p:nvSpPr>
          <p:cNvPr id="9" name="Округлений прямокутник 1">
            <a:extLst>
              <a:ext uri="{FF2B5EF4-FFF2-40B4-BE49-F238E27FC236}">
                <a16:creationId xmlns:a16="http://schemas.microsoft.com/office/drawing/2014/main" id="{914FC139-4962-C14E-6436-7FF73409C0DA}"/>
              </a:ext>
            </a:extLst>
          </p:cNvPr>
          <p:cNvSpPr/>
          <p:nvPr/>
        </p:nvSpPr>
        <p:spPr>
          <a:xfrm>
            <a:off x="391390" y="818079"/>
            <a:ext cx="10897890" cy="481955"/>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b="1" dirty="0">
                <a:latin typeface="Roboto Condensed Light" panose="02000000000000000000" pitchFamily="2" charset="0"/>
                <a:ea typeface="Roboto Condensed Light" panose="02000000000000000000" pitchFamily="2" charset="0"/>
              </a:rPr>
              <a:t>Постанова КГС ВС від 09.06.2022 у справі № 904/76/21 </a:t>
            </a:r>
            <a:endParaRPr lang="uk-UA"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38447499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Інститут банкрутства фізичних осіб </a:t>
            </a:r>
          </a:p>
        </p:txBody>
      </p:sp>
      <p:sp>
        <p:nvSpPr>
          <p:cNvPr id="8" name="Округлений прямокутник 7"/>
          <p:cNvSpPr/>
          <p:nvPr/>
        </p:nvSpPr>
        <p:spPr>
          <a:xfrm>
            <a:off x="493776" y="621792"/>
            <a:ext cx="11153013" cy="540410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Times New Roman" panose="02020603050405020304" pitchFamily="18" charset="0"/>
              <a:ea typeface="MS Mincho" panose="02020609040205080304" pitchFamily="49"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Times New Roman" panose="02020603050405020304" pitchFamily="18" charset="0"/>
              <a:ea typeface="MS Mincho" panose="02020609040205080304" pitchFamily="49"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Times New Roman" panose="02020603050405020304" pitchFamily="18" charset="0"/>
              <a:ea typeface="MS Mincho" panose="02020609040205080304" pitchFamily="49"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Times New Roman" panose="02020603050405020304" pitchFamily="18" charset="0"/>
              <a:ea typeface="MS Mincho" panose="02020609040205080304" pitchFamily="49"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Times New Roman" panose="02020603050405020304" pitchFamily="18" charset="0"/>
              <a:ea typeface="MS Mincho" panose="02020609040205080304" pitchFamily="49" charset="-128"/>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Проектом пропонується врегулювати відносини щодо відновлення платоспроможності фізичних осіб, які опинилися в скрутній фінансовій ситуації та </a:t>
            </a:r>
            <a:r>
              <a:rPr kumimoji="0" lang="uk-UA"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потребують допомоги з боку Держави</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Система врегулювання проблем заборгованості громадян – фізичних осіб, не зайнятих у підприємництві, в усьому світі спрямована на забезпечення надання допомоги </a:t>
            </a:r>
            <a:r>
              <a:rPr kumimoji="0" lang="uk-UA" sz="16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чесним</a:t>
            </a:r>
            <a:r>
              <a:rPr kumimoji="0" lang="uk-UA"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але невдалим боржникам </a:t>
            </a:r>
            <a:r>
              <a:rPr kumimoji="0" lang="uk-UA" sz="16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шляхом передусім реструктуризації їх боргів</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а в разі неможливості у майбутньому погасити борги, </a:t>
            </a:r>
            <a:r>
              <a:rPr kumimoji="0" lang="uk-UA" sz="16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заслужити їх списання</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 відновлення платоспроможності боржника </a:t>
            </a:r>
            <a:r>
              <a:rPr kumimoji="0" lang="uk-UA" sz="16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виграє не тільки ця особа, а й держава</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оскільки фізична особа, звільняючись від боргів, повертається до активної легальної праці, покращуються сімейні відносини, людина зберігає здоров’я, а відтак, трудовий потенціал, загалом повертається до активної соціальної діяльності. </a:t>
            </a:r>
            <a:r>
              <a:rPr kumimoji="0" lang="uk-UA"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Держава таким чином повертає </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ще одну економічну одиницю до активного способу життя і, нарешті, </a:t>
            </a:r>
            <a:r>
              <a:rPr kumimoji="0" lang="uk-UA"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платника податків</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 загальним уявленням від розв’язання проблем фізичних осіб – позичальників шляхом поступок </a:t>
            </a:r>
            <a:r>
              <a:rPr kumimoji="0" lang="uk-UA"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можуть постраждати кредитні установи</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насправді, як свідчить практика застосування таких юридичних процедур у розвинутих країнах, банки хоча і можуть щось втрачати у разі їх погодження на списання частини боргу, однак, </a:t>
            </a:r>
            <a:r>
              <a:rPr kumimoji="0" lang="uk-UA"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 цілому вони виграють за рахунок очищення їх балансів від «мертвих» боргів та збереження їх клієнтів серед активних учасників споживчого кредитування</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а за таким токсичним кредитом отримають більше, ніж отримали би через стягнення у виконавчому провадженні, такі можливості надає застосування інституту розстрочення, яке передбачається в плані відновлення платоспроможності боржника.</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400" b="1" i="0" u="none" strike="noStrike" kern="1200" cap="none" spc="0" normalizeH="0" baseline="0" noProof="0" dirty="0">
              <a:ln>
                <a:noFill/>
              </a:ln>
              <a:solidFill>
                <a:srgbClr val="00B050"/>
              </a:solidFill>
              <a:effectLst/>
              <a:uLnTx/>
              <a:uFillTx/>
              <a:latin typeface="Roboto Condensed Light" panose="02000000000000000000" pitchFamily="2"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400" b="1" i="0" u="none" strike="noStrike" kern="1200" cap="none" spc="0" normalizeH="0" baseline="0" noProof="0" dirty="0" err="1">
                <a:ln>
                  <a:noFill/>
                </a:ln>
                <a:solidFill>
                  <a:srgbClr val="00B050"/>
                </a:solidFill>
                <a:effectLst/>
                <a:uLnTx/>
                <a:uFillTx/>
                <a:latin typeface="Roboto Condensed Light" panose="02000000000000000000" pitchFamily="2" charset="0"/>
                <a:ea typeface="+mn-ea"/>
                <a:cs typeface="+mn-cs"/>
              </a:rPr>
              <a:t>Пояснювальна</a:t>
            </a:r>
            <a:r>
              <a:rPr kumimoji="0" lang="ru-RU" sz="1400" b="1" i="0" u="none" strike="noStrike" kern="1200" cap="none" spc="0" normalizeH="0" baseline="0" noProof="0" dirty="0">
                <a:ln>
                  <a:noFill/>
                </a:ln>
                <a:solidFill>
                  <a:srgbClr val="00B050"/>
                </a:solidFill>
                <a:effectLst/>
                <a:uLnTx/>
                <a:uFillTx/>
                <a:latin typeface="Roboto Condensed Light" panose="02000000000000000000" pitchFamily="2" charset="0"/>
                <a:ea typeface="+mn-ea"/>
                <a:cs typeface="+mn-cs"/>
              </a:rPr>
              <a:t> записка до проекту Кодексу </a:t>
            </a:r>
            <a:r>
              <a:rPr kumimoji="0" lang="ru-RU" sz="1400" b="1" i="0" u="none" strike="noStrike" kern="1200" cap="none" spc="0" normalizeH="0" baseline="0" noProof="0" dirty="0" err="1">
                <a:ln>
                  <a:noFill/>
                </a:ln>
                <a:solidFill>
                  <a:srgbClr val="00B050"/>
                </a:solidFill>
                <a:effectLst/>
                <a:uLnTx/>
                <a:uFillTx/>
                <a:latin typeface="Roboto Condensed Light" panose="02000000000000000000" pitchFamily="2" charset="0"/>
                <a:ea typeface="+mn-ea"/>
                <a:cs typeface="+mn-cs"/>
              </a:rPr>
              <a:t>України</a:t>
            </a:r>
            <a:r>
              <a:rPr kumimoji="0" lang="ru-RU" sz="1400" b="1" i="0" u="none" strike="noStrike" kern="1200" cap="none" spc="0" normalizeH="0" baseline="0" noProof="0" dirty="0">
                <a:ln>
                  <a:noFill/>
                </a:ln>
                <a:solidFill>
                  <a:srgbClr val="00B050"/>
                </a:solidFill>
                <a:effectLst/>
                <a:uLnTx/>
                <a:uFillTx/>
                <a:latin typeface="Roboto Condensed Light" panose="02000000000000000000" pitchFamily="2" charset="0"/>
                <a:ea typeface="+mn-ea"/>
                <a:cs typeface="+mn-cs"/>
              </a:rPr>
              <a:t> з процедур </a:t>
            </a:r>
            <a:r>
              <a:rPr kumimoji="0" lang="ru-RU" sz="1400" b="1" i="0" u="none" strike="noStrike" kern="1200" cap="none" spc="0" normalizeH="0" baseline="0" noProof="0" dirty="0" err="1">
                <a:ln>
                  <a:noFill/>
                </a:ln>
                <a:solidFill>
                  <a:srgbClr val="00B050"/>
                </a:solidFill>
                <a:effectLst/>
                <a:uLnTx/>
                <a:uFillTx/>
                <a:latin typeface="Roboto Condensed Light" panose="02000000000000000000" pitchFamily="2" charset="0"/>
                <a:ea typeface="+mn-ea"/>
                <a:cs typeface="+mn-cs"/>
              </a:rPr>
              <a:t>банкрутства</a:t>
            </a:r>
            <a:r>
              <a:rPr kumimoji="0" lang="ru-RU" sz="1400" b="1" i="0" u="none" strike="noStrike" kern="1200" cap="none" spc="0" normalizeH="0" baseline="0" noProof="0" dirty="0">
                <a:ln>
                  <a:noFill/>
                </a:ln>
                <a:solidFill>
                  <a:srgbClr val="00B050"/>
                </a:solidFill>
                <a:effectLst/>
                <a:uLnTx/>
                <a:uFillTx/>
                <a:latin typeface="Roboto Condensed Light" panose="02000000000000000000" pitchFamily="2" charset="0"/>
                <a:ea typeface="+mn-ea"/>
                <a:cs typeface="+mn-cs"/>
              </a:rPr>
              <a:t> ([</a:t>
            </a:r>
            <a:r>
              <a:rPr kumimoji="0" lang="ru-RU" sz="1400" b="1" i="0" u="none" strike="noStrike" kern="1200" cap="none" spc="0" normalizeH="0" baseline="0" noProof="0" dirty="0" err="1">
                <a:ln>
                  <a:noFill/>
                </a:ln>
                <a:solidFill>
                  <a:srgbClr val="00B050"/>
                </a:solidFill>
                <a:effectLst/>
                <a:uLnTx/>
                <a:uFillTx/>
                <a:latin typeface="Roboto Condensed Light" panose="02000000000000000000" pitchFamily="2" charset="0"/>
                <a:ea typeface="+mn-ea"/>
                <a:cs typeface="+mn-cs"/>
              </a:rPr>
              <a:t>Електронний</a:t>
            </a:r>
            <a:r>
              <a:rPr kumimoji="0" lang="ru-RU" sz="1400" b="1" i="0" u="none" strike="noStrike" kern="1200" cap="none" spc="0" normalizeH="0" baseline="0" noProof="0" dirty="0">
                <a:ln>
                  <a:noFill/>
                </a:ln>
                <a:solidFill>
                  <a:srgbClr val="00B050"/>
                </a:solidFill>
                <a:effectLst/>
                <a:uLnTx/>
                <a:uFillTx/>
                <a:latin typeface="Roboto Condensed Light" panose="02000000000000000000" pitchFamily="2" charset="0"/>
                <a:ea typeface="+mn-ea"/>
                <a:cs typeface="+mn-cs"/>
              </a:rPr>
              <a:t> ресурс] // </a:t>
            </a:r>
            <a:r>
              <a:rPr kumimoji="0" lang="ru-RU" sz="1400" b="1" i="0" u="none" strike="noStrike" kern="1200" cap="none" spc="0" normalizeH="0" baseline="0" noProof="0" dirty="0" err="1">
                <a:ln>
                  <a:noFill/>
                </a:ln>
                <a:solidFill>
                  <a:srgbClr val="00B050"/>
                </a:solidFill>
                <a:effectLst/>
                <a:uLnTx/>
                <a:uFillTx/>
                <a:latin typeface="Roboto Condensed Light" panose="02000000000000000000" pitchFamily="2" charset="0"/>
                <a:ea typeface="+mn-ea"/>
                <a:cs typeface="+mn-cs"/>
              </a:rPr>
              <a:t>Офіційний</a:t>
            </a:r>
            <a:r>
              <a:rPr kumimoji="0" lang="ru-RU" sz="1400" b="1" i="0" u="none" strike="noStrike" kern="1200" cap="none" spc="0" normalizeH="0" baseline="0" noProof="0" dirty="0">
                <a:ln>
                  <a:noFill/>
                </a:ln>
                <a:solidFill>
                  <a:srgbClr val="00B050"/>
                </a:solidFill>
                <a:effectLst/>
                <a:uLnTx/>
                <a:uFillTx/>
                <a:latin typeface="Roboto Condensed Light" panose="02000000000000000000" pitchFamily="2" charset="0"/>
                <a:ea typeface="+mn-ea"/>
                <a:cs typeface="+mn-cs"/>
              </a:rPr>
              <a:t> портал </a:t>
            </a:r>
            <a:r>
              <a:rPr kumimoji="0" lang="ru-RU" sz="1400" b="1" i="0" u="none" strike="noStrike" kern="1200" cap="none" spc="0" normalizeH="0" baseline="0" noProof="0" dirty="0" err="1">
                <a:ln>
                  <a:noFill/>
                </a:ln>
                <a:solidFill>
                  <a:srgbClr val="00B050"/>
                </a:solidFill>
                <a:effectLst/>
                <a:uLnTx/>
                <a:uFillTx/>
                <a:latin typeface="Roboto Condensed Light" panose="02000000000000000000" pitchFamily="2" charset="0"/>
                <a:ea typeface="+mn-ea"/>
                <a:cs typeface="+mn-cs"/>
              </a:rPr>
              <a:t>Верховної</a:t>
            </a:r>
            <a:r>
              <a:rPr kumimoji="0" lang="ru-RU" sz="1400" b="1" i="0" u="none" strike="noStrike" kern="1200" cap="none" spc="0" normalizeH="0" baseline="0" noProof="0" dirty="0">
                <a:ln>
                  <a:noFill/>
                </a:ln>
                <a:solidFill>
                  <a:srgbClr val="00B050"/>
                </a:solidFill>
                <a:effectLst/>
                <a:uLnTx/>
                <a:uFillTx/>
                <a:latin typeface="Roboto Condensed Light" panose="02000000000000000000" pitchFamily="2" charset="0"/>
                <a:ea typeface="+mn-ea"/>
                <a:cs typeface="+mn-cs"/>
              </a:rPr>
              <a:t> Ради </a:t>
            </a:r>
            <a:r>
              <a:rPr kumimoji="0" lang="ru-RU" sz="1400" b="1" i="0" u="none" strike="noStrike" kern="1200" cap="none" spc="0" normalizeH="0" baseline="0" noProof="0" dirty="0" err="1">
                <a:ln>
                  <a:noFill/>
                </a:ln>
                <a:solidFill>
                  <a:srgbClr val="00B050"/>
                </a:solidFill>
                <a:effectLst/>
                <a:uLnTx/>
                <a:uFillTx/>
                <a:latin typeface="Roboto Condensed Light" panose="02000000000000000000" pitchFamily="2" charset="0"/>
                <a:ea typeface="+mn-ea"/>
                <a:cs typeface="+mn-cs"/>
              </a:rPr>
              <a:t>України</a:t>
            </a:r>
            <a:r>
              <a:rPr kumimoji="0" lang="ru-RU" sz="1400" b="1" i="0" u="none" strike="noStrike" kern="1200" cap="none" spc="0" normalizeH="0" baseline="0" noProof="0" dirty="0">
                <a:ln>
                  <a:noFill/>
                </a:ln>
                <a:solidFill>
                  <a:srgbClr val="00B050"/>
                </a:solidFill>
                <a:effectLst/>
                <a:uLnTx/>
                <a:uFillTx/>
                <a:latin typeface="Roboto Condensed Light" panose="02000000000000000000" pitchFamily="2" charset="0"/>
                <a:ea typeface="+mn-ea"/>
                <a:cs typeface="+mn-cs"/>
              </a:rPr>
              <a:t>. - Режим доступу: http://w1.c1.rada.gov.ua/pls/zweb2/webproc4_1?pf3511=63518)</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800" b="1" i="0" u="none" strike="noStrike" kern="1200" cap="none" spc="0" normalizeH="0" baseline="0" noProof="0" dirty="0">
              <a:ln>
                <a:noFill/>
              </a:ln>
              <a:solidFill>
                <a:srgbClr val="FFFF00"/>
              </a:solidFill>
              <a:effectLst/>
              <a:uLnTx/>
              <a:uFillTx/>
              <a:latin typeface="Roboto Condensed Light" panose="020000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Calibri"/>
              <a:ea typeface="+mn-ea"/>
              <a:cs typeface="+mn-cs"/>
            </a:endParaRPr>
          </a:p>
          <a:p>
            <a:pPr marL="0" marR="0" lvl="0" indent="36000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36000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360000" algn="just" defTabSz="914400" rtl="0" eaLnBrk="1" fontAlgn="auto" latinLnBrk="0" hangingPunct="1">
              <a:lnSpc>
                <a:spcPct val="100000"/>
              </a:lnSpc>
              <a:spcBef>
                <a:spcPts val="0"/>
              </a:spcBef>
              <a:spcAft>
                <a:spcPts val="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Tree>
    <p:extLst>
      <p:ext uri="{BB962C8B-B14F-4D97-AF65-F5344CB8AC3E}">
        <p14:creationId xmlns:p14="http://schemas.microsoft.com/office/powerpoint/2010/main" val="18889226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183326" y="6031833"/>
            <a:ext cx="5133788" cy="320842"/>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208533"/>
            <a:ext cx="115443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відкриття провадження у справі</a:t>
            </a:r>
          </a:p>
        </p:txBody>
      </p:sp>
      <p:sp>
        <p:nvSpPr>
          <p:cNvPr id="2" name="Округлений прямокутник 1"/>
          <p:cNvSpPr/>
          <p:nvPr/>
        </p:nvSpPr>
        <p:spPr>
          <a:xfrm>
            <a:off x="458724" y="1078956"/>
            <a:ext cx="10744200" cy="74070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29.07.2021 у справі № 909/1028/20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srgbClr val="70AD47"/>
                </a:solidFill>
                <a:effectLst/>
                <a:uLnTx/>
                <a:uFillTx/>
                <a:latin typeface="Roboto Condensed Light" panose="02000000000000000000" pitchFamily="2" charset="0"/>
                <a:ea typeface="Roboto Condensed Light" panose="02000000000000000000" pitchFamily="2" charset="0"/>
                <a:cs typeface="+mn-cs"/>
              </a:rPr>
              <a:t>Статті 115, 116, 119 Кодексу України з процедур банкрутства</a:t>
            </a:r>
            <a:endParaRPr kumimoji="0" lang="uk-UA" sz="1800" b="0" i="0" u="none" strike="noStrike" kern="1200" cap="none" spc="0" normalizeH="0" baseline="0" noProof="0" dirty="0">
              <a:ln>
                <a:noFill/>
              </a:ln>
              <a:solidFill>
                <a:srgbClr val="70AD47"/>
              </a:solidFill>
              <a:effectLst/>
              <a:uLnTx/>
              <a:uFillTx/>
              <a:latin typeface="Roboto Condensed Light" panose="02000000000000000000" pitchFamily="2" charset="0"/>
              <a:ea typeface="Roboto Condensed Light" panose="02000000000000000000" pitchFamily="2" charset="0"/>
              <a:cs typeface="+mn-cs"/>
            </a:endParaRPr>
          </a:p>
        </p:txBody>
      </p:sp>
      <p:sp>
        <p:nvSpPr>
          <p:cNvPr id="8" name="Округлений прямокутник 7"/>
          <p:cNvSpPr/>
          <p:nvPr/>
        </p:nvSpPr>
        <p:spPr>
          <a:xfrm>
            <a:off x="429768" y="1929385"/>
            <a:ext cx="10995660" cy="3904487"/>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Тлумачення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другої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115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із</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застосуванням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філологічного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логічного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способів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інтерпретації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приводить до таких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висновків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огляду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вжиття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законодавцем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словосполучення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інші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перелік</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відкриття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 не є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вичерпним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відкриття провадження у справі про неплатоспроможність фізичної особи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достатньо навіть однієї або більше однієї підстави у будь-яких комбінаціях </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наведених у частині другій статті 115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оскільки законодавцем імперативно не визначено обов'язковим існування сукупності всіх чотирьох підстав, як умови для відкриття провадження у справі про неплатоспроможність фізичної особи;</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наявність у боржника майна не виключає можливості існування в нього прострочених зобов'язань перед його кредиторами, як однієї із підстав для відкриття провадження у справі про неплатоспроможність фізичної особи.</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ступенем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визначеності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частина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четверта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119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є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абсолютновизначеною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нормою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свідчить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законодавцем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вичерпного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переліку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відмови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відкритті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розширювальному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тлумаченню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не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підлягає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Наявність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активів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відкритих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щодо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нього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виконавчих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не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належить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вичерпного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переліку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відмови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відкритті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mn-ea"/>
              <a:cs typeface="+mn-cs"/>
            </a:endParaRPr>
          </a:p>
        </p:txBody>
      </p:sp>
    </p:spTree>
    <p:extLst>
      <p:ext uri="{BB962C8B-B14F-4D97-AF65-F5344CB8AC3E}">
        <p14:creationId xmlns:p14="http://schemas.microsoft.com/office/powerpoint/2010/main" val="3144781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4</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Доктрина зняття корпоративної вуалі    </a:t>
            </a:r>
          </a:p>
        </p:txBody>
      </p:sp>
      <p:sp>
        <p:nvSpPr>
          <p:cNvPr id="8" name="Округлений прямокутник 7"/>
          <p:cNvSpPr/>
          <p:nvPr/>
        </p:nvSpPr>
        <p:spPr>
          <a:xfrm>
            <a:off x="391390" y="670199"/>
            <a:ext cx="11118239" cy="5492857"/>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uk-UA" sz="1700" dirty="0">
              <a:solidFill>
                <a:schemeClr val="bg1"/>
              </a:solidFill>
              <a:latin typeface="Roboto Condensed Light" panose="02000000000000000000" pitchFamily="2" charset="0"/>
            </a:endParaRPr>
          </a:p>
          <a:p>
            <a:pPr algn="just"/>
            <a:endParaRPr lang="uk-UA" sz="1700" i="0" u="none" strike="noStrike" baseline="0" dirty="0">
              <a:solidFill>
                <a:schemeClr val="bg1"/>
              </a:solidFill>
              <a:latin typeface="Roboto Condensed Light" panose="02000000000000000000" pitchFamily="2" charset="0"/>
            </a:endParaRPr>
          </a:p>
          <a:p>
            <a:pPr algn="just"/>
            <a:r>
              <a:rPr lang="uk-UA" sz="1700" b="1" i="0" u="none" strike="noStrike" baseline="0" dirty="0">
                <a:solidFill>
                  <a:schemeClr val="bg1"/>
                </a:solidFill>
                <a:latin typeface="Roboto Condensed Light" panose="02000000000000000000" pitchFamily="2" charset="0"/>
              </a:rPr>
              <a:t>Принцип обмеженої відповідальності корпорацій </a:t>
            </a:r>
            <a:r>
              <a:rPr lang="uk-UA" sz="1700" i="0" u="none" strike="noStrike" baseline="0" dirty="0">
                <a:solidFill>
                  <a:schemeClr val="bg1"/>
                </a:solidFill>
                <a:latin typeface="Roboto Condensed Light" panose="02000000000000000000" pitchFamily="2" charset="0"/>
              </a:rPr>
              <a:t>передбачає, що останні є самостійними об</a:t>
            </a:r>
            <a:r>
              <a:rPr lang="en-US" sz="1700" i="0" u="none" strike="noStrike" baseline="0" dirty="0">
                <a:solidFill>
                  <a:schemeClr val="bg1"/>
                </a:solidFill>
                <a:latin typeface="Roboto Condensed Light" panose="02000000000000000000" pitchFamily="2" charset="0"/>
              </a:rPr>
              <a:t>’</a:t>
            </a:r>
            <a:r>
              <a:rPr lang="uk-UA" sz="1700" i="0" u="none" strike="noStrike" baseline="0" dirty="0" err="1">
                <a:solidFill>
                  <a:schemeClr val="bg1"/>
                </a:solidFill>
                <a:latin typeface="Roboto Condensed Light" panose="02000000000000000000" pitchFamily="2" charset="0"/>
              </a:rPr>
              <a:t>єктами</a:t>
            </a:r>
            <a:r>
              <a:rPr lang="uk-UA" sz="1700" i="0" u="none" strike="noStrike" baseline="0" dirty="0">
                <a:solidFill>
                  <a:schemeClr val="bg1"/>
                </a:solidFill>
                <a:latin typeface="Roboto Condensed Light" panose="02000000000000000000" pitchFamily="2" charset="0"/>
              </a:rPr>
              <a:t> цивільного обороту, а відтак учасники корпорацій не відповідають за їхніми </a:t>
            </a:r>
            <a:r>
              <a:rPr lang="uk-UA" sz="1700" i="0" u="none" strike="noStrike" baseline="0" dirty="0" err="1">
                <a:solidFill>
                  <a:schemeClr val="bg1"/>
                </a:solidFill>
                <a:latin typeface="Roboto Condensed Light" panose="02000000000000000000" pitchFamily="2" charset="0"/>
              </a:rPr>
              <a:t>зобов</a:t>
            </a:r>
            <a:r>
              <a:rPr lang="en-US" sz="1700" i="0" u="none" strike="noStrike" baseline="0" dirty="0">
                <a:solidFill>
                  <a:schemeClr val="bg1"/>
                </a:solidFill>
                <a:latin typeface="Roboto Condensed Light" panose="02000000000000000000" pitchFamily="2" charset="0"/>
              </a:rPr>
              <a:t>’</a:t>
            </a:r>
            <a:r>
              <a:rPr lang="uk-UA" sz="1700" i="0" u="none" strike="noStrike" baseline="0" dirty="0" err="1">
                <a:solidFill>
                  <a:schemeClr val="bg1"/>
                </a:solidFill>
                <a:latin typeface="Roboto Condensed Light" panose="02000000000000000000" pitchFamily="2" charset="0"/>
              </a:rPr>
              <a:t>язаннями</a:t>
            </a:r>
            <a:r>
              <a:rPr lang="uk-UA" sz="1700" i="0" u="none" strike="noStrike" baseline="0" dirty="0">
                <a:solidFill>
                  <a:schemeClr val="bg1"/>
                </a:solidFill>
                <a:latin typeface="Roboto Condensed Light" panose="02000000000000000000" pitchFamily="2" charset="0"/>
              </a:rPr>
              <a:t>, що </a:t>
            </a:r>
            <a:r>
              <a:rPr lang="uk-UA" sz="1700" b="1" i="0" u="none" strike="noStrike" baseline="0" dirty="0">
                <a:solidFill>
                  <a:schemeClr val="bg1"/>
                </a:solidFill>
                <a:latin typeface="Roboto Condensed Light" panose="02000000000000000000" pitchFamily="2" charset="0"/>
              </a:rPr>
              <a:t>є основою корпоративної вуалі</a:t>
            </a:r>
            <a:r>
              <a:rPr lang="uk-UA" sz="1700" i="0" u="none" strike="noStrike" baseline="0" dirty="0">
                <a:solidFill>
                  <a:schemeClr val="bg1"/>
                </a:solidFill>
                <a:latin typeface="Roboto Condensed Light" panose="02000000000000000000" pitchFamily="2" charset="0"/>
              </a:rPr>
              <a:t>.</a:t>
            </a:r>
          </a:p>
          <a:p>
            <a:pPr algn="just"/>
            <a:endParaRPr lang="uk-UA" sz="1700" dirty="0">
              <a:solidFill>
                <a:schemeClr val="bg1"/>
              </a:solidFill>
              <a:latin typeface="Roboto Condensed Light" panose="02000000000000000000" pitchFamily="2" charset="0"/>
            </a:endParaRPr>
          </a:p>
          <a:p>
            <a:pPr algn="just"/>
            <a:r>
              <a:rPr lang="uk-UA" sz="1700" i="0" u="none" strike="noStrike" baseline="0" dirty="0">
                <a:solidFill>
                  <a:schemeClr val="bg1"/>
                </a:solidFill>
                <a:latin typeface="Roboto Condensed Light" panose="02000000000000000000" pitchFamily="2" charset="0"/>
                <a:ea typeface="Roboto Condensed Light" panose="02000000000000000000" pitchFamily="2" charset="0"/>
              </a:rPr>
              <a:t>За приписами частин першої, третьої статті 96 ЦК України юридична особа самостійно відповідає за своїми </a:t>
            </a:r>
            <a:r>
              <a:rPr lang="uk-UA" sz="1700" i="0" u="none" strike="noStrike" baseline="0" dirty="0" err="1">
                <a:solidFill>
                  <a:schemeClr val="bg1"/>
                </a:solidFill>
                <a:latin typeface="Roboto Condensed Light" panose="02000000000000000000" pitchFamily="2" charset="0"/>
                <a:ea typeface="Roboto Condensed Light" panose="02000000000000000000" pitchFamily="2" charset="0"/>
              </a:rPr>
              <a:t>зобов</a:t>
            </a:r>
            <a:r>
              <a:rPr lang="en-US" sz="1700" i="0" u="none" strike="noStrike" baseline="0" dirty="0">
                <a:solidFill>
                  <a:schemeClr val="bg1"/>
                </a:solidFill>
                <a:latin typeface="Roboto Condensed Light" panose="02000000000000000000" pitchFamily="2" charset="0"/>
                <a:ea typeface="Roboto Condensed Light" panose="02000000000000000000" pitchFamily="2" charset="0"/>
              </a:rPr>
              <a:t>’</a:t>
            </a:r>
            <a:r>
              <a:rPr lang="uk-UA" sz="1700" i="0" u="none" strike="noStrike" baseline="0" dirty="0" err="1">
                <a:solidFill>
                  <a:schemeClr val="bg1"/>
                </a:solidFill>
                <a:latin typeface="Roboto Condensed Light" panose="02000000000000000000" pitchFamily="2" charset="0"/>
                <a:ea typeface="Roboto Condensed Light" panose="02000000000000000000" pitchFamily="2" charset="0"/>
              </a:rPr>
              <a:t>язаннями</a:t>
            </a:r>
            <a:r>
              <a:rPr lang="uk-UA" sz="1700" i="0" u="none" strike="noStrike" baseline="0" dirty="0">
                <a:solidFill>
                  <a:schemeClr val="bg1"/>
                </a:solidFill>
                <a:latin typeface="Roboto Condensed Light" panose="02000000000000000000" pitchFamily="2" charset="0"/>
                <a:ea typeface="Roboto Condensed Light" panose="02000000000000000000" pitchFamily="2" charset="0"/>
              </a:rPr>
              <a:t>. У</a:t>
            </a:r>
            <a:r>
              <a:rPr lang="ru-RU" sz="1700" dirty="0" err="1">
                <a:solidFill>
                  <a:schemeClr val="bg1"/>
                </a:solidFill>
                <a:latin typeface="Roboto Condensed Light" panose="02000000000000000000" pitchFamily="2" charset="0"/>
                <a:ea typeface="Roboto Condensed Light" panose="02000000000000000000" pitchFamily="2" charset="0"/>
              </a:rPr>
              <a:t>часник</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засновник</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юридичної</a:t>
            </a:r>
            <a:r>
              <a:rPr lang="ru-RU" sz="1700" dirty="0">
                <a:solidFill>
                  <a:schemeClr val="bg1"/>
                </a:solidFill>
                <a:latin typeface="Roboto Condensed Light" panose="02000000000000000000" pitchFamily="2" charset="0"/>
                <a:ea typeface="Roboto Condensed Light" panose="02000000000000000000" pitchFamily="2" charset="0"/>
              </a:rPr>
              <a:t> особи не </a:t>
            </a:r>
            <a:r>
              <a:rPr lang="ru-RU" sz="1700" dirty="0" err="1">
                <a:solidFill>
                  <a:schemeClr val="bg1"/>
                </a:solidFill>
                <a:latin typeface="Roboto Condensed Light" panose="02000000000000000000" pitchFamily="2" charset="0"/>
                <a:ea typeface="Roboto Condensed Light" panose="02000000000000000000" pitchFamily="2" charset="0"/>
              </a:rPr>
              <a:t>відповідає</a:t>
            </a:r>
            <a:r>
              <a:rPr lang="ru-RU" sz="1700" dirty="0">
                <a:solidFill>
                  <a:schemeClr val="bg1"/>
                </a:solidFill>
                <a:latin typeface="Roboto Condensed Light" panose="02000000000000000000" pitchFamily="2" charset="0"/>
                <a:ea typeface="Roboto Condensed Light" panose="02000000000000000000" pitchFamily="2" charset="0"/>
              </a:rPr>
              <a:t> за </a:t>
            </a:r>
            <a:r>
              <a:rPr lang="ru-RU" sz="1700" dirty="0" err="1">
                <a:solidFill>
                  <a:schemeClr val="bg1"/>
                </a:solidFill>
                <a:latin typeface="Roboto Condensed Light" panose="02000000000000000000" pitchFamily="2" charset="0"/>
                <a:ea typeface="Roboto Condensed Light" panose="02000000000000000000" pitchFamily="2" charset="0"/>
              </a:rPr>
              <a:t>зобов'язаннями</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юридичної</a:t>
            </a:r>
            <a:r>
              <a:rPr lang="ru-RU" sz="1700" dirty="0">
                <a:solidFill>
                  <a:schemeClr val="bg1"/>
                </a:solidFill>
                <a:latin typeface="Roboto Condensed Light" panose="02000000000000000000" pitchFamily="2" charset="0"/>
                <a:ea typeface="Roboto Condensed Light" panose="02000000000000000000" pitchFamily="2" charset="0"/>
              </a:rPr>
              <a:t> особи, а </a:t>
            </a:r>
            <a:r>
              <a:rPr lang="ru-RU" sz="1700" dirty="0" err="1">
                <a:solidFill>
                  <a:schemeClr val="bg1"/>
                </a:solidFill>
                <a:latin typeface="Roboto Condensed Light" panose="02000000000000000000" pitchFamily="2" charset="0"/>
                <a:ea typeface="Roboto Condensed Light" panose="02000000000000000000" pitchFamily="2" charset="0"/>
              </a:rPr>
              <a:t>юридична</a:t>
            </a:r>
            <a:r>
              <a:rPr lang="ru-RU" sz="1700" dirty="0">
                <a:solidFill>
                  <a:schemeClr val="bg1"/>
                </a:solidFill>
                <a:latin typeface="Roboto Condensed Light" panose="02000000000000000000" pitchFamily="2" charset="0"/>
                <a:ea typeface="Roboto Condensed Light" panose="02000000000000000000" pitchFamily="2" charset="0"/>
              </a:rPr>
              <a:t> особа не </a:t>
            </a:r>
            <a:r>
              <a:rPr lang="ru-RU" sz="1700" dirty="0" err="1">
                <a:solidFill>
                  <a:schemeClr val="bg1"/>
                </a:solidFill>
                <a:latin typeface="Roboto Condensed Light" panose="02000000000000000000" pitchFamily="2" charset="0"/>
                <a:ea typeface="Roboto Condensed Light" panose="02000000000000000000" pitchFamily="2" charset="0"/>
              </a:rPr>
              <a:t>відповідає</a:t>
            </a:r>
            <a:r>
              <a:rPr lang="ru-RU" sz="1700" dirty="0">
                <a:solidFill>
                  <a:schemeClr val="bg1"/>
                </a:solidFill>
                <a:latin typeface="Roboto Condensed Light" panose="02000000000000000000" pitchFamily="2" charset="0"/>
                <a:ea typeface="Roboto Condensed Light" panose="02000000000000000000" pitchFamily="2" charset="0"/>
              </a:rPr>
              <a:t> за </a:t>
            </a:r>
            <a:r>
              <a:rPr lang="ru-RU" sz="1700" dirty="0" err="1">
                <a:solidFill>
                  <a:schemeClr val="bg1"/>
                </a:solidFill>
                <a:latin typeface="Roboto Condensed Light" panose="02000000000000000000" pitchFamily="2" charset="0"/>
                <a:ea typeface="Roboto Condensed Light" panose="02000000000000000000" pitchFamily="2" charset="0"/>
              </a:rPr>
              <a:t>зобов'язаннями</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її</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учасника</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засновника</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крім</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випадків</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latin typeface="Roboto Condensed Light" panose="02000000000000000000" pitchFamily="2" charset="0"/>
                <a:ea typeface="Roboto Condensed Light" panose="02000000000000000000" pitchFamily="2" charset="0"/>
              </a:rPr>
              <a:t>встановлених</a:t>
            </a:r>
            <a:r>
              <a:rPr lang="ru-RU" sz="1700" dirty="0">
                <a:solidFill>
                  <a:schemeClr val="bg1"/>
                </a:solidFill>
                <a:latin typeface="Roboto Condensed Light" panose="02000000000000000000" pitchFamily="2" charset="0"/>
                <a:ea typeface="Roboto Condensed Light" panose="02000000000000000000" pitchFamily="2" charset="0"/>
              </a:rPr>
              <a:t> </a:t>
            </a:r>
            <a:r>
              <a:rPr lang="ru-RU" sz="1700" dirty="0" err="1">
                <a:solidFill>
                  <a:schemeClr val="bg1"/>
                </a:solidFill>
                <a:effectLst/>
                <a:latin typeface="Roboto Condensed Light" panose="02000000000000000000" pitchFamily="2" charset="0"/>
                <a:ea typeface="Roboto Condensed Light" panose="02000000000000000000" pitchFamily="2" charset="0"/>
              </a:rPr>
              <a:t>установчими</a:t>
            </a:r>
            <a:r>
              <a:rPr lang="ru-RU" sz="1700" dirty="0">
                <a:solidFill>
                  <a:schemeClr val="bg1"/>
                </a:solidFill>
                <a:effectLst/>
                <a:latin typeface="Roboto Condensed Light" panose="02000000000000000000" pitchFamily="2" charset="0"/>
                <a:ea typeface="Roboto Condensed Light" panose="02000000000000000000" pitchFamily="2" charset="0"/>
              </a:rPr>
              <a:t> документами</a:t>
            </a:r>
            <a:r>
              <a:rPr lang="ru-RU" sz="1700" dirty="0">
                <a:solidFill>
                  <a:schemeClr val="bg1"/>
                </a:solidFill>
                <a:latin typeface="Roboto Condensed Light" panose="02000000000000000000" pitchFamily="2" charset="0"/>
                <a:ea typeface="Roboto Condensed Light" panose="02000000000000000000" pitchFamily="2" charset="0"/>
              </a:rPr>
              <a:t> та законом.</a:t>
            </a:r>
          </a:p>
          <a:p>
            <a:pPr algn="just"/>
            <a:endParaRPr lang="uk-UA" sz="1700" b="1" i="0" u="none" strike="noStrike" baseline="0" dirty="0">
              <a:solidFill>
                <a:schemeClr val="bg1"/>
              </a:solidFill>
              <a:latin typeface="Roboto Condensed Light" panose="02000000000000000000" pitchFamily="2" charset="0"/>
            </a:endParaRPr>
          </a:p>
          <a:p>
            <a:pPr algn="just"/>
            <a:r>
              <a:rPr lang="ru-RU" sz="1700" i="0" u="none" strike="noStrike" baseline="0" dirty="0">
                <a:solidFill>
                  <a:schemeClr val="bg1"/>
                </a:solidFill>
                <a:latin typeface="Roboto Condensed Light" panose="02000000000000000000" pitchFamily="2" charset="0"/>
              </a:rPr>
              <a:t>У </a:t>
            </a:r>
            <a:r>
              <a:rPr lang="ru-RU" sz="1700" i="0" u="none" strike="noStrike" baseline="0" dirty="0" err="1">
                <a:solidFill>
                  <a:schemeClr val="bg1"/>
                </a:solidFill>
                <a:latin typeface="Roboto Condensed Light" panose="02000000000000000000" pitchFamily="2" charset="0"/>
              </a:rPr>
              <a:t>зарубіжній</a:t>
            </a:r>
            <a:r>
              <a:rPr lang="ru-RU" sz="1700" i="0" u="none" strike="noStrike" baseline="0" dirty="0">
                <a:solidFill>
                  <a:schemeClr val="bg1"/>
                </a:solidFill>
                <a:latin typeface="Roboto Condensed Light" panose="02000000000000000000" pitchFamily="2" charset="0"/>
              </a:rPr>
              <a:t> </a:t>
            </a:r>
            <a:r>
              <a:rPr lang="ru-RU" sz="1700" i="0" u="none" strike="noStrike" baseline="0" dirty="0" err="1">
                <a:solidFill>
                  <a:schemeClr val="bg1"/>
                </a:solidFill>
                <a:latin typeface="Roboto Condensed Light" panose="02000000000000000000" pitchFamily="2" charset="0"/>
              </a:rPr>
              <a:t>юридичній</a:t>
            </a:r>
            <a:r>
              <a:rPr lang="ru-RU" sz="1700" i="0" u="none" strike="noStrike" baseline="0" dirty="0">
                <a:solidFill>
                  <a:schemeClr val="bg1"/>
                </a:solidFill>
                <a:latin typeface="Roboto Condensed Light" panose="02000000000000000000" pitchFamily="2" charset="0"/>
              </a:rPr>
              <a:t> </a:t>
            </a:r>
            <a:r>
              <a:rPr lang="ru-RU" sz="1700" i="0" u="none" strike="noStrike" baseline="0" dirty="0" err="1">
                <a:solidFill>
                  <a:schemeClr val="bg1"/>
                </a:solidFill>
                <a:latin typeface="Roboto Condensed Light" panose="02000000000000000000" pitchFamily="2" charset="0"/>
              </a:rPr>
              <a:t>практиці</a:t>
            </a:r>
            <a:r>
              <a:rPr lang="ru-RU" sz="1700" i="0" u="none" strike="noStrike" baseline="0" dirty="0">
                <a:solidFill>
                  <a:schemeClr val="bg1"/>
                </a:solidFill>
                <a:latin typeface="Roboto Condensed Light" panose="02000000000000000000" pitchFamily="2" charset="0"/>
              </a:rPr>
              <a:t> </a:t>
            </a:r>
            <a:r>
              <a:rPr lang="ru-RU" sz="1700" i="0" u="none" strike="noStrike" baseline="0" dirty="0" err="1">
                <a:solidFill>
                  <a:schemeClr val="bg1"/>
                </a:solidFill>
                <a:latin typeface="Roboto Condensed Light" panose="02000000000000000000" pitchFamily="2" charset="0"/>
              </a:rPr>
              <a:t>вже</a:t>
            </a:r>
            <a:r>
              <a:rPr lang="ru-RU" sz="1700" i="0" u="none" strike="noStrike" baseline="0" dirty="0">
                <a:solidFill>
                  <a:schemeClr val="bg1"/>
                </a:solidFill>
                <a:latin typeface="Roboto Condensed Light" panose="02000000000000000000" pitchFamily="2" charset="0"/>
              </a:rPr>
              <a:t> </a:t>
            </a:r>
            <a:r>
              <a:rPr lang="ru-RU" sz="1700" i="0" u="none" strike="noStrike" baseline="0" dirty="0" err="1">
                <a:solidFill>
                  <a:schemeClr val="bg1"/>
                </a:solidFill>
                <a:latin typeface="Roboto Condensed Light" panose="02000000000000000000" pitchFamily="2" charset="0"/>
              </a:rPr>
              <a:t>тривалий</a:t>
            </a:r>
            <a:r>
              <a:rPr lang="ru-RU" sz="1700" dirty="0">
                <a:solidFill>
                  <a:schemeClr val="bg1"/>
                </a:solidFill>
                <a:latin typeface="Roboto Condensed Light" panose="02000000000000000000" pitchFamily="2" charset="0"/>
              </a:rPr>
              <a:t> час </a:t>
            </a:r>
            <a:r>
              <a:rPr lang="ru-RU" sz="1700" dirty="0" err="1">
                <a:solidFill>
                  <a:schemeClr val="bg1"/>
                </a:solidFill>
                <a:latin typeface="Roboto Condensed Light" panose="02000000000000000000" pitchFamily="2" charset="0"/>
              </a:rPr>
              <a:t>існує</a:t>
            </a:r>
            <a:r>
              <a:rPr lang="ru-RU" sz="1700" dirty="0">
                <a:solidFill>
                  <a:schemeClr val="bg1"/>
                </a:solidFill>
                <a:latin typeface="Roboto Condensed Light" panose="02000000000000000000" pitchFamily="2" charset="0"/>
              </a:rPr>
              <a:t> </a:t>
            </a:r>
            <a:r>
              <a:rPr lang="ru-RU" sz="1700" dirty="0" err="1">
                <a:solidFill>
                  <a:schemeClr val="bg1"/>
                </a:solidFill>
                <a:latin typeface="Roboto Condensed Light" panose="02000000000000000000" pitchFamily="2" charset="0"/>
              </a:rPr>
              <a:t>поняття</a:t>
            </a:r>
            <a:r>
              <a:rPr lang="ru-RU" sz="1700" dirty="0">
                <a:solidFill>
                  <a:schemeClr val="bg1"/>
                </a:solidFill>
                <a:latin typeface="Roboto Condensed Light" panose="02000000000000000000" pitchFamily="2" charset="0"/>
              </a:rPr>
              <a:t> </a:t>
            </a:r>
            <a:r>
              <a:rPr lang="uk-UA" sz="1700" b="1" i="0" u="none" strike="noStrike" baseline="0" dirty="0">
                <a:solidFill>
                  <a:srgbClr val="FFFF00"/>
                </a:solidFill>
                <a:latin typeface="Roboto Condensed Light" panose="02000000000000000000" pitchFamily="2" charset="0"/>
              </a:rPr>
              <a:t>“</a:t>
            </a:r>
            <a:r>
              <a:rPr lang="en-US" sz="1700" b="1" i="0" u="none" strike="noStrike" baseline="0" dirty="0">
                <a:solidFill>
                  <a:srgbClr val="FFFF00"/>
                </a:solidFill>
                <a:latin typeface="Roboto Condensed Light" panose="02000000000000000000" pitchFamily="2" charset="0"/>
              </a:rPr>
              <a:t>lifting the corporate veil</a:t>
            </a:r>
            <a:r>
              <a:rPr lang="uk-UA" sz="1700" b="1" i="0" u="none" strike="noStrike" baseline="0" dirty="0">
                <a:solidFill>
                  <a:srgbClr val="FFFF00"/>
                </a:solidFill>
                <a:latin typeface="Roboto Condensed Light" panose="02000000000000000000" pitchFamily="2" charset="0"/>
              </a:rPr>
              <a:t>“</a:t>
            </a:r>
            <a:r>
              <a:rPr lang="en-US" sz="1700" b="1" i="0" u="none" strike="noStrike" baseline="0" dirty="0">
                <a:solidFill>
                  <a:srgbClr val="FFFF00"/>
                </a:solidFill>
                <a:latin typeface="Roboto Condensed Light" panose="02000000000000000000" pitchFamily="2" charset="0"/>
              </a:rPr>
              <a:t> (</a:t>
            </a:r>
            <a:r>
              <a:rPr lang="uk-UA" sz="1700" b="1" i="0" u="none" strike="noStrike" baseline="0" dirty="0">
                <a:solidFill>
                  <a:srgbClr val="FFFF00"/>
                </a:solidFill>
                <a:latin typeface="Roboto Condensed Light" panose="02000000000000000000" pitchFamily="2" charset="0"/>
              </a:rPr>
              <a:t>“</a:t>
            </a:r>
            <a:r>
              <a:rPr lang="en-US" sz="1700" b="1" i="0" u="none" strike="noStrike" baseline="0" dirty="0">
                <a:solidFill>
                  <a:srgbClr val="FFFF00"/>
                </a:solidFill>
                <a:latin typeface="Roboto Condensed Light" panose="02000000000000000000" pitchFamily="2" charset="0"/>
              </a:rPr>
              <a:t>piercing the corporate veil</a:t>
            </a:r>
            <a:r>
              <a:rPr lang="uk-UA" sz="1700" b="1" i="0" u="none" strike="noStrike" baseline="0" dirty="0">
                <a:solidFill>
                  <a:srgbClr val="FFFF00"/>
                </a:solidFill>
                <a:latin typeface="Roboto Condensed Light" panose="02000000000000000000" pitchFamily="2" charset="0"/>
              </a:rPr>
              <a:t>“</a:t>
            </a:r>
            <a:r>
              <a:rPr lang="ru-RU" sz="1700" i="0" u="none" strike="noStrike" baseline="0" dirty="0">
                <a:solidFill>
                  <a:schemeClr val="bg1"/>
                </a:solidFill>
                <a:latin typeface="Roboto Condensed Light" panose="02000000000000000000" pitchFamily="2" charset="0"/>
              </a:rPr>
              <a:t>, </a:t>
            </a:r>
            <a:r>
              <a:rPr lang="ru-RU" sz="1700" i="0" u="none" strike="noStrike" baseline="0" dirty="0" err="1">
                <a:solidFill>
                  <a:schemeClr val="bg1"/>
                </a:solidFill>
                <a:latin typeface="Roboto Condensed Light" panose="02000000000000000000" pitchFamily="2" charset="0"/>
              </a:rPr>
              <a:t>що</a:t>
            </a:r>
            <a:r>
              <a:rPr lang="ru-RU" sz="1700" i="0" u="none" strike="noStrike" baseline="0" dirty="0">
                <a:solidFill>
                  <a:schemeClr val="bg1"/>
                </a:solidFill>
                <a:latin typeface="Roboto Condensed Light" panose="02000000000000000000" pitchFamily="2" charset="0"/>
              </a:rPr>
              <a:t> в переклад</a:t>
            </a:r>
            <a:r>
              <a:rPr lang="uk-UA" sz="1700" i="0" u="none" strike="noStrike" baseline="0" dirty="0">
                <a:solidFill>
                  <a:schemeClr val="bg1"/>
                </a:solidFill>
                <a:latin typeface="Roboto Condensed Light" panose="02000000000000000000" pitchFamily="2" charset="0"/>
              </a:rPr>
              <a:t>і означає </a:t>
            </a:r>
            <a:r>
              <a:rPr lang="uk-UA" sz="1700" b="1" i="0" u="none" strike="noStrike" baseline="0" dirty="0">
                <a:solidFill>
                  <a:srgbClr val="FFFF00"/>
                </a:solidFill>
                <a:latin typeface="Roboto Condensed Light" panose="02000000000000000000" pitchFamily="2" charset="0"/>
              </a:rPr>
              <a:t>підняття корпоративної завіси, або вуалі</a:t>
            </a:r>
            <a:r>
              <a:rPr lang="uk-UA" sz="1700" i="0" u="none" strike="noStrike" baseline="0" dirty="0">
                <a:solidFill>
                  <a:schemeClr val="bg1"/>
                </a:solidFill>
                <a:latin typeface="Roboto Condensed Light" panose="02000000000000000000" pitchFamily="2" charset="0"/>
              </a:rPr>
              <a:t>.</a:t>
            </a:r>
          </a:p>
          <a:p>
            <a:pPr algn="just"/>
            <a:endParaRPr lang="uk-UA" sz="1700" b="1" dirty="0">
              <a:solidFill>
                <a:schemeClr val="bg1"/>
              </a:solidFill>
              <a:latin typeface="Roboto Condensed Light" panose="02000000000000000000" pitchFamily="2" charset="0"/>
            </a:endParaRPr>
          </a:p>
          <a:p>
            <a:pPr algn="just"/>
            <a:r>
              <a:rPr lang="uk-UA" sz="1700" b="1" dirty="0">
                <a:solidFill>
                  <a:srgbClr val="FFFF00"/>
                </a:solidFill>
                <a:latin typeface="Roboto Condensed Light" panose="02000000000000000000" pitchFamily="2" charset="0"/>
              </a:rPr>
              <a:t>Підняти корпоративну вуаль </a:t>
            </a:r>
            <a:r>
              <a:rPr lang="uk-UA" sz="1700" dirty="0">
                <a:solidFill>
                  <a:schemeClr val="bg1"/>
                </a:solidFill>
                <a:latin typeface="Roboto Condensed Light" panose="02000000000000000000" pitchFamily="2" charset="0"/>
              </a:rPr>
              <a:t>– означає </a:t>
            </a:r>
            <a:r>
              <a:rPr lang="uk-UA" sz="1700" b="1" dirty="0">
                <a:solidFill>
                  <a:srgbClr val="FFFF00"/>
                </a:solidFill>
                <a:latin typeface="Roboto Condensed Light" panose="02000000000000000000" pitchFamily="2" charset="0"/>
              </a:rPr>
              <a:t>вручити відповідальність самостійної юридичної особи її </a:t>
            </a:r>
            <a:r>
              <a:rPr lang="uk-UA" sz="1700" b="1" dirty="0" err="1">
                <a:solidFill>
                  <a:srgbClr val="FFFF00"/>
                </a:solidFill>
                <a:latin typeface="Roboto Condensed Light" panose="02000000000000000000" pitchFamily="2" charset="0"/>
              </a:rPr>
              <a:t>бенефіціарам</a:t>
            </a:r>
            <a:r>
              <a:rPr lang="uk-UA" sz="1700" dirty="0">
                <a:solidFill>
                  <a:schemeClr val="bg1"/>
                </a:solidFill>
                <a:latin typeface="Roboto Condensed Light" panose="02000000000000000000" pitchFamily="2" charset="0"/>
              </a:rPr>
              <a:t>, що є засобом захисту кредиторів від явних зловживань з боку засновників юридичних осіб, які її контролюють.</a:t>
            </a:r>
          </a:p>
          <a:p>
            <a:pPr algn="just"/>
            <a:endParaRPr lang="uk-UA" sz="1700" dirty="0">
              <a:solidFill>
                <a:schemeClr val="bg1"/>
              </a:solidFill>
              <a:latin typeface="Roboto Condensed Light" panose="02000000000000000000" pitchFamily="2" charset="0"/>
            </a:endParaRPr>
          </a:p>
          <a:p>
            <a:pPr algn="just"/>
            <a:r>
              <a:rPr lang="uk-UA" sz="1700" b="1" dirty="0">
                <a:solidFill>
                  <a:srgbClr val="FFFF00"/>
                </a:solidFill>
                <a:latin typeface="Roboto Condensed Light" panose="02000000000000000000" pitchFamily="2" charset="0"/>
              </a:rPr>
              <a:t>Мета зняття корпоративної вуалі </a:t>
            </a:r>
            <a:r>
              <a:rPr lang="uk-UA" sz="1700" dirty="0">
                <a:solidFill>
                  <a:schemeClr val="bg1"/>
                </a:solidFill>
                <a:latin typeface="Roboto Condensed Light" panose="02000000000000000000" pitchFamily="2" charset="0"/>
              </a:rPr>
              <a:t>полягає у врегулюванні дисбалансу інтересів, що виникає між учасниками правовідносин внаслідок зловживання обмеженою відповідальністю і автономністю корпорації.</a:t>
            </a:r>
          </a:p>
          <a:p>
            <a:pPr algn="just"/>
            <a:endParaRPr lang="uk-UA" sz="1700" dirty="0">
              <a:solidFill>
                <a:schemeClr val="bg1"/>
              </a:solidFill>
              <a:latin typeface="Roboto Condensed Light" panose="02000000000000000000" pitchFamily="2" charset="0"/>
            </a:endParaRPr>
          </a:p>
          <a:p>
            <a:pPr algn="just"/>
            <a:r>
              <a:rPr lang="uk-UA" sz="1700" b="1" dirty="0">
                <a:solidFill>
                  <a:srgbClr val="FFFF00"/>
                </a:solidFill>
                <a:latin typeface="Roboto Condensed Light" panose="02000000000000000000" pitchFamily="2" charset="0"/>
              </a:rPr>
              <a:t>У правовій доктрині під підняттям корпоративної вуалі </a:t>
            </a:r>
            <a:r>
              <a:rPr lang="uk-UA" sz="1700" dirty="0">
                <a:solidFill>
                  <a:schemeClr val="bg1"/>
                </a:solidFill>
                <a:latin typeface="Roboto Condensed Light" panose="02000000000000000000" pitchFamily="2" charset="0"/>
              </a:rPr>
              <a:t>розуміється </a:t>
            </a:r>
            <a:r>
              <a:rPr lang="uk-UA" sz="1700" b="1" dirty="0">
                <a:solidFill>
                  <a:srgbClr val="FFFF00"/>
                </a:solidFill>
                <a:latin typeface="Roboto Condensed Light" panose="02000000000000000000" pitchFamily="2" charset="0"/>
              </a:rPr>
              <a:t>набір сформованих судовою практикою винятків із принципу самостійності та незалежності корпорації</a:t>
            </a:r>
            <a:r>
              <a:rPr lang="uk-UA" sz="1700" dirty="0">
                <a:solidFill>
                  <a:schemeClr val="bg1"/>
                </a:solidFill>
                <a:latin typeface="Roboto Condensed Light" panose="02000000000000000000" pitchFamily="2" charset="0"/>
              </a:rPr>
              <a:t>, які пояснюють випадки відмови від ознаки обмеженої відповідальності юридичної особи. </a:t>
            </a: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45046930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40</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209544" y="6181343"/>
            <a:ext cx="5107570" cy="171331"/>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208533"/>
            <a:ext cx="1154430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дії мораторію на вимоги забезпечених кредиторів</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484632" y="978372"/>
            <a:ext cx="11069296" cy="67669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судової палати з розгляду справ про банкрутство КГС у складі ВС від 22.09.2021 у справі № 905/1923/15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srgbClr val="70AD47"/>
                </a:solidFill>
                <a:effectLst/>
                <a:uLnTx/>
                <a:uFillTx/>
                <a:latin typeface="Roboto Condensed Light" panose="02000000000000000000" pitchFamily="2" charset="0"/>
                <a:ea typeface="Roboto Condensed Light" panose="02000000000000000000" pitchFamily="2" charset="0"/>
                <a:cs typeface="+mn-cs"/>
              </a:rPr>
              <a:t>Стаття 41 Кодексу України з процедур банкрутства</a:t>
            </a:r>
            <a:endParaRPr kumimoji="0" lang="uk-UA" sz="1800" b="0" i="0" u="none" strike="noStrike" kern="1200" cap="none" spc="0" normalizeH="0" baseline="0" noProof="0" dirty="0">
              <a:ln>
                <a:noFill/>
              </a:ln>
              <a:solidFill>
                <a:srgbClr val="70AD47"/>
              </a:solidFill>
              <a:effectLst/>
              <a:uLnTx/>
              <a:uFillTx/>
              <a:latin typeface="Roboto Condensed Light" panose="02000000000000000000" pitchFamily="2" charset="0"/>
              <a:ea typeface="Roboto Condensed Light" panose="02000000000000000000" pitchFamily="2" charset="0"/>
              <a:cs typeface="+mn-cs"/>
            </a:endParaRPr>
          </a:p>
        </p:txBody>
      </p:sp>
      <p:sp>
        <p:nvSpPr>
          <p:cNvPr id="8" name="Округлений прямокутник 7"/>
          <p:cNvSpPr/>
          <p:nvPr/>
        </p:nvSpPr>
        <p:spPr>
          <a:xfrm>
            <a:off x="418866" y="1801369"/>
            <a:ext cx="11084286" cy="420624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 до частини восьмої статті 41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дія мораторію припиняється з дня закриття провадження у справі про банкрутство. Щодо задоволення забезпечених вимог кредиторів за рахунок майна боржника, яке є предметом забезпечення, </a:t>
            </a:r>
            <a:r>
              <a:rPr kumimoji="0" lang="uk-UA" sz="1500" b="1" i="0" u="sng"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дія мораторію припиняється автоматично після спливу 170 календарних днів з дня введення процедури розпорядження майном, якщо господарським судом протягом цього часу не було винесено постанову про визнання боржника банкрутом або ухвалу про введення процедури санації</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 частині шостій статті 41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закріплено, що задоволення забезпечених вимог кредиторів за рахунок майна боржника, яке є предметом забезпечення, </a:t>
            </a:r>
            <a:r>
              <a:rPr kumimoji="0" lang="uk-UA"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здійснюється лише в межах провадження у справі про банкрутство</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 метою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дотримання принципу судового контролю </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 відносинах неплатоспроможності та банкрутства, зважаючи на відсутність нормативного врегулювання співвідношення процедур виконавчого провадження та процедур банкрутства,  з огляду на мету та цілі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такими, що відповідають положенням чинного законодавства України, можна вважати лише ті дії державного виконавця щодо звернення стягнення на майно боржника,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які були дозволені (санкціоновані) судовим рішенням (ухвалою суду) в межах справи про банкрутство</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Отже, після спливу 170 днів з дня введення процедури розпорядження майном, якщо господарським судом протягом цього часу не  було винесено постанову про визнання боржника банкрутом або ухвалу про введення процедури санації,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задоволення забезпечених вимог кредиторів  за рахунок майна боржника, яке є предметом забезпечення, </a:t>
            </a:r>
            <a:r>
              <a:rPr kumimoji="0" lang="uk-UA"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має здійснюватися  за ухвалою суду, у провадженні якого перебуває справа про банкрутство</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постановленою господарським судом за результатом розгляду заяви кредитора, вимоги якого є забезпеченими.</a:t>
            </a:r>
          </a:p>
        </p:txBody>
      </p:sp>
    </p:spTree>
    <p:extLst>
      <p:ext uri="{BB962C8B-B14F-4D97-AF65-F5344CB8AC3E}">
        <p14:creationId xmlns:p14="http://schemas.microsoft.com/office/powerpoint/2010/main" val="36929144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41</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183326" y="6031833"/>
            <a:ext cx="5133788" cy="32084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208533"/>
            <a:ext cx="115443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дії мораторію на вимоги забезпечених кредиторів</a:t>
            </a:r>
          </a:p>
        </p:txBody>
      </p:sp>
      <p:sp>
        <p:nvSpPr>
          <p:cNvPr id="2" name="Округлений прямокутник 1"/>
          <p:cNvSpPr/>
          <p:nvPr/>
        </p:nvSpPr>
        <p:spPr>
          <a:xfrm>
            <a:off x="696468" y="1024092"/>
            <a:ext cx="10744200" cy="70412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10.09.2020 у справі № 902/227/20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srgbClr val="70AD47"/>
                </a:solidFill>
                <a:effectLst/>
                <a:uLnTx/>
                <a:uFillTx/>
                <a:latin typeface="Roboto Condensed Light" panose="02000000000000000000" pitchFamily="2" charset="0"/>
                <a:ea typeface="Roboto Condensed Light" panose="02000000000000000000" pitchFamily="2" charset="0"/>
                <a:cs typeface="+mn-cs"/>
              </a:rPr>
              <a:t>Статті 115, 116 Кодексу України з процедур банкрутства</a:t>
            </a:r>
            <a:endParaRPr kumimoji="0" lang="uk-UA" sz="1800" b="0" i="0" u="none" strike="noStrike" kern="1200" cap="none" spc="0" normalizeH="0" baseline="0" noProof="0" dirty="0">
              <a:ln>
                <a:noFill/>
              </a:ln>
              <a:solidFill>
                <a:srgbClr val="70AD47"/>
              </a:solidFill>
              <a:effectLst/>
              <a:uLnTx/>
              <a:uFillTx/>
              <a:latin typeface="Roboto Condensed Light" panose="02000000000000000000" pitchFamily="2" charset="0"/>
              <a:ea typeface="Roboto Condensed Light" panose="02000000000000000000" pitchFamily="2" charset="0"/>
              <a:cs typeface="+mn-cs"/>
            </a:endParaRPr>
          </a:p>
        </p:txBody>
      </p:sp>
      <p:sp>
        <p:nvSpPr>
          <p:cNvPr id="8" name="Округлений прямокутник 7"/>
          <p:cNvSpPr/>
          <p:nvPr/>
        </p:nvSpPr>
        <p:spPr>
          <a:xfrm>
            <a:off x="729762" y="1911096"/>
            <a:ext cx="10814538" cy="403250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Пунктом 1 частини другої статті 115 </a:t>
            </a:r>
            <a:r>
              <a:rPr kumimoji="0" lang="uk-UA"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встановлено, що боржник має право звернутися до господарського суду із заявою про відкриття провадження у справі про неплатоспроможність у разі, якщо розмір прострочених зобов’язань боржника перед кредитором (кредиторами) становить не менше 30 розмірів мінімальної заробітної плати. </a:t>
            </a:r>
            <a:r>
              <a:rPr kumimoji="0" lang="uk-UA"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Перелік підстав, визначених частиною другою статті 115 </a:t>
            </a:r>
            <a:r>
              <a:rPr kumimoji="0" lang="uk-UA"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для порушення провадження у справі про банкрутство фізичної особи, не є вичерпним</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оскільки пунктом 4 частини другої зазначеної статті передбачено можливість "існування інших обставин, які підтверджують, що найближчим часом боржник не зможе виконати грошові зобов'язання чи здійснювати звичайні поточні платежі (загроза неплатоспроможності)".</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Calibri" panose="020F0502020204030204" pitchFamily="34" charset="0"/>
              </a:rPr>
              <a:t>Метою законодавця при введенні процедури банкрутства фізичних осіб було створення правового механізму, який дозволить фізичній особі – боржнику реструктурувати свої боргові зобов'язання та перевести їх з іноземної валюти у національну валюту України, для унеможливлення негайної реалізації житла фізичних осіб, переданого в іпотеку банкам за валютними кредитами. Отже, </a:t>
            </a:r>
            <a:r>
              <a:rPr kumimoji="0" lang="uk-UA"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Calibri" panose="020F0502020204030204" pitchFamily="34" charset="0"/>
              </a:rPr>
              <a:t>така процедура є спеціальною та має застосовуватися переважно щодо інших процедур звернення стягнення на іпотечне майно у випадку ініціювання боржником провадження у справі про банкрутство</a:t>
            </a: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Calibri" panose="020F0502020204030204" pitchFamily="34" charset="0"/>
              </a:rPr>
              <a:t>.</a:t>
            </a:r>
            <a:endParaRPr kumimoji="0" lang="uk-UA" sz="1600" b="0" i="0" u="none" strike="noStrike" kern="1200" cap="none" spc="0" normalizeH="0" baseline="0" noProof="0" dirty="0">
              <a:ln>
                <a:noFill/>
              </a:ln>
              <a:solidFill>
                <a:prstClr val="white">
                  <a:lumMod val="95000"/>
                </a:prstClr>
              </a:solidFill>
              <a:effectLst/>
              <a:uLnTx/>
              <a:uFillTx/>
              <a:latin typeface="Roboto Condensed Light" panose="02000000000000000000" pitchFamily="2" charset="0"/>
              <a:ea typeface="Roboto Condensed Light" panose="02000000000000000000" pitchFamily="2" charset="0"/>
              <a:cs typeface="+mn-cs"/>
            </a:endParaRPr>
          </a:p>
        </p:txBody>
      </p:sp>
    </p:spTree>
    <p:extLst>
      <p:ext uri="{BB962C8B-B14F-4D97-AF65-F5344CB8AC3E}">
        <p14:creationId xmlns:p14="http://schemas.microsoft.com/office/powerpoint/2010/main" val="30217034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145536" y="6031833"/>
            <a:ext cx="5171578" cy="32084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446254" y="0"/>
            <a:ext cx="11544300" cy="175432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a:t>
            </a:r>
            <a:r>
              <a:rPr kumimoji="0" lang="ru-RU" sz="22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поняття</a:t>
            </a:r>
            <a:r>
              <a:rPr kumimoji="0" lang="ru-RU"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«член </a:t>
            </a:r>
            <a:r>
              <a:rPr kumimoji="0" lang="ru-RU" sz="22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сім’ї</a:t>
            </a:r>
            <a:r>
              <a:rPr kumimoji="0" lang="ru-RU"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a:t>
            </a:r>
            <a:r>
              <a:rPr kumimoji="0" lang="ru-RU" sz="22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у справах про </a:t>
            </a:r>
            <a:r>
              <a:rPr kumimoji="0" lang="ru-RU" sz="22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a:t>
            </a:r>
            <a:r>
              <a:rPr kumimoji="0" lang="ru-RU" sz="22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фізичних</a:t>
            </a:r>
            <a:r>
              <a:rPr kumimoji="0" lang="ru-RU"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a:t>
            </a:r>
            <a:r>
              <a:rPr kumimoji="0" lang="ru-RU" sz="22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осіб</a:t>
            </a:r>
            <a:endParaRPr kumimoji="0" lang="ru-RU"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2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565126" y="719903"/>
            <a:ext cx="10962410" cy="36823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судової палати з розгляду справ про банкрутство КГС у складі ВС від 22.09.2021 у справі № 910/6639/20</a:t>
            </a:r>
          </a:p>
        </p:txBody>
      </p:sp>
      <p:sp>
        <p:nvSpPr>
          <p:cNvPr id="8" name="Округлений прямокутник 7"/>
          <p:cNvSpPr/>
          <p:nvPr/>
        </p:nvSpPr>
        <p:spPr>
          <a:xfrm>
            <a:off x="137160" y="1179576"/>
            <a:ext cx="11491284" cy="4745736"/>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Інститут надання фізичною особою декларації про майновий стан боржника за останні три роки разом із заявою про визнання її неплатоспроможною обумовлений, передусім, </a:t>
            </a:r>
            <a:r>
              <a:rPr kumimoji="0" lang="uk-UA" sz="13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необхідністю визначення обсягів майнових активів боржника з метою ефективного здійснення процедури погашення боргів такої особи, зокрема шляхом їх реструктуризації та подальшого задоволення грошових вимог кредиторів</a:t>
            </a: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Саме тому реалізація обов`язку фізичної особи, яка звернулася до компетентного суду за визнанням факту її неплатоспроможності, у тому числі, надавати достовірну інформацію про все наявне майно, зумовлена не тільки формальними вимогами законодавця, а й сутнісним змістом процедур у справах про неплатоспроможність фізичної особи.</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300" b="1" i="0" u="sng"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300" b="1" i="0" u="sng"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Подання декларації про майновий стан надає можливість не лише встановити перелік та вартість майна, стан доходів та витрат на відповідну дату, </a:t>
            </a:r>
            <a:r>
              <a:rPr kumimoji="0" lang="uk-UA" sz="13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 й динаміки розміру активів за відповідний період</a:t>
            </a: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Включення до кола членів сім'ї осіб, які перебувають у шлюбі з боржником (у тому числі якщо шлюб розірвано протягом трьох років до дня подання декларації), а також їхніх дітей, у тому числі повнолітніх, батьків, осіб, які перебувають під опікою чи піклуванням боржника, </a:t>
            </a:r>
            <a:r>
              <a:rPr kumimoji="0" lang="uk-UA" sz="13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пояснюється </a:t>
            </a:r>
            <a:r>
              <a:rPr kumimoji="0" lang="uk-UA" sz="13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фідуціарним</a:t>
            </a:r>
            <a:r>
              <a:rPr kumimoji="0" lang="uk-UA" sz="13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зазвичай, характером відносин боржника з цими особами (обов'язок діяти якнайкраще в інтересах таких осіб)</a:t>
            </a:r>
            <a:r>
              <a:rPr kumimoji="0" lang="uk-UA" sz="1300" b="0"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uk-UA" sz="13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що може сприяти ухиленню від виконання боржником зобов'язань перед кредиторами шляхом перереєстрації майна (майнових прав) на цих осіб</a:t>
            </a: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цих зловживань правом боржник може вдатись незалежно від того, що ці особи проживають окремо від боржника, не пов'язані з ним спільним побутом та сімейними правами і обов'язками.</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Положення частини п'ятої статті 116 </a:t>
            </a:r>
            <a:r>
              <a:rPr kumimoji="0" lang="uk-UA" sz="13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самостійно і </a:t>
            </a:r>
            <a:r>
              <a:rPr kumimoji="0" lang="uk-UA" sz="13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вичерпно</a:t>
            </a: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врегульовують зміст поняття "член сім'ї боржника", яке є спеціальним, встановленим саме для цілей визначення змісту правовідносин щодо відновлення платоспроможності фізичної особи. </a:t>
            </a:r>
            <a:r>
              <a:rPr kumimoji="0" lang="uk-UA" sz="13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Положення статті 3 СК України для регулювання відносин у процедурі розгляду справ про неплатоспроможність фізичних осіб не застосовується</a:t>
            </a: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Тлумачення частини п'ятої статті 116 </a:t>
            </a:r>
            <a:r>
              <a:rPr kumimoji="0" lang="uk-UA" sz="13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огляду на мету правового регулювання відносин неплатоспроможності боржників- фізичних осіб, дає підстави для висновку, що </a:t>
            </a:r>
            <a:r>
              <a:rPr kumimoji="0" lang="uk-UA" sz="13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 членів сім'ї такого боржника в обов'язковому порядку необхідно віднести </a:t>
            </a:r>
            <a:r>
              <a:rPr kumimoji="0" lang="uk-UA" sz="13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його дітей (у тому числі повнолітніх), батьків та осіб, які перебувають під опікою чи піклуванням боржника, незалежно від того, що вони не проживають з ним спільно, не пов'язані спільним побутом і не мають взаємних прав та обов'язків</a:t>
            </a:r>
            <a:r>
              <a:rPr kumimoji="0" lang="uk-UA"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06403806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43</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209544" y="6144767"/>
            <a:ext cx="5107570" cy="402337"/>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446254" y="0"/>
            <a:ext cx="1154430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закриття провадження у справі у зв</a:t>
            </a:r>
            <a:r>
              <a:rPr kumimoji="0" lang="en-US"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8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язку</a:t>
            </a:r>
            <a:r>
              <a:rPr kumimoji="0" lang="uk-UA"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з неповною та/або недостовірною інформацією в д</a:t>
            </a:r>
            <a:r>
              <a:rPr kumimoji="0" lang="uk-UA" sz="18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екларації</a:t>
            </a:r>
            <a:endParaRPr kumimoji="0" lang="ru-RU" sz="2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656566" y="646751"/>
            <a:ext cx="10962410" cy="36823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01.09.2021 у справі № 917/2088/19</a:t>
            </a:r>
          </a:p>
        </p:txBody>
      </p:sp>
      <p:sp>
        <p:nvSpPr>
          <p:cNvPr id="8" name="Округлений прямокутник 7"/>
          <p:cNvSpPr/>
          <p:nvPr/>
        </p:nvSpPr>
        <p:spPr>
          <a:xfrm>
            <a:off x="448334" y="1097280"/>
            <a:ext cx="11372134" cy="502920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Інститут</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надання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особою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декларації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майновий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стан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останні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три роки разом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із</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заявою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визнання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її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обумовлений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передусім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необхідністю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визначення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обсягів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майнових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активів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 метою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ефективного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здійснення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такої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зокрема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шляхом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їх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подальшого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задоволення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грошових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Саме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тому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реалізація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обов'язку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яка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звернулася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компетентного суду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визнанням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факту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її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надавати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достовірну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інформацію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все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наявне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майно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зумовлена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не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лише</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формальними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вимогами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законодавця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а й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сутнісним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змістом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процедур у справах про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Тож</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надання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декларації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майновий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стан </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є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процесуальним</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обов'язком</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змісту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пункту 1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сьомої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123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вбачається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не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скористався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наданим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правом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усунути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виявлені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наслідком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перевірки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недоліки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щодо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повноти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достовірності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інформації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зазначеної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поданих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ним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боржником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деклараціях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настають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визначені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цією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нормою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наслідки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вигляді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Ключовим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завданням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суду при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наданні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оцінки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наявності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разі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неподання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боржником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виправлених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декларацій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упродовж</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семи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днів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моменту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отримання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звіту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реструктуризацією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результатами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перевірки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є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необхідність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дотримання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керуючим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порядку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повідомлення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наявність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обґрунтованих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вважати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подану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нею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інформацію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недостовірною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або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неповною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також</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з'ясування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факту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наявності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відсутності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надання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виправлених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декларацій</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впродовж</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встановленого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законодавством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строку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p:txBody>
      </p:sp>
    </p:spTree>
    <p:extLst>
      <p:ext uri="{BB962C8B-B14F-4D97-AF65-F5344CB8AC3E}">
        <p14:creationId xmlns:p14="http://schemas.microsoft.com/office/powerpoint/2010/main" val="11815174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209544" y="6144767"/>
            <a:ext cx="5107570" cy="402337"/>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446254" y="0"/>
            <a:ext cx="11544300" cy="169277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закриття провадження у справі у зв</a:t>
            </a:r>
            <a:r>
              <a:rPr kumimoji="0" lang="en-US"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8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язку</a:t>
            </a:r>
            <a:r>
              <a:rPr kumimoji="0" lang="uk-UA"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з невідповідністю плану реструктуризації  </a:t>
            </a:r>
            <a:r>
              <a:rPr kumimoji="0" lang="uk-UA" sz="18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КУзПБ</a:t>
            </a:r>
            <a:endParaRPr kumimoji="0" lang="ru-RU"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2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565126" y="637607"/>
            <a:ext cx="10962410" cy="36823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16.12.2021 у справі № 910/8306/20</a:t>
            </a:r>
          </a:p>
        </p:txBody>
      </p:sp>
      <p:sp>
        <p:nvSpPr>
          <p:cNvPr id="8" name="Округлений прямокутник 7"/>
          <p:cNvSpPr/>
          <p:nvPr/>
        </p:nvSpPr>
        <p:spPr>
          <a:xfrm>
            <a:off x="448334" y="1097280"/>
            <a:ext cx="11372134" cy="503834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Метою і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завданням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зокрема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є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забезпечення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розгляду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кредиторами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розробленого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боржником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проєкту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плану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відновлення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платоспроможності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цьому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такий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документ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слід</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вважати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закономірними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очікуваннями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як в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розгляду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так і в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період</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реалізації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коли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відбувається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фактичне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їх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 межах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Розроблення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проєкту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плану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здійснюватися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124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зокрема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щодо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форми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і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змісту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проєкту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плану,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дасть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змогу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зборам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оцінити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перспективу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відновлення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платоспроможності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прийняти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рішення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схвалення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подати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затвердження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господарському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або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відхилити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прийняти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рішення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перехід</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Тож</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поданні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господарського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суду заяви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відкриття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обов'язком</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є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складення</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реального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виконуваного</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проєкту</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плану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після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розгляду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господарським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судом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грошових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формування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реєстру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розробляється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уточнюється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погоджується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кредиторами.</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Невідповідність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плану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вимогам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через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невідображення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ньому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повної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достовірної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інформації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майновий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стан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фактичних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спричинили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розміру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яка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щомісяця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буде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виділятися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тощо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є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підставою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 з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огляду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приписи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пункту 1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сьомої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123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p:txBody>
      </p:sp>
    </p:spTree>
    <p:extLst>
      <p:ext uri="{BB962C8B-B14F-4D97-AF65-F5344CB8AC3E}">
        <p14:creationId xmlns:p14="http://schemas.microsoft.com/office/powerpoint/2010/main" val="40423507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209544" y="6144767"/>
            <a:ext cx="5107570" cy="402337"/>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446254" y="0"/>
            <a:ext cx="11544300" cy="16312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закриття провадження у справі у зв</a:t>
            </a:r>
            <a:r>
              <a:rPr kumimoji="0" lang="en-US"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8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язку</a:t>
            </a:r>
            <a:r>
              <a:rPr kumimoji="0" lang="uk-UA"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з придбанням майна членами сім</a:t>
            </a:r>
            <a:r>
              <a:rPr kumimoji="0" lang="en-US"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18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ї за кошти боржника</a:t>
            </a:r>
            <a:endParaRPr kumimoji="0" lang="ru-RU" sz="22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ru-RU" sz="2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603504" y="802199"/>
            <a:ext cx="10924032" cy="36823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09.11.2021 у справі № 903/6/21</a:t>
            </a:r>
          </a:p>
        </p:txBody>
      </p:sp>
      <p:sp>
        <p:nvSpPr>
          <p:cNvPr id="8" name="Округлений прямокутник 7"/>
          <p:cNvSpPr/>
          <p:nvPr/>
        </p:nvSpPr>
        <p:spPr>
          <a:xfrm>
            <a:off x="448334" y="1362456"/>
            <a:ext cx="11372134" cy="4773168"/>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Обов'язковим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застосування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цієї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норми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разі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доведення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придбання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майна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членів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сім'ї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кошти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або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здійснення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реєстрації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майна на члена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сім'ї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є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доведення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вчинення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відповідних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дій</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 метою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ухилення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боргу перед кредиторами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Положення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пункту 2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сьомої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123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хоча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не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встановлюють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такої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передумови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застосування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цієї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норми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як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визнання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установленому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порядку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недійсним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нікчемності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правочину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або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заперечення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спростування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майнових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дій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придбання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майна членами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сім'ї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кошти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або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реєстрації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цього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майна на члена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сім'ї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тощо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проте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звільняють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необхідності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доведення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мети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вчинення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таких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дій</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або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членів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сім'ї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ухилення</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боргу перед кредиторами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Без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зазначення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учасником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вказують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придбання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членом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сім'ї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майна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кошти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або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проведення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реєстрації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цього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майна на члена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сім'ї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саме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метою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ухилення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боргу перед кредиторами, та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без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дослідження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і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судом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цих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огляду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надані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докази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немає</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ухвалення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рішення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відповідно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до пункту 2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сьомої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123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p:txBody>
      </p:sp>
    </p:spTree>
    <p:extLst>
      <p:ext uri="{BB962C8B-B14F-4D97-AF65-F5344CB8AC3E}">
        <p14:creationId xmlns:p14="http://schemas.microsoft.com/office/powerpoint/2010/main" val="41248131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183326" y="6031833"/>
            <a:ext cx="5133788" cy="32084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1"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208533"/>
            <a:ext cx="115443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закриття провадження у справі у зв</a:t>
            </a:r>
            <a:r>
              <a:rPr kumimoji="0" lang="en-US"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a:t>
            </a:r>
            <a:r>
              <a:rPr kumimoji="0" lang="uk-UA" sz="24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язку</a:t>
            </a: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з відсутністю ознак неплатоспроможності</a:t>
            </a:r>
            <a:endParaRPr kumimoji="0" lang="ru-RU"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535408" y="1179540"/>
            <a:ext cx="10744200" cy="65840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26.05.2022 у справі № 922/1426/21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srgbClr val="70AD47"/>
                </a:solidFill>
                <a:effectLst/>
                <a:uLnTx/>
                <a:uFillTx/>
                <a:latin typeface="Roboto Condensed Light" panose="02000000000000000000" pitchFamily="2" charset="0"/>
                <a:ea typeface="Roboto Condensed Light" panose="02000000000000000000" pitchFamily="2" charset="0"/>
                <a:cs typeface="+mn-cs"/>
              </a:rPr>
              <a:t>Стаття 90 Кодексу України з процедур банкрутства</a:t>
            </a:r>
            <a:endParaRPr kumimoji="0" lang="uk-UA" sz="1800" b="0" i="0" u="none" strike="noStrike" kern="1200" cap="none" spc="0" normalizeH="0" baseline="0" noProof="0" dirty="0">
              <a:ln>
                <a:noFill/>
              </a:ln>
              <a:solidFill>
                <a:srgbClr val="70AD47"/>
              </a:solidFill>
              <a:effectLst/>
              <a:uLnTx/>
              <a:uFillTx/>
              <a:latin typeface="Roboto Condensed Light" panose="02000000000000000000" pitchFamily="2" charset="0"/>
              <a:ea typeface="Roboto Condensed Light" panose="02000000000000000000" pitchFamily="2" charset="0"/>
              <a:cs typeface="+mn-cs"/>
            </a:endParaRPr>
          </a:p>
        </p:txBody>
      </p:sp>
      <p:sp>
        <p:nvSpPr>
          <p:cNvPr id="8" name="Округлений прямокутник 7"/>
          <p:cNvSpPr/>
          <p:nvPr/>
        </p:nvSpPr>
        <p:spPr>
          <a:xfrm>
            <a:off x="592602" y="2011681"/>
            <a:ext cx="10814538" cy="394106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Тлумачення змісту частини першої статті 90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взаємозв'язку зі статтею 113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із застосуванням системного способу її інтерпретації свідчить, що наведена норма та визначені нею підстави закриття провадження у справі про банкрутство (за винятком підстав визначених пунктами 1, 2, які стосуються виключно юридичної особи)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є загальними по відношенню до норм Книги четвертої          </a:t>
            </a:r>
            <a:r>
              <a:rPr kumimoji="0" lang="en-US"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IV </a:t>
            </a:r>
            <a:r>
              <a:rPr kumimoji="0" lang="uk-UA"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яка містить підстави закриття провадження у справі про неплатоспроможність фізичної особи (фізичної особи – підприємця), адже застосовуються до більш широкого кола відносин: як банкрутства юридичних осіб так і фізичних осіб (фізичних осіб – підприємців).</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Тлумачення частини другої статті 90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із застосуванням філологічного та логічного способів інтерпретації приводить до висновку, що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обов'язковою передумовою закриття провадження у справі про неплатоспроможність фізичної особи (фізичної особи – підприємця) на підставі пункту 8 частини першої статті 90 </a:t>
            </a:r>
            <a:r>
              <a:rPr kumimoji="0" lang="uk-UA"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є те, що такі процесуальні дії можуть бути вчинені лише до введення процедури погашення боргів боржника та визнання його банкрутом</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Результат судових процедур у справі про неплатоспроможність фізичної особи (фізичної особи – підприємця)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 має бути направлений на уникнення та переслідувати цілі унеможливлення задоволення кредиторських вимог до боржника</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p:txBody>
      </p:sp>
    </p:spTree>
    <p:extLst>
      <p:ext uri="{BB962C8B-B14F-4D97-AF65-F5344CB8AC3E}">
        <p14:creationId xmlns:p14="http://schemas.microsoft.com/office/powerpoint/2010/main" val="13968202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47</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337560" y="6080759"/>
            <a:ext cx="4979554" cy="27191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208533"/>
            <a:ext cx="115443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та особливостей застосування пункту 5 розділу «Прикінцеві та перехідні положення» </a:t>
            </a:r>
            <a:r>
              <a:rPr kumimoji="0" lang="uk-UA" sz="20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КУзПБ</a:t>
            </a:r>
            <a:endParaRPr kumimoji="0" lang="ru-RU"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498832" y="978372"/>
            <a:ext cx="10744200" cy="420660"/>
          </a:xfrm>
          <a:prstGeom prst="roundRect">
            <a:avLst>
              <a:gd name="adj" fmla="val 20833"/>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26.05.2022 у справі № 923/984/21</a:t>
            </a:r>
          </a:p>
        </p:txBody>
      </p:sp>
      <p:sp>
        <p:nvSpPr>
          <p:cNvPr id="8" name="Округлений прямокутник 7"/>
          <p:cNvSpPr/>
          <p:nvPr/>
        </p:nvSpPr>
        <p:spPr>
          <a:xfrm>
            <a:off x="473730" y="1600200"/>
            <a:ext cx="10814538" cy="4434840"/>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Сфера регулювання пункту 5 розділу "Прикінцеві та перехідні положення"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(в редакції Закону від 13.04.2021 № 1382-</a:t>
            </a:r>
            <a:r>
              <a:rPr kumimoji="0" lang="en-US"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IX)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 суб'єктним складом учасників є обмеженою </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та поширюється виключно на боржників (фізичних осіб) визначених абзацом першим пунктом 5 розділу "Прикінцеві та перехідні положення" </a:t>
            </a: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 фізичних осіб, в яких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єдиним кредитором в процедурі неплатоспроможності є забезпечений кредитор</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наявна заборгованість за кредитом в іноземній валюті</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забезпеченим іпотекою квартири </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(житлового будинку), що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є єдиним місцем проживання сім'ї боржника</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Текстуальне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тлумачення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абзацу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першого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пункту 5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розділу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Прикінцеві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перехідні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положення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свідчить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диспозиція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цієї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норми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передбачає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здійснення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фізичних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осіб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наведеними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особливостями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разі</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наявності</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одночасної</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сукупності</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таких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юридичних</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фактів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1)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заборгованість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особи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виникла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до дня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введення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в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дію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цього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Кодексу;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2)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ця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заборгованість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особи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виникла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за кредитом в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іноземній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валюті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3)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такий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кредит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забезпечений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іпотекою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квартири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або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житлового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будинку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4) предмет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іпотеки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(квартира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або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житловий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будинок</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є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єдиним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місцем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проживання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сім'ї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p:txBody>
      </p:sp>
    </p:spTree>
    <p:extLst>
      <p:ext uri="{BB962C8B-B14F-4D97-AF65-F5344CB8AC3E}">
        <p14:creationId xmlns:p14="http://schemas.microsoft.com/office/powerpoint/2010/main" val="29252345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337560" y="6080759"/>
            <a:ext cx="4979554" cy="27191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208533"/>
            <a:ext cx="115443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та особливостей застосування пункту 5 розділу «Прикінцеві та перехідні положення» </a:t>
            </a:r>
            <a:r>
              <a:rPr kumimoji="0" lang="uk-UA" sz="20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КУзПБ</a:t>
            </a:r>
            <a:endParaRPr kumimoji="0" lang="ru-RU"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498832" y="978372"/>
            <a:ext cx="10744200" cy="420660"/>
          </a:xfrm>
          <a:prstGeom prst="roundRect">
            <a:avLst>
              <a:gd name="adj" fmla="val 20833"/>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26.05.2022 у справі № 923/984/21</a:t>
            </a:r>
          </a:p>
        </p:txBody>
      </p:sp>
      <p:sp>
        <p:nvSpPr>
          <p:cNvPr id="8" name="Округлений прямокутник 7"/>
          <p:cNvSpPr/>
          <p:nvPr/>
        </p:nvSpPr>
        <p:spPr>
          <a:xfrm>
            <a:off x="438912" y="1517904"/>
            <a:ext cx="10940796" cy="4517136"/>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Системне тлумачення абзацу другого пункту 5 розділу "Прикінцеві та перехідні положення" </a:t>
            </a:r>
            <a:r>
              <a:rPr kumimoji="0" lang="uk-UA"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(в редакції Закону від 13.04.2021 № 1382-</a:t>
            </a:r>
            <a:r>
              <a:rPr kumimoji="0" lang="en-US"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IX) </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свідчить, що наведеним абзацом законодавець конкретизував положення абзацу першого цього пункту та передбачив </a:t>
            </a: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додатковою кваліфікуючою передумовою застосування абзацу другого пункту 5 розділу "Прикінцеві та перехідні положення" </a:t>
            </a:r>
            <a:r>
              <a:rPr kumimoji="0" lang="uk-UA"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володіння боржником на праві власності лише </a:t>
            </a:r>
            <a:r>
              <a:rPr kumimoji="0" lang="uk-UA" sz="1400" b="1" i="1"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одним об'єктом нерухомості</a:t>
            </a:r>
            <a:r>
              <a:rPr kumimoji="0" lang="uk-UA" sz="1400" b="0" i="1"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залишивши незмінними умови для відкриття провадження у справі про неплатоспроможність боржника (фізичної особи) з урахуванням особливостей визначених пунктом 5 розділу "Прикінцеві та перехідні положення" </a:t>
            </a:r>
            <a:r>
              <a:rPr kumimoji="0" lang="uk-UA"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 </a:t>
            </a: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одночасна наявність сукупності юридичних фактів передбачених абзацом першим цього пункту</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наявності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відповідних</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передумов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має</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право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самостійно</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обирати</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одну з моделей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своїх</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процесуальних</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дій</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для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відновлення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його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платоспроможності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шляхом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реструктуризації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наявної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заборгованості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за кредитом в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іноземній</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валюті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урахуванням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особливостей</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встановлених</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пунктом 5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розділу</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Прикінцеві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перехідні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положення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зокрема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звернутися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до суду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із</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заявою</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його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загальному</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порядку,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визначеному</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книгою IV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звернутися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до суду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із</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заявою</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його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спрощеному</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порядку</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(без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визначення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особи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арбітражного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керуючого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надання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доказів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авансування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винагороди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керуючому</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реструктуризацією</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передбачених</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пунктом 12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частини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третьої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статті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116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але за таких умов: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єдиним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кредитором 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процедурі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неплатоспроможності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є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забезпечений</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кредитор,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наявна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заборгованість</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за кредитом в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іноземній</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валюті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а предмет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іпотеки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(квартира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або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житловий</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будинок</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є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єдиним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об'єктом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нерухомості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яким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володіє</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на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праві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власності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єдиним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місцем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проживання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його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сім'ї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p:txBody>
      </p:sp>
    </p:spTree>
    <p:extLst>
      <p:ext uri="{BB962C8B-B14F-4D97-AF65-F5344CB8AC3E}">
        <p14:creationId xmlns:p14="http://schemas.microsoft.com/office/powerpoint/2010/main" val="23298647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337560" y="6080759"/>
            <a:ext cx="4979554" cy="27191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84048" y="0"/>
            <a:ext cx="11551642"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та особливостей застосування пункту 5 розділу «Прикінцеві та перехідні положення» </a:t>
            </a:r>
            <a:r>
              <a:rPr kumimoji="0" lang="uk-UA" sz="20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КУзПБ</a:t>
            </a:r>
            <a:endParaRPr kumimoji="0" lang="ru-RU"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553696" y="713196"/>
            <a:ext cx="10744200" cy="420660"/>
          </a:xfrm>
          <a:prstGeom prst="roundRect">
            <a:avLst>
              <a:gd name="adj" fmla="val 20833"/>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26.05.2022 у справі № 923/984/21</a:t>
            </a:r>
          </a:p>
        </p:txBody>
      </p:sp>
      <p:sp>
        <p:nvSpPr>
          <p:cNvPr id="8" name="Округлений прямокутник 7"/>
          <p:cNvSpPr/>
          <p:nvPr/>
        </p:nvSpPr>
        <p:spPr>
          <a:xfrm>
            <a:off x="565170" y="1207008"/>
            <a:ext cx="10814538" cy="478231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 методом правового регулювання </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абзац вісімнадцятий пункту 5 розділу «Прикінцеві та перехідні положення» </a:t>
            </a:r>
            <a:r>
              <a:rPr kumimoji="0" lang="uk-UA"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сформульований </a:t>
            </a: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як імперативна норма</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яка </a:t>
            </a: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встановлює автоматичне схвалення забезпеченим кредитором плану реструктуризації у разі відповідності його умовам реструктуризації</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визначеним названим пунктом, </a:t>
            </a:r>
            <a:r>
              <a:rPr kumimoji="0" lang="uk-UA"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незалежно від процесуальної позиції і заяв кредитора з цього приводу</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Суд повинен займати активну процесуальну позицію</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зокрема і під час перевірки наявності умов та підстав для застосування щодо боржника (фізичної особи) процедури реструктуризації заборгованості за кредитом в іноземній валюті, закріпленої у пункті 5 розділу «Прикінцеві та перехідні положення» </a:t>
            </a:r>
            <a:r>
              <a:rPr kumimoji="0" lang="uk-UA"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яка має полягати в повному, всебічному й об’єктивному з’ясуванні обставин щодо відповідності заяви про відкриття провадження у справі про неплатоспроможність та долученого до неї плану реструктуризації </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умовам реструктуризації, визначеним цим пунктом.</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Суд не має права самостійно втручатися у визначені боржником в плані реструктуризації умови</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зокрема з власної ініціативи з метою приведення у відповідність до пункту 5 розділу «Прикінцеві та перехідні положення» </a:t>
            </a:r>
            <a:r>
              <a:rPr kumimoji="0" lang="uk-UA"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плану реструктуризації </a:t>
            </a: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змінювати строк погашення вимог забезпеченого кредитора</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або </a:t>
            </a:r>
            <a:r>
              <a:rPr kumimoji="0" lang="uk-UA"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мінімальну суму щомісячного виконання плану реструктуризації </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 винятком доведення боржником недостатності доходів для виконання умов реструктуризації (абзац дев'ятнадцятий пункту 5 розділу «Прикінцеві та перехідні положення» </a:t>
            </a:r>
            <a:r>
              <a:rPr kumimoji="0" lang="uk-UA"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а лише може надавати оцінку їх відповідності вимогам та умовам, визначеним наведеною нормою.</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Доведення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підстав</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й умов для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застосування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процедури</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реструктуризації</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заборгованості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боржника</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фізичної</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особи) </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валютним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кредитом з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урахуванням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особливостей</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визначених</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пунктом 5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розділу</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Прикінцеві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перехідні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положення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складання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плану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реструктуризації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згідно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зазначених</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вище</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імперативних</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норм </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є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процесуальним</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обов'язком</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боржника</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фізичної</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особи)</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за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невиконання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якого</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настає</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негативний</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процесуальний</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наслідок</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вигляді</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відмови</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відкритті</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провадження</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справі</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що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не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позбавляє</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його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права на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повторне</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звернення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до суду з такою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заявою</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врахувавши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умови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підстави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для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застосування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наведеної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процедури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p:txBody>
      </p:sp>
    </p:spTree>
    <p:extLst>
      <p:ext uri="{BB962C8B-B14F-4D97-AF65-F5344CB8AC3E}">
        <p14:creationId xmlns:p14="http://schemas.microsoft.com/office/powerpoint/2010/main" val="2896007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5</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61665"/>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Рішення Європейського суду з прав людини    </a:t>
            </a:r>
          </a:p>
        </p:txBody>
      </p:sp>
      <p:sp>
        <p:nvSpPr>
          <p:cNvPr id="8" name="Округлений прямокутник 7"/>
          <p:cNvSpPr/>
          <p:nvPr/>
        </p:nvSpPr>
        <p:spPr>
          <a:xfrm>
            <a:off x="391391" y="905257"/>
            <a:ext cx="11544299" cy="4946186"/>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sz="1800" b="1" i="0" u="none" strike="noStrike" baseline="0"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algn="just"/>
            <a:endParaRPr lang="ru-RU" b="1" dirty="0">
              <a:solidFill>
                <a:srgbClr val="FFFF00"/>
              </a:solidFill>
              <a:latin typeface="Roboto Condensed Light" panose="02000000000000000000" pitchFamily="2" charset="0"/>
            </a:endParaRPr>
          </a:p>
          <a:p>
            <a:pPr lvl="0" algn="just">
              <a:lnSpc>
                <a:spcPct val="107000"/>
              </a:lnSpc>
              <a:spcAft>
                <a:spcPts val="800"/>
              </a:spcAft>
            </a:pPr>
            <a:r>
              <a:rPr lang="uk-UA" sz="1800" b="1" dirty="0">
                <a:solidFill>
                  <a:srgbClr val="FFFF00"/>
                </a:solidFill>
                <a:effectLst/>
                <a:latin typeface="Roboto Condensed Light" panose="02000000000000000000" pitchFamily="2" charset="0"/>
                <a:ea typeface="Roboto Condensed Light" panose="02000000000000000000" pitchFamily="2" charset="0"/>
                <a:cs typeface="Times New Roman" panose="02020603050405020304" pitchFamily="18" charset="0"/>
              </a:rPr>
              <a:t>CASE OF LEKIĆ v. SLOVENIA (</a:t>
            </a:r>
            <a:r>
              <a:rPr lang="uk-UA" sz="1800" b="1" dirty="0" err="1">
                <a:solidFill>
                  <a:srgbClr val="FFFF00"/>
                </a:solidFill>
                <a:effectLst/>
                <a:latin typeface="Roboto Condensed Light" panose="02000000000000000000" pitchFamily="2" charset="0"/>
                <a:ea typeface="Roboto Condensed Light" panose="02000000000000000000" pitchFamily="2" charset="0"/>
                <a:cs typeface="Times New Roman" panose="02020603050405020304" pitchFamily="18" charset="0"/>
              </a:rPr>
              <a:t>Application</a:t>
            </a:r>
            <a:r>
              <a:rPr lang="uk-UA" sz="1800" b="1" dirty="0">
                <a:solidFill>
                  <a:srgbClr val="FFFF00"/>
                </a:solidFill>
                <a:effectLst/>
                <a:latin typeface="Roboto Condensed Light" panose="02000000000000000000" pitchFamily="2" charset="0"/>
                <a:ea typeface="Roboto Condensed Light" panose="02000000000000000000" pitchFamily="2" charset="0"/>
                <a:cs typeface="Times New Roman" panose="02020603050405020304" pitchFamily="18" charset="0"/>
              </a:rPr>
              <a:t> </a:t>
            </a:r>
            <a:r>
              <a:rPr lang="uk-UA" sz="1800" b="1" dirty="0" err="1">
                <a:solidFill>
                  <a:srgbClr val="FFFF00"/>
                </a:solidFill>
                <a:effectLst/>
                <a:latin typeface="Roboto Condensed Light" panose="02000000000000000000" pitchFamily="2" charset="0"/>
                <a:ea typeface="Roboto Condensed Light" panose="02000000000000000000" pitchFamily="2" charset="0"/>
                <a:cs typeface="Times New Roman" panose="02020603050405020304" pitchFamily="18" charset="0"/>
              </a:rPr>
              <a:t>no</a:t>
            </a:r>
            <a:r>
              <a:rPr lang="uk-UA" sz="1800" b="1" dirty="0">
                <a:solidFill>
                  <a:srgbClr val="FFFF00"/>
                </a:solidFill>
                <a:effectLst/>
                <a:latin typeface="Roboto Condensed Light" panose="02000000000000000000" pitchFamily="2" charset="0"/>
                <a:ea typeface="Roboto Condensed Light" panose="02000000000000000000" pitchFamily="2" charset="0"/>
                <a:cs typeface="Times New Roman" panose="02020603050405020304" pitchFamily="18" charset="0"/>
              </a:rPr>
              <a:t>. 36480/07), рішення ВП від 11.08.2018.</a:t>
            </a:r>
            <a:endParaRPr lang="uk-UA" sz="1800" dirty="0">
              <a:solidFill>
                <a:srgbClr val="FFFF00"/>
              </a:solidFill>
              <a:effectLst/>
              <a:latin typeface="Roboto Condensed Light" panose="02000000000000000000" pitchFamily="2" charset="0"/>
              <a:ea typeface="Roboto Condensed Light" panose="02000000000000000000" pitchFamily="2" charset="0"/>
              <a:cs typeface="Times New Roman" panose="02020603050405020304" pitchFamily="18" charset="0"/>
            </a:endParaRPr>
          </a:p>
          <a:p>
            <a:pPr algn="just">
              <a:lnSpc>
                <a:spcPct val="107000"/>
              </a:lnSpc>
              <a:spcAft>
                <a:spcPts val="800"/>
              </a:spcAft>
            </a:pPr>
            <a:r>
              <a:rPr lang="uk-UA" sz="1800" dirty="0">
                <a:effectLst/>
                <a:latin typeface="Roboto Condensed Light" panose="02000000000000000000" pitchFamily="2" charset="0"/>
                <a:ea typeface="Roboto Condensed Light" panose="02000000000000000000" pitchFamily="2" charset="0"/>
                <a:cs typeface="Times New Roman" panose="02020603050405020304" pitchFamily="18" charset="0"/>
              </a:rPr>
              <a:t>Заявник скаржився на виключення з реєстру компанії з обмеженою відповідальністю в якій він був міноритарним акціонером та на якого була покладена особиста відповідальність за борги цієї компанії.</a:t>
            </a:r>
          </a:p>
          <a:p>
            <a:pPr algn="just">
              <a:lnSpc>
                <a:spcPct val="107000"/>
              </a:lnSpc>
              <a:spcAft>
                <a:spcPts val="800"/>
              </a:spcAft>
            </a:pPr>
            <a:r>
              <a:rPr lang="uk-UA" sz="1800" dirty="0">
                <a:effectLst/>
                <a:latin typeface="Roboto Condensed Light" panose="02000000000000000000" pitchFamily="2" charset="0"/>
                <a:ea typeface="Roboto Condensed Light" panose="02000000000000000000" pitchFamily="2" charset="0"/>
                <a:cs typeface="Times New Roman" panose="02020603050405020304" pitchFamily="18" charset="0"/>
              </a:rPr>
              <a:t>ЄСПЛ визнав, що директор повинен був знати і передбачати можливі наслідки у вигляді субсидіарної відповідальності. Той факт, що, як директор і засновник, за наявності ознак банкрутства компанії не вжив заходів до визнання компанії банкрутом в рамках процедури неспроможності, </a:t>
            </a:r>
            <a:r>
              <a:rPr lang="uk-UA" sz="1800" b="1" dirty="0">
                <a:solidFill>
                  <a:srgbClr val="FFFF00"/>
                </a:solidFill>
                <a:effectLst/>
                <a:latin typeface="Roboto Condensed Light" panose="02000000000000000000" pitchFamily="2" charset="0"/>
                <a:ea typeface="Roboto Condensed Light" panose="02000000000000000000" pitchFamily="2" charset="0"/>
                <a:cs typeface="Times New Roman" panose="02020603050405020304" pitchFamily="18" charset="0"/>
              </a:rPr>
              <a:t>фактично продовжив її існування як юридичної особи, незважаючи на неможливість виконання зобов`язань, не відповідає принципу добросовісності в комерційній практиці</a:t>
            </a:r>
            <a:r>
              <a:rPr lang="uk-UA" sz="1800" dirty="0">
                <a:effectLst/>
                <a:latin typeface="Roboto Condensed Light" panose="02000000000000000000" pitchFamily="2" charset="0"/>
                <a:ea typeface="Roboto Condensed Light" panose="02000000000000000000" pitchFamily="2" charset="0"/>
                <a:cs typeface="Times New Roman" panose="02020603050405020304" pitchFamily="18" charset="0"/>
              </a:rPr>
              <a:t>. Відповідно </a:t>
            </a:r>
            <a:r>
              <a:rPr lang="uk-UA" sz="1800" b="1" dirty="0">
                <a:solidFill>
                  <a:srgbClr val="FFFF00"/>
                </a:solidFill>
                <a:effectLst/>
                <a:latin typeface="Roboto Condensed Light" panose="02000000000000000000" pitchFamily="2" charset="0"/>
                <a:ea typeface="Roboto Condensed Light" panose="02000000000000000000" pitchFamily="2" charset="0"/>
                <a:cs typeface="Times New Roman" panose="02020603050405020304" pitchFamily="18" charset="0"/>
              </a:rPr>
              <a:t>заявник не може отримати з цієї ситуації вигоду у вигляді звільнення від зобов`язань</a:t>
            </a:r>
            <a:r>
              <a:rPr lang="uk-UA" sz="1800" dirty="0">
                <a:effectLst/>
                <a:latin typeface="Roboto Condensed Light" panose="02000000000000000000" pitchFamily="2" charset="0"/>
                <a:ea typeface="Roboto Condensed Light" panose="02000000000000000000" pitchFamily="2" charset="0"/>
                <a:cs typeface="Times New Roman" panose="02020603050405020304" pitchFamily="18" charset="0"/>
              </a:rPr>
              <a:t>. ЄСПЛ постановив, що закон може задовольнити вимогу передбачуваності, навіть якщо зацікавлена особа має скористатися належною юридичною допомогою, аби оцінити наслідки, які може викликати ця відповідна дія. Це особливо важливо для осіб, які здійснюють професійну діяльність, для яких звичним є прояв більшої обачності при здійснені своїх професійних обов’язків. В цьому зв’язку слід очікувати, що вони будуть вживати особливі заходи при оцінці ризиків, які така діяльність може викликати </a:t>
            </a:r>
          </a:p>
          <a:p>
            <a:pPr algn="just">
              <a:lnSpc>
                <a:spcPct val="107000"/>
              </a:lnSpc>
              <a:spcAft>
                <a:spcPts val="800"/>
              </a:spcAft>
            </a:pPr>
            <a:r>
              <a:rPr lang="uk-UA" sz="1800" dirty="0">
                <a:effectLst/>
                <a:latin typeface="Roboto Condensed Light" panose="02000000000000000000" pitchFamily="2" charset="0"/>
                <a:ea typeface="Roboto Condensed Light" panose="02000000000000000000" pitchFamily="2" charset="0"/>
                <a:cs typeface="Times New Roman" panose="02020603050405020304" pitchFamily="18" charset="0"/>
              </a:rPr>
              <a:t>Відповідно порушення статті 1 Першого Протоколу до Конвенції не було.</a:t>
            </a:r>
          </a:p>
          <a:p>
            <a:pPr algn="just"/>
            <a:endParaRPr lang="ru-RU" dirty="0">
              <a:solidFill>
                <a:srgbClr val="FFFFFF"/>
              </a:solidFill>
              <a:latin typeface="Roboto Condensed Light" panose="02000000000000000000" pitchFamily="2" charset="0"/>
              <a:ea typeface="Roboto Condensed Light" panose="02000000000000000000" pitchFamily="2" charset="0"/>
            </a:endParaRPr>
          </a:p>
          <a:p>
            <a:pPr algn="just"/>
            <a:endParaRPr lang="ru-RU" sz="1800" b="0" u="none" strike="noStrike" baseline="0" dirty="0">
              <a:latin typeface="Roboto Condensed Light" panose="02000000000000000000" pitchFamily="2" charset="0"/>
              <a:ea typeface="Roboto Condensed Light" panose="02000000000000000000" pitchFamily="2" charset="0"/>
            </a:endParaRPr>
          </a:p>
          <a:p>
            <a:pPr algn="just"/>
            <a:endParaRPr lang="ru-RU" dirty="0">
              <a:latin typeface="Roboto Condensed Light" panose="02000000000000000000" pitchFamily="2" charset="0"/>
            </a:endParaRPr>
          </a:p>
          <a:p>
            <a:pPr algn="just"/>
            <a:endParaRPr lang="ru-RU" sz="1800" b="0" i="0" u="none" strike="noStrike" baseline="0" dirty="0">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354504392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50</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337560" y="6080759"/>
            <a:ext cx="4979554" cy="27191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84048" y="0"/>
            <a:ext cx="11551642"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та особливостей застосування пункту 5 розділу «Прикінцеві та перехідні положення» </a:t>
            </a:r>
            <a:r>
              <a:rPr kumimoji="0" lang="uk-UA" sz="20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КУзПБ</a:t>
            </a:r>
            <a:endParaRPr kumimoji="0" lang="ru-RU"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571984" y="685764"/>
            <a:ext cx="10744200" cy="512100"/>
          </a:xfrm>
          <a:prstGeom prst="roundRect">
            <a:avLst>
              <a:gd name="adj" fmla="val 20833"/>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02.06.2022 у справі № 917/1384/20</a:t>
            </a:r>
          </a:p>
        </p:txBody>
      </p:sp>
      <p:sp>
        <p:nvSpPr>
          <p:cNvPr id="8" name="Округлений прямокутник 7"/>
          <p:cNvSpPr/>
          <p:nvPr/>
        </p:nvSpPr>
        <p:spPr>
          <a:xfrm>
            <a:off x="565170" y="1453896"/>
            <a:ext cx="10814538" cy="439826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Положення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пункту 5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розділу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Прикінцеві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перехідні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положення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застосовуються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розгляді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заяви кредитора з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грошовими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вимогами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фізичної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особи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лише</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разі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звернення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боржника</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із</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заявою</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відкриття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судом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провадження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справі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урахуванням</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приписів</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цієї</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норми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Цілком</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очевидно,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що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суд не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має</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права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змінювати</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наведені</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боржником</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в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заяві</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його</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нормативні</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підстави</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для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відкриття</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провадження</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справі</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його</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стаття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113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або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пункт 5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розділу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Прикінцеві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перехідні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положення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право на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визначення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яких</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приписами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частини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другої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статті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115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належить</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виключно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лише</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Межі</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судового контролю за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цих</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умов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обмежуються</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дослідженням</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судом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змісту</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заяви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фізичної</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особи </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відкриття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провадження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справі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її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долученого</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до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неї</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проєкту</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плану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реструктуризації</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боржника</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щодо</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їх</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відповідності</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вимогам</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умовам</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встановленим</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статтею</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113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або</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пунктом 5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розділу</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Прикінцеві</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перехідні</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положення</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600" b="1" i="0" u="sng"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sng"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відповідно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Тож</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випадку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відкриття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провадження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справі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неплатоспроможність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фізичної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особи в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загальному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порядку,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визначеному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книгою </a:t>
            </a:r>
            <a:r>
              <a:rPr kumimoji="0" lang="en-US"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IV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під</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час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розгляду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судом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грошових</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вимог</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кредитора до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приписи</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пункту 5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розділу</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Прикінцеві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та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перехідні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положення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КУзПБ</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не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застосовуються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p:txBody>
      </p:sp>
    </p:spTree>
    <p:extLst>
      <p:ext uri="{BB962C8B-B14F-4D97-AF65-F5344CB8AC3E}">
        <p14:creationId xmlns:p14="http://schemas.microsoft.com/office/powerpoint/2010/main" val="1054966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51</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337560" y="6080759"/>
            <a:ext cx="4979554" cy="27191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201168" y="-283464"/>
            <a:ext cx="1173452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переходу до процедури погашення боргів </a:t>
            </a:r>
            <a:endParaRPr kumimoji="0" lang="ru-RU"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544552" y="731484"/>
            <a:ext cx="10744200" cy="512100"/>
          </a:xfrm>
          <a:prstGeom prst="roundRect">
            <a:avLst>
              <a:gd name="adj" fmla="val 20833"/>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судової палати з розгляду справ про банкрутство КГС у складі ВС від 26.05.2022 у справі № 903/806/20 </a:t>
            </a:r>
          </a:p>
        </p:txBody>
      </p:sp>
      <p:sp>
        <p:nvSpPr>
          <p:cNvPr id="8" name="Округлений прямокутник 7"/>
          <p:cNvSpPr/>
          <p:nvPr/>
        </p:nvSpPr>
        <p:spPr>
          <a:xfrm>
            <a:off x="429768" y="1344168"/>
            <a:ext cx="10949940" cy="462686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процедурах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скористатися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правом на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реабілітацію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заслуговує</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лише</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чесний</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і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сумлінний</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тому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приписами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Книги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четвертої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установлено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спеціальні</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вимоги</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добросовісності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інше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б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суперечило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засадам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цивільного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законодавства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зокрема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таким, як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добросовісність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здійсненні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права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недопустимість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зловживання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правом (пункт 6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першої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3,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третя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13 ЦК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України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змістом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приписів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статей 116, 119, 123, 125, 126, 128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щодо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процесуальних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наслідків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їх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невиконання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законодавець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означив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принцип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добросовісної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поведінки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право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звільнення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відновлення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платоспроможності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процедурах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набуває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лише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добросовісний</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не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своїм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неправомірним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умислом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потрапив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стан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сумлінно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виконує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обов’язки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не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приховує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можуть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вплинути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розгляд</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задоволення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кредиторських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цьому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демонструє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дієве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прагнення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компромісу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кредиторами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щодо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умов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в межах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об'єктивних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можливостей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вживає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заходів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задоволення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їх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Щодо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ролі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арбітражного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судовій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роль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арбітражного</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є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ключовою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адже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першою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126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саме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належить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подати суду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затвердження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план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Тож</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керуючий</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реструктуризацією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зобов'язаний</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забезпечити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розроблення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такого плану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124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урахуванням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економічно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обґрунтованих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пропозицій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сторін</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подати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установлені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строки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схвалення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зборам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для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затвердження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 суду.</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p:txBody>
      </p:sp>
    </p:spTree>
    <p:extLst>
      <p:ext uri="{BB962C8B-B14F-4D97-AF65-F5344CB8AC3E}">
        <p14:creationId xmlns:p14="http://schemas.microsoft.com/office/powerpoint/2010/main" val="18346956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52</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337560" y="6080759"/>
            <a:ext cx="4979554" cy="27191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201168" y="-283464"/>
            <a:ext cx="1173452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переходу до процедури погашення боргів </a:t>
            </a:r>
            <a:endParaRPr kumimoji="0" lang="ru-RU"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544552" y="731484"/>
            <a:ext cx="10744200" cy="512100"/>
          </a:xfrm>
          <a:prstGeom prst="roundRect">
            <a:avLst>
              <a:gd name="adj" fmla="val 20833"/>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судової палати з розгляду справ про банкрутство КГС у складі ВС від 26.05.2022 у справі № 903/806/20 </a:t>
            </a:r>
          </a:p>
        </p:txBody>
      </p:sp>
      <p:sp>
        <p:nvSpPr>
          <p:cNvPr id="8" name="Округлений прямокутник 7"/>
          <p:cNvSpPr/>
          <p:nvPr/>
        </p:nvSpPr>
        <p:spPr>
          <a:xfrm>
            <a:off x="565170" y="1344168"/>
            <a:ext cx="10814538" cy="467258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раховуючи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основним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призначенням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сьомої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123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є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припинення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реабілітації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очевидно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недобросовісного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можливість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її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застосування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власної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ініціативи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господарський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 не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залишити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поза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увагою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вказують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наявність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цією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нормою, тому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власної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ініціативи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зокрема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розглядаючи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інформацію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реструктуризацією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результати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перевірки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майнового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стану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або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вирішуючи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питання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перехід</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зобов’язаний</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перевірити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такі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обставини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надати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їм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юридичну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оцінку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що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зазначити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відповідному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судовому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рішенні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Саме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собі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клопотання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зборів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перехід</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наступної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відсутності</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передбачених</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спеціальним</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законом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і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може</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бути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достатньою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безумовною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підставою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задоволення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господарським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судом такого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клопотання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Порівняльний</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аналіз</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положень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одинадцятої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126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іншими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нормами,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регламентують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стадії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засвідчує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те,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хоча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норми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частково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кореспондуються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між</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собою,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проте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не є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тотожними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ступенем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імперативності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колом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ініціаторів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передумовами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їх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застосування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Такі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відмінності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дають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підстави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висновку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неподання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погодженого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боржником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і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схваленого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кредиторами плану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протягом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трьох</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місяців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 дня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введення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може</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бути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самостійною</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підставою</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відповідно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одинадцятої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126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p:txBody>
      </p:sp>
    </p:spTree>
    <p:extLst>
      <p:ext uri="{BB962C8B-B14F-4D97-AF65-F5344CB8AC3E}">
        <p14:creationId xmlns:p14="http://schemas.microsoft.com/office/powerpoint/2010/main" val="79209566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53</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3337560" y="6080759"/>
            <a:ext cx="4979554" cy="271915"/>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201168" y="-283464"/>
            <a:ext cx="11734522"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переходу до процедури погашення боргів </a:t>
            </a:r>
            <a:endParaRPr kumimoji="0" lang="ru-RU" sz="20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544552" y="731484"/>
            <a:ext cx="10744200" cy="512100"/>
          </a:xfrm>
          <a:prstGeom prst="roundRect">
            <a:avLst>
              <a:gd name="adj" fmla="val 20833"/>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судової палати з розгляду справ про банкрутство КГС у складі ВС від 26.05.2022 у справі № 903/806/20 </a:t>
            </a:r>
          </a:p>
        </p:txBody>
      </p:sp>
      <p:sp>
        <p:nvSpPr>
          <p:cNvPr id="8" name="Округлений прямокутник 7"/>
          <p:cNvSpPr/>
          <p:nvPr/>
        </p:nvSpPr>
        <p:spPr>
          <a:xfrm>
            <a:off x="565170" y="1344168"/>
            <a:ext cx="10814538" cy="4672584"/>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Сам по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собі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факт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недосягнення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мети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 є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обов’язковою</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підставою</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припинення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реабілітації</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відновлення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платоспроможності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адже</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змістом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одинадцятої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126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такому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випадку</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є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лише</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одним з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варіантів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вирішення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господарським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судом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питання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щодо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подальшого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руху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Добросовісність</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 є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визначальним</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критерієм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оцінки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і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якими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пов'язує</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можливість</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альтернативного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вирішення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господарським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судом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питання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щодо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подальшого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руху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зокрема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Тому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обставини</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що</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свідчать</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недобросовісну</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поведінку</a:t>
            </a:r>
            <a:r>
              <a:rPr kumimoji="0" lang="ru-RU" sz="14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sng"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сукупності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іншими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обставинами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підлягають</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врахуванню</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господарським</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судом при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ухваленні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рішення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замість</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переходу до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Приписи</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першої</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130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не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повинні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застосовуватися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суто</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формально та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зводитися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до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підрахунку</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строків</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чи</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відсутності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наявності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рішення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зборів</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схвалення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плану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без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господарським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судом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обставин</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перевірки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дотримання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процесуальних</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гарантій</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реалізації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прав і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захисту</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інтересів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сторін</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також</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з'ясування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підстав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зокрема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частиною</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сьомою</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123,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частиною</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одинадцятою</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126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змістом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абзацу другого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другої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6,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першої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130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процедура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вводиться 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одночасно</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визнанням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банкрутом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тобто</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в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разі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ознак</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яка є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обов'язковою</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підставою</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визнання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банкрутом</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 переходу до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судової</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4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4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саме</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 порядку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першої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130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відсутність</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ознак</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матиме</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наслідком</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підставі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пункту 8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першої</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90 </a:t>
            </a:r>
            <a:r>
              <a:rPr kumimoji="0" lang="ru-RU" sz="14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ru-RU"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endParaRPr kumimoji="0" lang="uk-UA" sz="14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a:p>
            <a:pPr marL="0" marR="0" lvl="0" indent="0" algn="ctr" defTabSz="914400" rtl="0" eaLnBrk="1" fontAlgn="auto" latinLnBrk="0" hangingPunct="1">
              <a:lnSpc>
                <a:spcPct val="107000"/>
              </a:lnSpc>
              <a:spcBef>
                <a:spcPts val="0"/>
              </a:spcBef>
              <a:spcAft>
                <a:spcPts val="80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Roboto Condensed Light" panose="02000000000000000000" pitchFamily="2" charset="0"/>
              <a:ea typeface="Calibri" panose="020F0502020204030204" pitchFamily="34" charset="0"/>
              <a:cs typeface="Lucida Sans Unicode" panose="020B0602030504020204" pitchFamily="34" charset="0"/>
            </a:endParaRPr>
          </a:p>
        </p:txBody>
      </p:sp>
    </p:spTree>
    <p:extLst>
      <p:ext uri="{BB962C8B-B14F-4D97-AF65-F5344CB8AC3E}">
        <p14:creationId xmlns:p14="http://schemas.microsoft.com/office/powerpoint/2010/main" val="366297681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54</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2642616" y="6031833"/>
            <a:ext cx="5674498" cy="32084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188116"/>
            <a:ext cx="115443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повноти дій ліквідатора</a:t>
            </a: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2" name="Округлений прямокутник 1"/>
          <p:cNvSpPr/>
          <p:nvPr/>
        </p:nvSpPr>
        <p:spPr>
          <a:xfrm>
            <a:off x="482830" y="969264"/>
            <a:ext cx="10962410" cy="559026"/>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8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18.11.2021 у справі № 915/2487/19</a:t>
            </a:r>
          </a:p>
        </p:txBody>
      </p:sp>
      <p:sp>
        <p:nvSpPr>
          <p:cNvPr id="8" name="Округлений прямокутник 7"/>
          <p:cNvSpPr/>
          <p:nvPr/>
        </p:nvSpPr>
        <p:spPr>
          <a:xfrm>
            <a:off x="319550" y="1609344"/>
            <a:ext cx="11481059" cy="4379976"/>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передбачена певна сукупність дій, яку необхідно вчинити ліквідатору в ході ліквідаційної процедури та перелік додатків, які додаються до звіту ліквідатора і є предметом дослідження в судовому засіданні за підсумками ліквідаційної процедури, що проводиться за участю кредиторів (комітету кредиторів); подання звіту та ліквідаційного балансу здійснюється ліквідатором за наслідком всіх проведених ним дій в ході ліквідаційної процедури.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Обов`язком ліквідатора є здійснення всієї повноти заходів спрямованих на виявлення активів боржника, при цьому ні у кого не повинен виникати обґрунтований сумнів, щодо їх належного здійснення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принцип безсумнівної повноти дій ліквідатора у ліквідаційній процедурі</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a:t>
            </a:r>
            <a:r>
              <a:rPr kumimoji="0" lang="uk-UA"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авданням</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ліквідатора у ліквідаційній процедурі </a:t>
            </a:r>
            <a:r>
              <a:rPr kumimoji="0" lang="uk-UA"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є не проста констатація факту відсутності майна, а дієвий і належний пошук майна банкрута</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Отже, під час ліквідаційної процедури, ліквідатор має здійснювати заходи спрямовані на пошук, виявлення і повернення майна, яке перебуває у третіх осіб. Крім того, ліквідатор має здійснювати обґрунтовані і логічні дії, а також здійснювати запити до відповідних органів, з врахуванням минулої діяльності банкрута. При цьому, кількість запитів не є критерієм якості роботи ліквідатора.</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Зазначені висновки було сформовано Верховним Судом </a:t>
            </a:r>
            <a:r>
              <a:rPr kumimoji="0" lang="uk-UA"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щодо здійснення процедури ліквідації юридичних осіб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водночас, </a:t>
            </a:r>
            <a:r>
              <a:rPr kumimoji="0" lang="uk-UA" sz="1500" b="1" i="0" u="sng"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колегія суддів зауважує на доцільності врахування зазначеного принципу також при розгляді справ про неплатоспроможність фізичних осіб</a:t>
            </a:r>
            <a:r>
              <a:rPr kumimoji="0" lang="uk-UA"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враховуючи, що відповідно до статті 113 Кодексу України з процедур банкрутства провадження у справах про неплатоспроможність боржника - фізичної особи, фізичної особи - підприємця здійснюється в порядку, визначеному цим Кодексом для юридичних осіб, з урахуванням особливостей, встановлених цією Книгою.</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4602265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2642616" y="6031833"/>
            <a:ext cx="5674498" cy="32084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188116"/>
            <a:ext cx="115443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закриття провадження у справі при </a:t>
            </a:r>
            <a:r>
              <a:rPr kumimoji="0" lang="uk-UA" sz="24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невисуненні</a:t>
            </a: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вимог кредиторів</a:t>
            </a: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8" name="Округлений прямокутник 7"/>
          <p:cNvSpPr/>
          <p:nvPr/>
        </p:nvSpPr>
        <p:spPr>
          <a:xfrm>
            <a:off x="319550" y="1517904"/>
            <a:ext cx="11481059" cy="446227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algn="just"/>
            <a:endParaRPr lang="ru-RU" sz="1600" b="0" i="0" u="none" strike="noStrike" baseline="0" dirty="0">
              <a:latin typeface="Roboto Condensed Light" panose="02000000000000000000" pitchFamily="2" charset="0"/>
            </a:endParaRPr>
          </a:p>
          <a:p>
            <a:pPr algn="just"/>
            <a:endParaRPr lang="ru-RU" sz="1600" dirty="0">
              <a:latin typeface="Roboto Condensed Light" panose="02000000000000000000" pitchFamily="2" charset="0"/>
            </a:endParaRPr>
          </a:p>
          <a:p>
            <a:pPr algn="just"/>
            <a:r>
              <a:rPr lang="ru-RU" sz="1600" b="0" i="0" u="none" strike="noStrike" baseline="0" dirty="0">
                <a:latin typeface="Roboto Condensed Light" panose="02000000000000000000" pitchFamily="2" charset="0"/>
              </a:rPr>
              <a:t>У </a:t>
            </a:r>
            <a:r>
              <a:rPr lang="ru-RU" sz="1600" b="0" i="0" u="none" strike="noStrike" baseline="0" dirty="0" err="1">
                <a:latin typeface="Roboto Condensed Light" panose="02000000000000000000" pitchFamily="2" charset="0"/>
              </a:rPr>
              <a:t>разі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наявності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підстав</a:t>
            </a:r>
            <a:r>
              <a:rPr lang="ru-RU" sz="1600" b="0" i="0" u="none" strike="noStrike" baseline="0" dirty="0">
                <a:latin typeface="Roboto Condensed Light" panose="02000000000000000000" pitchFamily="2" charset="0"/>
              </a:rPr>
              <a:t> для </a:t>
            </a:r>
            <a:r>
              <a:rPr lang="ru-RU" sz="1600" b="0" i="0" u="none" strike="noStrike" baseline="0" dirty="0" err="1">
                <a:latin typeface="Roboto Condensed Light" panose="02000000000000000000" pitchFamily="2" charset="0"/>
              </a:rPr>
              <a:t>відкриття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провадження</a:t>
            </a:r>
            <a:r>
              <a:rPr lang="ru-RU" sz="1600" b="0" i="0" u="none" strike="noStrike" baseline="0" dirty="0">
                <a:latin typeface="Roboto Condensed Light" panose="02000000000000000000" pitchFamily="2" charset="0"/>
              </a:rPr>
              <a:t> у </a:t>
            </a:r>
            <a:r>
              <a:rPr lang="ru-RU" sz="1600" b="0" i="0" u="none" strike="noStrike" baseline="0" dirty="0" err="1">
                <a:latin typeface="Roboto Condensed Light" panose="02000000000000000000" pitchFamily="2" charset="0"/>
              </a:rPr>
              <a:t>справі</a:t>
            </a:r>
            <a:r>
              <a:rPr lang="ru-RU" sz="1600" b="0" i="0" u="none" strike="noStrike" baseline="0" dirty="0">
                <a:latin typeface="Roboto Condensed Light" panose="02000000000000000000" pitchFamily="2" charset="0"/>
              </a:rPr>
              <a:t> про </a:t>
            </a:r>
            <a:r>
              <a:rPr lang="ru-RU" sz="1600" b="0" i="0" u="none" strike="noStrike" baseline="0" dirty="0" err="1">
                <a:latin typeface="Roboto Condensed Light" panose="02000000000000000000" pitchFamily="2" charset="0"/>
              </a:rPr>
              <a:t>неплатоспроможність</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фізичної</a:t>
            </a:r>
            <a:r>
              <a:rPr lang="ru-RU" sz="1600" b="0" i="0" u="none" strike="noStrike" baseline="0" dirty="0">
                <a:latin typeface="Roboto Condensed Light" panose="02000000000000000000" pitchFamily="2" charset="0"/>
              </a:rPr>
              <a:t> особи, </a:t>
            </a:r>
            <a:r>
              <a:rPr lang="ru-RU" sz="1600" b="0" i="0" u="none" strike="noStrike" baseline="0" dirty="0" err="1">
                <a:latin typeface="Roboto Condensed Light" panose="02000000000000000000" pitchFamily="2" charset="0"/>
              </a:rPr>
              <a:t>однак</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неподання</a:t>
            </a:r>
            <a:r>
              <a:rPr lang="ru-RU" sz="1600" b="0" i="0" u="none" strike="noStrike" baseline="0" dirty="0">
                <a:latin typeface="Roboto Condensed Light" panose="02000000000000000000" pitchFamily="2" charset="0"/>
              </a:rPr>
              <a:t> кредиторами </a:t>
            </a:r>
            <a:r>
              <a:rPr lang="ru-RU" sz="1600" b="0" i="0" u="none" strike="noStrike" baseline="0" dirty="0" err="1">
                <a:latin typeface="Roboto Condensed Light" panose="02000000000000000000" pitchFamily="2" charset="0"/>
              </a:rPr>
              <a:t>заяв</a:t>
            </a:r>
            <a:r>
              <a:rPr lang="ru-RU" sz="1600" b="0" i="0" u="none" strike="noStrike" baseline="0" dirty="0">
                <a:latin typeface="Roboto Condensed Light" panose="02000000000000000000" pitchFamily="2" charset="0"/>
              </a:rPr>
              <a:t> з </a:t>
            </a:r>
            <a:r>
              <a:rPr lang="ru-RU" sz="1600" b="0" i="0" u="none" strike="noStrike" baseline="0" dirty="0" err="1">
                <a:latin typeface="Roboto Condensed Light" panose="02000000000000000000" pitchFamily="2" charset="0"/>
              </a:rPr>
              <a:t>грошовими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вимогами</a:t>
            </a:r>
            <a:r>
              <a:rPr lang="ru-RU" sz="1600" b="0" i="0" u="none" strike="noStrike" baseline="0" dirty="0">
                <a:latin typeface="Roboto Condensed Light" panose="02000000000000000000" pitchFamily="2" charset="0"/>
              </a:rPr>
              <a:t> до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 у </a:t>
            </a:r>
            <a:r>
              <a:rPr lang="ru-RU" sz="1600" b="0" i="0" u="none" strike="noStrike" baseline="0" dirty="0" err="1">
                <a:latin typeface="Roboto Condensed Light" panose="02000000000000000000" pitchFamily="2" charset="0"/>
              </a:rPr>
              <a:t>визначений</a:t>
            </a:r>
            <a:r>
              <a:rPr lang="ru-RU" sz="1600" b="0" i="0" u="none" strike="noStrike" baseline="0" dirty="0">
                <a:latin typeface="Roboto Condensed Light" panose="02000000000000000000" pitchFamily="2" charset="0"/>
              </a:rPr>
              <a:t> законом строк, </a:t>
            </a:r>
            <a:r>
              <a:rPr lang="ru-RU" sz="1600" b="1" i="0" u="none" strike="noStrike" baseline="0" dirty="0" err="1">
                <a:solidFill>
                  <a:srgbClr val="FFFF00"/>
                </a:solidFill>
                <a:latin typeface="Roboto Condensed Light" panose="02000000000000000000" pitchFamily="2" charset="0"/>
              </a:rPr>
              <a:t>закриття</a:t>
            </a:r>
            <a:r>
              <a:rPr lang="ru-RU" sz="1600" b="1" i="0" u="none" strike="noStrike" baseline="0" dirty="0">
                <a:solidFill>
                  <a:srgbClr val="FFFF00"/>
                </a:solidFill>
                <a:latin typeface="Roboto Condensed Light" panose="02000000000000000000" pitchFamily="2" charset="0"/>
              </a:rPr>
              <a:t> такого </a:t>
            </a:r>
            <a:r>
              <a:rPr lang="ru-RU" sz="1600" b="1" i="0" u="none" strike="noStrike" baseline="0" dirty="0" err="1">
                <a:solidFill>
                  <a:srgbClr val="FFFF00"/>
                </a:solidFill>
                <a:latin typeface="Roboto Condensed Light" panose="02000000000000000000" pitchFamily="2" charset="0"/>
              </a:rPr>
              <a:t>провадження</a:t>
            </a:r>
            <a:r>
              <a:rPr lang="ru-RU" sz="1600" b="1" i="0" u="none" strike="noStrike" baseline="0" dirty="0">
                <a:solidFill>
                  <a:srgbClr val="FFFF00"/>
                </a:solidFill>
                <a:latin typeface="Roboto Condensed Light" panose="02000000000000000000" pitchFamily="2" charset="0"/>
              </a:rPr>
              <a:t> робить </a:t>
            </a:r>
            <a:r>
              <a:rPr lang="ru-RU" sz="1600" b="1" i="0" u="none" strike="noStrike" baseline="0" dirty="0" err="1">
                <a:solidFill>
                  <a:srgbClr val="FFFF00"/>
                </a:solidFill>
                <a:latin typeface="Roboto Condensed Light" panose="02000000000000000000" pitchFamily="2" charset="0"/>
              </a:rPr>
              <a:t>недієвим</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передбачене</a:t>
            </a:r>
            <a:r>
              <a:rPr lang="ru-RU" sz="1600" b="1" i="0" u="none" strike="noStrike" baseline="0" dirty="0">
                <a:solidFill>
                  <a:srgbClr val="FFFF00"/>
                </a:solidFill>
                <a:latin typeface="Roboto Condensed Light" panose="02000000000000000000" pitchFamily="2" charset="0"/>
              </a:rPr>
              <a:t> нормами </a:t>
            </a:r>
            <a:r>
              <a:rPr lang="ru-RU" sz="1600" b="1" i="0" u="none" strike="noStrike" baseline="0" dirty="0" err="1">
                <a:solidFill>
                  <a:srgbClr val="FFFF00"/>
                </a:solidFill>
                <a:latin typeface="Roboto Condensed Light" panose="02000000000000000000" pitchFamily="2" charset="0"/>
              </a:rPr>
              <a:t>КУзПБ</a:t>
            </a:r>
            <a:r>
              <a:rPr lang="ru-RU" sz="1600" b="1" i="0" u="none" strike="noStrike" baseline="0" dirty="0">
                <a:solidFill>
                  <a:srgbClr val="FFFF00"/>
                </a:solidFill>
                <a:latin typeface="Roboto Condensed Light" panose="02000000000000000000" pitchFamily="2" charset="0"/>
              </a:rPr>
              <a:t> право </a:t>
            </a:r>
            <a:r>
              <a:rPr lang="ru-RU" sz="1600" b="1" i="0" u="none" strike="noStrike" baseline="0" dirty="0" err="1">
                <a:solidFill>
                  <a:srgbClr val="FFFF00"/>
                </a:solidFill>
                <a:latin typeface="Roboto Condensed Light" panose="02000000000000000000" pitchFamily="2" charset="0"/>
              </a:rPr>
              <a:t>боржника</a:t>
            </a:r>
            <a:r>
              <a:rPr lang="ru-RU" sz="1600" b="1" i="0" u="none" strike="noStrike" baseline="0" dirty="0">
                <a:solidFill>
                  <a:srgbClr val="FFFF00"/>
                </a:solidFill>
                <a:latin typeface="Roboto Condensed Light" panose="02000000000000000000" pitchFamily="2" charset="0"/>
              </a:rPr>
              <a:t> – </a:t>
            </a:r>
            <a:r>
              <a:rPr lang="ru-RU" sz="1600" b="1" i="0" u="none" strike="noStrike" baseline="0" dirty="0" err="1">
                <a:solidFill>
                  <a:srgbClr val="FFFF00"/>
                </a:solidFill>
                <a:latin typeface="Roboto Condensed Light" panose="02000000000000000000" pitchFamily="2" charset="0"/>
              </a:rPr>
              <a:t>фізичної</a:t>
            </a:r>
            <a:r>
              <a:rPr lang="ru-RU" sz="1600" b="1" i="0" u="none" strike="noStrike" baseline="0" dirty="0">
                <a:solidFill>
                  <a:srgbClr val="FFFF00"/>
                </a:solidFill>
                <a:latin typeface="Roboto Condensed Light" panose="02000000000000000000" pitchFamily="2" charset="0"/>
              </a:rPr>
              <a:t> особи </a:t>
            </a:r>
            <a:r>
              <a:rPr lang="ru-RU" sz="1600" b="1" i="0" u="none" strike="noStrike" baseline="0" dirty="0" err="1">
                <a:solidFill>
                  <a:srgbClr val="FFFF00"/>
                </a:solidFill>
                <a:latin typeface="Roboto Condensed Light" panose="02000000000000000000" pitchFamily="2" charset="0"/>
              </a:rPr>
              <a:t>щодо</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здійснення</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процедури</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банкрутства</a:t>
            </a:r>
            <a:r>
              <a:rPr lang="ru-RU" sz="1600" b="1" i="0" u="none" strike="noStrike" baseline="0" dirty="0">
                <a:solidFill>
                  <a:srgbClr val="FFFF00"/>
                </a:solidFill>
                <a:latin typeface="Roboto Condensed Light" panose="02000000000000000000" pitchFamily="2" charset="0"/>
              </a:rPr>
              <a:t> та </a:t>
            </a:r>
            <a:r>
              <a:rPr lang="ru-RU" sz="1600" b="1" i="0" u="none" strike="noStrike" baseline="0" dirty="0" err="1">
                <a:solidFill>
                  <a:srgbClr val="FFFF00"/>
                </a:solidFill>
                <a:latin typeface="Roboto Condensed Light" panose="02000000000000000000" pitchFamily="2" charset="0"/>
              </a:rPr>
              <a:t>відновлення</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платоспроможності</a:t>
            </a:r>
            <a:r>
              <a:rPr lang="ru-RU" sz="1600" b="0" i="0" u="none" strike="noStrike" baseline="0" dirty="0">
                <a:latin typeface="Roboto Condensed Light" panose="02000000000000000000" pitchFamily="2" charset="0"/>
              </a:rPr>
              <a:t>.</a:t>
            </a:r>
          </a:p>
          <a:p>
            <a:endParaRPr lang="uk-UA" sz="1600" b="0" i="0" u="none" strike="noStrike" baseline="0" dirty="0"/>
          </a:p>
          <a:p>
            <a:pPr algn="just"/>
            <a:r>
              <a:rPr lang="ru-RU" sz="1600" b="0" i="0" u="none" strike="noStrike" baseline="0" dirty="0" err="1">
                <a:latin typeface="Roboto Condensed Light" panose="02000000000000000000" pitchFamily="2" charset="0"/>
              </a:rPr>
              <a:t>Верховний</a:t>
            </a:r>
            <a:r>
              <a:rPr lang="ru-RU" sz="1600" b="0" i="0" u="none" strike="noStrike" baseline="0" dirty="0">
                <a:latin typeface="Roboto Condensed Light" panose="02000000000000000000" pitchFamily="2" charset="0"/>
              </a:rPr>
              <a:t> Суд </a:t>
            </a:r>
            <a:r>
              <a:rPr lang="ru-RU" sz="1600" b="0" i="0" u="none" strike="noStrike" baseline="0" dirty="0" err="1">
                <a:latin typeface="Roboto Condensed Light" panose="02000000000000000000" pitchFamily="2" charset="0"/>
              </a:rPr>
              <a:t>зауважує</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що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частиною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першою</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статті</a:t>
            </a:r>
            <a:r>
              <a:rPr lang="ru-RU" sz="1600" b="0" i="0" u="none" strike="noStrike" baseline="0" dirty="0">
                <a:latin typeface="Roboto Condensed Light" panose="02000000000000000000" pitchFamily="2" charset="0"/>
              </a:rPr>
              <a:t> 45 </a:t>
            </a:r>
            <a:r>
              <a:rPr lang="ru-RU" sz="1600" b="0" i="0" u="none" strike="noStrike" baseline="0" dirty="0" err="1">
                <a:latin typeface="Roboto Condensed Light" panose="02000000000000000000" pitchFamily="2" charset="0"/>
              </a:rPr>
              <a:t>КУзПБ</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встановлено</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обов’язок</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конкурсних</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кредиторів</a:t>
            </a:r>
            <a:r>
              <a:rPr lang="ru-RU" sz="1600" b="0" i="0" u="none" strike="noStrike" baseline="0" dirty="0">
                <a:latin typeface="Roboto Condensed Light" panose="02000000000000000000" pitchFamily="2" charset="0"/>
              </a:rPr>
              <a:t> подати до </a:t>
            </a:r>
            <a:r>
              <a:rPr lang="ru-RU" sz="1600" b="0" i="0" u="none" strike="noStrike" baseline="0" dirty="0" err="1">
                <a:latin typeface="Roboto Condensed Light" panose="02000000000000000000" pitchFamily="2" charset="0"/>
              </a:rPr>
              <a:t>господарського</a:t>
            </a:r>
            <a:r>
              <a:rPr lang="ru-RU" sz="1600" b="0" i="0" u="none" strike="noStrike" baseline="0" dirty="0">
                <a:latin typeface="Roboto Condensed Light" panose="02000000000000000000" pitchFamily="2" charset="0"/>
              </a:rPr>
              <a:t> суду </a:t>
            </a:r>
            <a:r>
              <a:rPr lang="ru-RU" sz="1600" b="0" i="0" u="none" strike="noStrike" baseline="0" dirty="0" err="1">
                <a:latin typeface="Roboto Condensed Light" panose="02000000000000000000" pitchFamily="2" charset="0"/>
              </a:rPr>
              <a:t>відповідні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письмові</a:t>
            </a:r>
            <a:r>
              <a:rPr lang="ru-RU" sz="1600" b="0" i="0" u="none" strike="noStrike" baseline="0" dirty="0">
                <a:latin typeface="Roboto Condensed Light" panose="02000000000000000000" pitchFamily="2" charset="0"/>
              </a:rPr>
              <a:t> заяви з </a:t>
            </a:r>
            <a:r>
              <a:rPr lang="ru-RU" sz="1600" b="0" i="0" u="none" strike="noStrike" baseline="0" dirty="0" err="1">
                <a:latin typeface="Roboto Condensed Light" panose="02000000000000000000" pitchFamily="2" charset="0"/>
              </a:rPr>
              <a:t>вимогами</a:t>
            </a:r>
            <a:r>
              <a:rPr lang="ru-RU" sz="1600" b="0" i="0" u="none" strike="noStrike" baseline="0" dirty="0">
                <a:latin typeface="Roboto Condensed Light" panose="02000000000000000000" pitchFamily="2" charset="0"/>
              </a:rPr>
              <a:t> до </a:t>
            </a:r>
            <a:r>
              <a:rPr lang="ru-RU" sz="1600" b="0" i="0" u="none" strike="noStrike" baseline="0" dirty="0" err="1">
                <a:latin typeface="Roboto Condensed Light" panose="02000000000000000000" pitchFamily="2" charset="0"/>
              </a:rPr>
              <a:t>боржника</a:t>
            </a:r>
            <a:r>
              <a:rPr lang="ru-RU" sz="1600" b="0" i="0" u="none" strike="noStrike" baseline="0" dirty="0">
                <a:latin typeface="Roboto Condensed Light" panose="02000000000000000000" pitchFamily="2" charset="0"/>
              </a:rPr>
              <a:t> у </a:t>
            </a:r>
            <a:r>
              <a:rPr lang="ru-RU" sz="1600" b="0" i="0" u="none" strike="noStrike" baseline="0" dirty="0" err="1">
                <a:latin typeface="Roboto Condensed Light" panose="02000000000000000000" pitchFamily="2" charset="0"/>
              </a:rPr>
              <a:t>визначений</a:t>
            </a:r>
            <a:r>
              <a:rPr lang="ru-RU" sz="1600" b="0" i="0" u="none" strike="noStrike" baseline="0" dirty="0">
                <a:latin typeface="Roboto Condensed Light" panose="02000000000000000000" pitchFamily="2" charset="0"/>
              </a:rPr>
              <a:t> законом строк. Разом з </a:t>
            </a:r>
            <a:r>
              <a:rPr lang="ru-RU" sz="1600" b="0" i="0" u="none" strike="noStrike" baseline="0" dirty="0" err="1">
                <a:latin typeface="Roboto Condensed Light" panose="02000000000000000000" pitchFamily="2" charset="0"/>
              </a:rPr>
              <a:t>тим</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хоч</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аналіз</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положень</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частини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четвертої</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цієї</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статті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свідчить</a:t>
            </a:r>
            <a:r>
              <a:rPr lang="ru-RU" sz="1600" b="0" i="0" u="none" strike="noStrike" baseline="0" dirty="0">
                <a:latin typeface="Roboto Condensed Light" panose="02000000000000000000" pitchFamily="2" charset="0"/>
              </a:rPr>
              <a:t> про право кредитора </a:t>
            </a:r>
            <a:r>
              <a:rPr lang="ru-RU" sz="1600" b="0" i="0" u="none" strike="noStrike" baseline="0" dirty="0" err="1">
                <a:latin typeface="Roboto Condensed Light" panose="02000000000000000000" pitchFamily="2" charset="0"/>
              </a:rPr>
              <a:t>заявити</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відповідні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вимоги</a:t>
            </a:r>
            <a:r>
              <a:rPr lang="ru-RU" sz="1600" b="0" i="0" u="none" strike="noStrike" baseline="0" dirty="0">
                <a:latin typeface="Roboto Condensed Light" panose="02000000000000000000" pitchFamily="2" charset="0"/>
              </a:rPr>
              <a:t> і </a:t>
            </a:r>
            <a:r>
              <a:rPr lang="ru-RU" sz="1600" b="0" i="0" u="none" strike="noStrike" baseline="0" dirty="0" err="1">
                <a:latin typeface="Roboto Condensed Light" panose="02000000000000000000" pitchFamily="2" charset="0"/>
              </a:rPr>
              <a:t>після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закінчення</a:t>
            </a:r>
            <a:r>
              <a:rPr lang="ru-RU" sz="1600" b="0" i="0" u="none" strike="noStrike" baseline="0" dirty="0">
                <a:latin typeface="Roboto Condensed Light" panose="02000000000000000000" pitchFamily="2" charset="0"/>
              </a:rPr>
              <a:t> строку, </a:t>
            </a:r>
            <a:r>
              <a:rPr lang="ru-RU" sz="1600" b="0" i="0" u="none" strike="noStrike" baseline="0" dirty="0" err="1">
                <a:latin typeface="Roboto Condensed Light" panose="02000000000000000000" pitchFamily="2" charset="0"/>
              </a:rPr>
              <a:t>встановленого</a:t>
            </a:r>
            <a:r>
              <a:rPr lang="ru-RU" sz="1600" b="0" i="0" u="none" strike="noStrike" baseline="0" dirty="0">
                <a:latin typeface="Roboto Condensed Light" panose="02000000000000000000" pitchFamily="2" charset="0"/>
              </a:rPr>
              <a:t> для </a:t>
            </a:r>
            <a:r>
              <a:rPr lang="ru-RU" sz="1600" b="0" i="0" u="none" strike="noStrike" baseline="0" dirty="0" err="1">
                <a:latin typeface="Roboto Condensed Light" panose="02000000000000000000" pitchFamily="2" charset="0"/>
              </a:rPr>
              <a:t>їх</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подання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що</a:t>
            </a:r>
            <a:r>
              <a:rPr lang="ru-RU" sz="1600" b="0" i="0" u="none" strike="noStrike" baseline="0" dirty="0">
                <a:latin typeface="Roboto Condensed Light" panose="02000000000000000000" pitchFamily="2" charset="0"/>
              </a:rPr>
              <a:t> не </a:t>
            </a:r>
            <a:r>
              <a:rPr lang="ru-RU" sz="1600" b="0" i="0" u="none" strike="noStrike" baseline="0" dirty="0" err="1">
                <a:latin typeface="Roboto Condensed Light" panose="02000000000000000000" pitchFamily="2" charset="0"/>
              </a:rPr>
              <a:t>впливатиме</a:t>
            </a:r>
            <a:r>
              <a:rPr lang="ru-RU" sz="1600" b="0" i="0" u="none" strike="noStrike" baseline="0" dirty="0">
                <a:latin typeface="Roboto Condensed Light" panose="02000000000000000000" pitchFamily="2" charset="0"/>
              </a:rPr>
              <a:t> на характер та </a:t>
            </a:r>
            <a:r>
              <a:rPr lang="ru-RU" sz="1600" b="0" i="0" u="none" strike="noStrike" baseline="0" dirty="0" err="1">
                <a:latin typeface="Roboto Condensed Light" panose="02000000000000000000" pitchFamily="2" charset="0"/>
              </a:rPr>
              <a:t>черговість</a:t>
            </a:r>
            <a:r>
              <a:rPr lang="ru-RU" sz="1600" b="0" i="0" u="none" strike="noStrike" baseline="0" dirty="0">
                <a:latin typeface="Roboto Condensed Light" panose="02000000000000000000" pitchFamily="2" charset="0"/>
              </a:rPr>
              <a:t> таких </a:t>
            </a:r>
            <a:r>
              <a:rPr lang="ru-RU" sz="1600" b="0" i="0" u="none" strike="noStrike" baseline="0" dirty="0" err="1">
                <a:latin typeface="Roboto Condensed Light" panose="02000000000000000000" pitchFamily="2" charset="0"/>
              </a:rPr>
              <a:t>вимог</a:t>
            </a:r>
            <a:r>
              <a:rPr lang="ru-RU" sz="1600" b="0" i="0" u="none" strike="noStrike" baseline="0" dirty="0">
                <a:latin typeface="Roboto Condensed Light" panose="02000000000000000000" pitchFamily="2" charset="0"/>
              </a:rPr>
              <a:t> та </a:t>
            </a:r>
            <a:r>
              <a:rPr lang="ru-RU" sz="1600" b="0" i="0" u="none" strike="noStrike" baseline="0" dirty="0" err="1">
                <a:latin typeface="Roboto Condensed Light" panose="02000000000000000000" pitchFamily="2" charset="0"/>
              </a:rPr>
              <a:t>матиме</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значення</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лише</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щодо</a:t>
            </a:r>
            <a:r>
              <a:rPr lang="ru-RU" sz="1600" b="0" i="0" u="none" strike="noStrike" baseline="0" dirty="0">
                <a:latin typeface="Roboto Condensed Light" panose="02000000000000000000" pitchFamily="2" charset="0"/>
              </a:rPr>
              <a:t> права </a:t>
            </a:r>
            <a:r>
              <a:rPr lang="ru-RU" sz="1600" b="0" i="0" u="none" strike="noStrike" baseline="0" dirty="0" err="1">
                <a:latin typeface="Roboto Condensed Light" panose="02000000000000000000" pitchFamily="2" charset="0"/>
              </a:rPr>
              <a:t>вирішального</a:t>
            </a:r>
            <a:r>
              <a:rPr lang="ru-RU" sz="1600" b="0" i="0" u="none" strike="noStrike" baseline="0" dirty="0">
                <a:latin typeface="Roboto Condensed Light" panose="02000000000000000000" pitchFamily="2" charset="0"/>
              </a:rPr>
              <a:t> голосу на </a:t>
            </a:r>
            <a:r>
              <a:rPr lang="ru-RU" sz="1600" b="0" i="0" u="none" strike="noStrike" baseline="0" dirty="0" err="1">
                <a:latin typeface="Roboto Condensed Light" panose="02000000000000000000" pitchFamily="2" charset="0"/>
              </a:rPr>
              <a:t>зборах</a:t>
            </a:r>
            <a:r>
              <a:rPr lang="ru-RU" sz="1600" b="0" i="0" u="none" strike="noStrike" baseline="0" dirty="0">
                <a:latin typeface="Roboto Condensed Light" panose="02000000000000000000" pitchFamily="2" charset="0"/>
              </a:rPr>
              <a:t> та </a:t>
            </a:r>
            <a:r>
              <a:rPr lang="ru-RU" sz="1600" b="0" i="0" u="none" strike="noStrike" baseline="0" dirty="0" err="1">
                <a:latin typeface="Roboto Condensed Light" panose="02000000000000000000" pitchFamily="2" charset="0"/>
              </a:rPr>
              <a:t>комітеті</a:t>
            </a:r>
            <a:r>
              <a:rPr lang="ru-RU" sz="1600" b="0" i="0" u="none" strike="noStrike" baseline="0" dirty="0">
                <a:latin typeface="Roboto Condensed Light" panose="02000000000000000000" pitchFamily="2" charset="0"/>
              </a:rPr>
              <a:t> </a:t>
            </a:r>
            <a:r>
              <a:rPr lang="ru-RU" sz="1600" b="0" i="0" u="none" strike="noStrike" baseline="0" dirty="0" err="1">
                <a:latin typeface="Roboto Condensed Light" panose="02000000000000000000" pitchFamily="2" charset="0"/>
              </a:rPr>
              <a:t>кредиторів</a:t>
            </a:r>
            <a:r>
              <a:rPr lang="ru-RU" sz="1600" b="0" i="0" u="none" strike="noStrike" baseline="0" dirty="0">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однак</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таке</a:t>
            </a:r>
            <a:r>
              <a:rPr lang="ru-RU" sz="1600" b="1" i="0" u="none" strike="noStrike" baseline="0" dirty="0">
                <a:solidFill>
                  <a:srgbClr val="FFFF00"/>
                </a:solidFill>
                <a:latin typeface="Roboto Condensed Light" panose="02000000000000000000" pitchFamily="2" charset="0"/>
              </a:rPr>
              <a:t> право не </a:t>
            </a:r>
            <a:r>
              <a:rPr lang="ru-RU" sz="1600" b="1" i="0" u="none" strike="noStrike" baseline="0" dirty="0" err="1">
                <a:solidFill>
                  <a:srgbClr val="FFFF00"/>
                </a:solidFill>
                <a:latin typeface="Roboto Condensed Light" panose="02000000000000000000" pitchFamily="2" charset="0"/>
              </a:rPr>
              <a:t>може</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звільнити</a:t>
            </a:r>
            <a:r>
              <a:rPr lang="ru-RU" sz="1600" b="1" i="0" u="none" strike="noStrike" baseline="0" dirty="0">
                <a:solidFill>
                  <a:srgbClr val="FFFF00"/>
                </a:solidFill>
                <a:latin typeface="Roboto Condensed Light" panose="02000000000000000000" pitchFamily="2" charset="0"/>
              </a:rPr>
              <a:t> кредитора </a:t>
            </a:r>
            <a:r>
              <a:rPr lang="ru-RU" sz="1600" b="1" i="0" u="none" strike="noStrike" baseline="0" dirty="0" err="1">
                <a:solidFill>
                  <a:srgbClr val="FFFF00"/>
                </a:solidFill>
                <a:latin typeface="Roboto Condensed Light" panose="02000000000000000000" pitchFamily="2" charset="0"/>
              </a:rPr>
              <a:t>від</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правових</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наслідків</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недотримання</a:t>
            </a:r>
            <a:r>
              <a:rPr lang="ru-RU" sz="1600" b="1" i="0" u="none" strike="noStrike" baseline="0" dirty="0">
                <a:solidFill>
                  <a:srgbClr val="FFFF00"/>
                </a:solidFill>
                <a:latin typeface="Roboto Condensed Light" panose="02000000000000000000" pitchFamily="2" charset="0"/>
              </a:rPr>
              <a:t> ним </a:t>
            </a:r>
            <a:r>
              <a:rPr lang="ru-RU" sz="1600" b="1" i="0" u="none" strike="noStrike" baseline="0" dirty="0" err="1">
                <a:solidFill>
                  <a:srgbClr val="FFFF00"/>
                </a:solidFill>
                <a:latin typeface="Roboto Condensed Light" panose="02000000000000000000" pitchFamily="2" charset="0"/>
              </a:rPr>
              <a:t>вказаного</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обов’язку</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щодо</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подання</a:t>
            </a:r>
            <a:r>
              <a:rPr lang="ru-RU" sz="1600" b="1" i="0" u="none" strike="noStrike" baseline="0" dirty="0">
                <a:solidFill>
                  <a:srgbClr val="FFFF00"/>
                </a:solidFill>
                <a:latin typeface="Roboto Condensed Light" panose="02000000000000000000" pitchFamily="2" charset="0"/>
              </a:rPr>
              <a:t> </a:t>
            </a:r>
            <a:r>
              <a:rPr lang="ru-RU" sz="1600" b="1" i="0" u="none" strike="noStrike" baseline="0" dirty="0" err="1">
                <a:solidFill>
                  <a:srgbClr val="FFFF00"/>
                </a:solidFill>
                <a:latin typeface="Roboto Condensed Light" panose="02000000000000000000" pitchFamily="2" charset="0"/>
              </a:rPr>
              <a:t>письмової</a:t>
            </a:r>
            <a:r>
              <a:rPr lang="ru-RU" sz="1600" b="1" i="0" u="none" strike="noStrike" baseline="0" dirty="0">
                <a:solidFill>
                  <a:srgbClr val="FFFF00"/>
                </a:solidFill>
                <a:latin typeface="Roboto Condensed Light" panose="02000000000000000000" pitchFamily="2" charset="0"/>
              </a:rPr>
              <a:t> заяви з </a:t>
            </a:r>
            <a:r>
              <a:rPr lang="ru-RU" sz="1600" b="1" i="0" u="none" strike="noStrike" baseline="0" dirty="0" err="1">
                <a:solidFill>
                  <a:srgbClr val="FFFF00"/>
                </a:solidFill>
                <a:latin typeface="Roboto Condensed Light" panose="02000000000000000000" pitchFamily="2" charset="0"/>
              </a:rPr>
              <a:t>вимогами</a:t>
            </a:r>
            <a:r>
              <a:rPr lang="ru-RU" sz="1600" b="1" i="0" u="none" strike="noStrike" baseline="0" dirty="0">
                <a:solidFill>
                  <a:srgbClr val="FFFF00"/>
                </a:solidFill>
                <a:latin typeface="Roboto Condensed Light" panose="02000000000000000000" pitchFamily="2" charset="0"/>
              </a:rPr>
              <a:t> до </a:t>
            </a:r>
            <a:r>
              <a:rPr lang="ru-RU" sz="1600" b="1" i="0" u="none" strike="noStrike" baseline="0" dirty="0" err="1">
                <a:solidFill>
                  <a:srgbClr val="FFFF00"/>
                </a:solidFill>
                <a:latin typeface="Roboto Condensed Light" panose="02000000000000000000" pitchFamily="2" charset="0"/>
              </a:rPr>
              <a:t>боржника</a:t>
            </a:r>
            <a:r>
              <a:rPr lang="ru-RU" sz="1600" b="1" i="0" u="none" strike="noStrike" baseline="0" dirty="0">
                <a:solidFill>
                  <a:srgbClr val="FFFF00"/>
                </a:solidFill>
                <a:latin typeface="Roboto Condensed Light" panose="02000000000000000000" pitchFamily="2" charset="0"/>
              </a:rPr>
              <a:t> у </a:t>
            </a:r>
            <a:r>
              <a:rPr lang="ru-RU" sz="1600" b="1" i="0" u="none" strike="noStrike" baseline="0" dirty="0" err="1">
                <a:solidFill>
                  <a:srgbClr val="FFFF00"/>
                </a:solidFill>
                <a:latin typeface="Roboto Condensed Light" panose="02000000000000000000" pitchFamily="2" charset="0"/>
              </a:rPr>
              <a:t>відповідні</a:t>
            </a:r>
            <a:r>
              <a:rPr lang="ru-RU" sz="1600" b="1" i="0" u="none" strike="noStrike" baseline="0" dirty="0">
                <a:solidFill>
                  <a:srgbClr val="FFFF00"/>
                </a:solidFill>
                <a:latin typeface="Roboto Condensed Light" panose="02000000000000000000" pitchFamily="2" charset="0"/>
              </a:rPr>
              <a:t> строки</a:t>
            </a:r>
            <a:r>
              <a:rPr lang="ru-RU" sz="1600" b="0" i="0" u="none" strike="noStrike" baseline="0" dirty="0">
                <a:latin typeface="Roboto Condensed Light" panose="02000000000000000000" pitchFamily="2" charset="0"/>
              </a:rPr>
              <a:t>.</a:t>
            </a:r>
          </a:p>
          <a:p>
            <a:pPr algn="just"/>
            <a:endParaRPr lang="ru-RU" sz="1600" b="0" i="0" u="none" strike="noStrike" baseline="0" dirty="0">
              <a:latin typeface="Roboto Condensed Light" panose="02000000000000000000" pitchFamily="2" charset="0"/>
            </a:endParaRPr>
          </a:p>
          <a:p>
            <a:pPr algn="just"/>
            <a:r>
              <a:rPr lang="uk-UA" sz="1600" b="1" i="0" u="none" strike="noStrike" baseline="0" dirty="0">
                <a:solidFill>
                  <a:srgbClr val="FFFF00"/>
                </a:solidFill>
                <a:latin typeface="Roboto Condensed Light" panose="02000000000000000000" pitchFamily="2" charset="0"/>
              </a:rPr>
              <a:t>Такими правовими наслідками є закриття провадження у справі про неплатоспроможність фізичної особи на підставі пункту 6 частини першої статті 90 </a:t>
            </a:r>
            <a:r>
              <a:rPr lang="uk-UA" sz="1600" b="1" i="0" u="none" strike="noStrike" baseline="0" dirty="0" err="1">
                <a:solidFill>
                  <a:srgbClr val="FFFF00"/>
                </a:solidFill>
                <a:latin typeface="Roboto Condensed Light" panose="02000000000000000000" pitchFamily="2" charset="0"/>
              </a:rPr>
              <a:t>КУзПБ</a:t>
            </a:r>
            <a:r>
              <a:rPr lang="uk-UA" sz="1600" b="0" i="0" u="none" strike="noStrike" baseline="0" dirty="0">
                <a:latin typeface="Roboto Condensed Light" panose="02000000000000000000" pitchFamily="2" charset="0"/>
              </a:rPr>
              <a:t> та </a:t>
            </a:r>
            <a:r>
              <a:rPr lang="uk-UA" sz="1600" b="1" i="0" u="none" strike="noStrike" baseline="0" dirty="0">
                <a:solidFill>
                  <a:srgbClr val="FFFF00"/>
                </a:solidFill>
                <a:latin typeface="Roboto Condensed Light" panose="02000000000000000000" pitchFamily="2" charset="0"/>
              </a:rPr>
              <a:t>визначена частиною четвертою цієї статті можливість визнання погашеними вимог конкурсних кредиторів, які не були заявлені в установлений цим Кодексом строк</a:t>
            </a:r>
            <a:r>
              <a:rPr lang="uk-UA" sz="1600" b="0" i="0" u="none" strike="noStrike" baseline="0" dirty="0">
                <a:latin typeface="Roboto Condensed Light" panose="02000000000000000000" pitchFamily="2" charset="0"/>
              </a:rPr>
              <a:t> або були відхилені господарським судом, а виконавчих документи за відповідними вимогами такими, що не підлягають виконанню.</a:t>
            </a:r>
          </a:p>
          <a:p>
            <a:pPr algn="just"/>
            <a:endParaRPr lang="uk-UA" sz="1600" b="0" i="0" u="none" strike="noStrike" baseline="0" dirty="0">
              <a:latin typeface="Roboto Condensed Light" panose="02000000000000000000" pitchFamily="2" charset="0"/>
            </a:endParaRPr>
          </a:p>
          <a:p>
            <a:endParaRPr lang="uk-UA" sz="1400" b="0" i="0" u="none" strike="noStrike" baseline="0" dirty="0"/>
          </a:p>
          <a:p>
            <a:endParaRPr lang="uk-UA" sz="1800" b="0" i="0" u="none" strike="noStrike" baseline="0" dirty="0"/>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uk-UA"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7" name="Округлений прямокутник 1">
            <a:extLst>
              <a:ext uri="{FF2B5EF4-FFF2-40B4-BE49-F238E27FC236}">
                <a16:creationId xmlns:a16="http://schemas.microsoft.com/office/drawing/2014/main" id="{37C666BF-3146-AAD4-DC22-8E995BD1B66C}"/>
              </a:ext>
            </a:extLst>
          </p:cNvPr>
          <p:cNvSpPr/>
          <p:nvPr/>
        </p:nvSpPr>
        <p:spPr>
          <a:xfrm>
            <a:off x="669036" y="1005804"/>
            <a:ext cx="10744200" cy="393228"/>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7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судової палати для розгляду справ про банкрутство КГС у складі ВС від 05.10.2022 у справі № 921/39/21</a:t>
            </a:r>
          </a:p>
        </p:txBody>
      </p:sp>
    </p:spTree>
    <p:extLst>
      <p:ext uri="{BB962C8B-B14F-4D97-AF65-F5344CB8AC3E}">
        <p14:creationId xmlns:p14="http://schemas.microsoft.com/office/powerpoint/2010/main" val="6530766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56</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2642616" y="6031833"/>
            <a:ext cx="5674498" cy="32084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188116"/>
            <a:ext cx="115443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підстав закриття провадження у справі при </a:t>
            </a:r>
            <a:r>
              <a:rPr kumimoji="0" lang="uk-UA" sz="2400" b="1" i="0" u="none" strike="noStrike" kern="1200" cap="none" spc="0" normalizeH="0" baseline="0" noProof="0" dirty="0" err="1">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невисуненні</a:t>
            </a: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 вимог кредиторів</a:t>
            </a: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8" name="Округлений прямокутник 7"/>
          <p:cNvSpPr/>
          <p:nvPr/>
        </p:nvSpPr>
        <p:spPr>
          <a:xfrm>
            <a:off x="319550" y="1517904"/>
            <a:ext cx="11481059" cy="446227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Протилежний</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підхід</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саме</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неподання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конкурсними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кредиторами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відповідних</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заяв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грошовими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вимогами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визначений</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законом строк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нівелює</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зобов’язальний</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характер порядку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виявлення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унеможливлює</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здійснення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подальшої</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оскільки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одним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із</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наслідків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відсутності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є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неможливість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організації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і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проведення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зборів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основних</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завдань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яких</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віднесено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розгляд</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проекту плану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прийняття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рішення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схвалення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ru-RU" sz="1600" dirty="0">
              <a:solidFill>
                <a:prstClr val="white"/>
              </a:solidFill>
              <a:latin typeface="Roboto Condensed Light" panose="02000000000000000000" pitchFamily="2" charset="0"/>
              <a:ea typeface="Roboto Condensed Light" panose="02000000000000000000" pitchFamily="2"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Натомість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випадку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якщо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після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відкриття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конкурсними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кредиторами не подано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визначений</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законом строк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заяв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грошовими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вимогами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господарський</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 за результатами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попереднього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засідання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постановляє</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ухвалу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якою</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1)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керуючись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принципом судового контролю у справах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банкрутство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з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урахуванням</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ролі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арбітражного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цій</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категорії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справ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наділеного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нормами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відповідними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повноваженнями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щодо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взаємодії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кредиторами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зобов’язує</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реструктуризацією</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письмово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повідомити</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зазначених</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боржником</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заяві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відкриття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заборгованість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перед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якими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стала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підставою</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відкриття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судом такого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щодо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правових</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наслідків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неподання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ними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порушення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першої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45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заяв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грошовими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вимогами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2)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призначає</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пункту 2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четвертої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122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КУзПБ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судове</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засідання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для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вирішення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питання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перехід</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наступної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процедури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погашення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боргів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закриття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3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7" name="Округлений прямокутник 1">
            <a:extLst>
              <a:ext uri="{FF2B5EF4-FFF2-40B4-BE49-F238E27FC236}">
                <a16:creationId xmlns:a16="http://schemas.microsoft.com/office/drawing/2014/main" id="{37C666BF-3146-AAD4-DC22-8E995BD1B66C}"/>
              </a:ext>
            </a:extLst>
          </p:cNvPr>
          <p:cNvSpPr/>
          <p:nvPr/>
        </p:nvSpPr>
        <p:spPr>
          <a:xfrm>
            <a:off x="669036" y="1005804"/>
            <a:ext cx="10744200" cy="393228"/>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7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судової палати для розгляду справ про банкрутство КГС у складі ВС від 05.10.2022 у справі № 921/39/21</a:t>
            </a:r>
          </a:p>
        </p:txBody>
      </p:sp>
    </p:spTree>
    <p:extLst>
      <p:ext uri="{BB962C8B-B14F-4D97-AF65-F5344CB8AC3E}">
        <p14:creationId xmlns:p14="http://schemas.microsoft.com/office/powerpoint/2010/main" val="1781626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57</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2642616" y="6031833"/>
            <a:ext cx="5674498" cy="32084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188116"/>
            <a:ext cx="115443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ненадання доказів авансування винагороди арбітражному керуючому</a:t>
            </a: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8" name="Округлений прямокутник 7"/>
          <p:cNvSpPr/>
          <p:nvPr/>
        </p:nvSpPr>
        <p:spPr>
          <a:xfrm>
            <a:off x="319550" y="1517904"/>
            <a:ext cx="11481059" cy="446227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Колегія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суддів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касаційного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погоджується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правильністю</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таких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висновків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апеляційного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суду з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огляду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те,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законодавцем</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обрано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спосіб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врегулювання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виключно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заявою</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цьому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Законом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України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судовий</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збір</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не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передбачено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сплати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судового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збору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подання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заяви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фізичною</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особою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порушення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банкрутство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Зазначене</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обґрунтовує</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виконання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державою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свого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позитивного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обов'язку</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забезпечення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доступу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неплатоспроможних</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фізичних</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осіб</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до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правосуддя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справах про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банкрутство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спосіб</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не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встановлення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для таких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фізичних</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осіб</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ставок судового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збору</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за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звернення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із</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заявою</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відкриття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банкрутство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Разом з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тим</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законодавцем</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не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передбачено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жодних</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альтернативних</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можливостей</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авансуванню</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на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депозитний</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рахунок</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суду оплати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послуг</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реструктуризацією</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за три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місяці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виконання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ним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повноважень</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що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є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гарантією</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 боку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держави</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оплати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праці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цією</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особи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час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формування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реєстру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вимог</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банкрутство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відповідає</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гарантіям</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оплату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праці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частин</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другої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шостої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статті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43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Конституції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України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600" b="1"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Зазначене</a:t>
            </a:r>
            <a:r>
              <a:rPr kumimoji="0" lang="ru-RU" sz="16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не </a:t>
            </a:r>
            <a:r>
              <a:rPr kumimoji="0" lang="ru-RU" sz="1600" b="1"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позбавляє</a:t>
            </a:r>
            <a:r>
              <a:rPr kumimoji="0" lang="ru-RU" sz="16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можливості</a:t>
            </a:r>
            <a:r>
              <a:rPr kumimoji="0" lang="ru-RU" sz="16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6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укласти</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угоду з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арбітражним</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керуючим</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який</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погодиться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на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умовах</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відстрочення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оплати до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реалізації</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майна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виконувати</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повноваження</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реструктуризацією</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 </a:t>
            </a:r>
            <a:r>
              <a:rPr kumimoji="0" lang="ru-RU" sz="16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6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 </a:t>
            </a:r>
            <a:r>
              <a:rPr kumimoji="0" lang="ru-RU" sz="1600" b="1"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банкрутство</a:t>
            </a:r>
            <a:r>
              <a:rPr kumimoji="0" lang="ru-RU" sz="16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1"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цієї</a:t>
            </a:r>
            <a:r>
              <a:rPr kumimoji="0" lang="ru-RU" sz="16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звернення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обох</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осіб</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арбітражного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суду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призначення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його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керуючим</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реструктуризацією</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справу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банкрутство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яке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подається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разом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із</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заявою</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відкриття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банкрутство</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Місцевий</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суд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може</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розглянути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подані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документи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як альтернативу мирного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врегулювання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правовідносин</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оплати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винагороди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арбітражному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керуючому</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прийняти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відповідне</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рішення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можливість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задоволення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заяви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дослідивши</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всю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сукупність</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наданих</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ним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доказів</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обґрунтування</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неплатоспроможності</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6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7" name="Округлений прямокутник 1">
            <a:extLst>
              <a:ext uri="{FF2B5EF4-FFF2-40B4-BE49-F238E27FC236}">
                <a16:creationId xmlns:a16="http://schemas.microsoft.com/office/drawing/2014/main" id="{37C666BF-3146-AAD4-DC22-8E995BD1B66C}"/>
              </a:ext>
            </a:extLst>
          </p:cNvPr>
          <p:cNvSpPr/>
          <p:nvPr/>
        </p:nvSpPr>
        <p:spPr>
          <a:xfrm>
            <a:off x="669036" y="1005804"/>
            <a:ext cx="10744200" cy="393228"/>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7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19.11.2020 у справі № 910/726/20</a:t>
            </a:r>
          </a:p>
        </p:txBody>
      </p:sp>
    </p:spTree>
    <p:extLst>
      <p:ext uri="{BB962C8B-B14F-4D97-AF65-F5344CB8AC3E}">
        <p14:creationId xmlns:p14="http://schemas.microsoft.com/office/powerpoint/2010/main" val="2139687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9620606-38EC-4509-ADA7-DE66774FF2D4}" type="slidenum">
              <a:rPr kumimoji="0" lang="uk-UA" sz="1200" b="0" i="0" u="none" strike="noStrike" kern="1200" cap="none" spc="0" normalizeH="0" baseline="0" noProof="0" smtClean="0">
                <a:ln>
                  <a:noFill/>
                </a:ln>
                <a:solidFill>
                  <a:prstClr val="white"/>
                </a:solidFill>
                <a:effectLst/>
                <a:uLnTx/>
                <a:uFillTx/>
                <a:latin typeface="Roboto Condensed Light" panose="02000000000000000000" pitchFamily="2" charset="0"/>
                <a:ea typeface="Roboto Condensed Light" panose="02000000000000000000" pitchFamily="2" charset="0"/>
                <a:cs typeface="+mn-cs"/>
              </a:rPr>
              <a:pPr marL="0" marR="0" lvl="0" indent="0" algn="r" defTabSz="914400" rtl="0" eaLnBrk="1" fontAlgn="auto" latinLnBrk="0" hangingPunct="1">
                <a:lnSpc>
                  <a:spcPct val="100000"/>
                </a:lnSpc>
                <a:spcBef>
                  <a:spcPts val="0"/>
                </a:spcBef>
                <a:spcAft>
                  <a:spcPts val="0"/>
                </a:spcAft>
                <a:buClrTx/>
                <a:buSzTx/>
                <a:buFontTx/>
                <a:buNone/>
                <a:tabLst/>
                <a:defRPr/>
              </a:pPr>
              <a:t>58</a:t>
            </a:fld>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4" name="Місце для дати 3"/>
          <p:cNvSpPr>
            <a:spLocks noGrp="1"/>
          </p:cNvSpPr>
          <p:nvPr>
            <p:ph type="dt" sz="half" idx="10"/>
          </p:nvPr>
        </p:nvSpPr>
        <p:spPr>
          <a:xfrm>
            <a:off x="391390" y="6031832"/>
            <a:ext cx="2319726" cy="689643"/>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Верховний Суд  Касаційний господарський суд</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6" name="Місце для нижнього колонтитула 5"/>
          <p:cNvSpPr>
            <a:spLocks noGrp="1"/>
          </p:cNvSpPr>
          <p:nvPr>
            <p:ph type="ftr" sz="quarter" idx="11"/>
          </p:nvPr>
        </p:nvSpPr>
        <p:spPr>
          <a:xfrm>
            <a:off x="2642616" y="6031833"/>
            <a:ext cx="5674498" cy="32084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1200" b="0" i="0" u="none" strike="noStrike" kern="1200" cap="none" spc="0" normalizeH="0" baseline="0" noProof="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Притягнення до субсидіарної та солідарної відповідальності у справах про банкрутство. Інститут неплатоспроможності фізичних осіб.</a:t>
            </a:r>
            <a:endParaRPr kumimoji="0" lang="uk-UA" sz="12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5" name="TextBox 4"/>
          <p:cNvSpPr txBox="1"/>
          <p:nvPr/>
        </p:nvSpPr>
        <p:spPr>
          <a:xfrm>
            <a:off x="391390" y="188116"/>
            <a:ext cx="11544300"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Судова практика щодо застосування процедур неплатоспроможності фізичних осіб</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uk-UA" sz="2400" b="1" i="0" u="none" strike="noStrike" kern="1200" cap="none" spc="0" normalizeH="0" baseline="0" noProof="0" dirty="0">
                <a:ln>
                  <a:noFill/>
                </a:ln>
                <a:solidFill>
                  <a:srgbClr val="00B0F0"/>
                </a:solidFill>
                <a:effectLst/>
                <a:uLnTx/>
                <a:uFillTx/>
                <a:latin typeface="Roboto Condensed Light" panose="02000000000000000000" pitchFamily="2" charset="0"/>
                <a:ea typeface="Roboto Condensed Light" panose="02000000000000000000" pitchFamily="2" charset="0"/>
                <a:cs typeface="+mn-cs"/>
              </a:rPr>
              <a:t>Щодо стягнення з кредиторів грошової винагороди та витрат арбітражного керуючого</a:t>
            </a:r>
            <a:endParaRPr kumimoji="0" lang="ru-RU" sz="32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8" name="Округлений прямокутник 7"/>
          <p:cNvSpPr/>
          <p:nvPr/>
        </p:nvSpPr>
        <p:spPr>
          <a:xfrm>
            <a:off x="328694" y="1481328"/>
            <a:ext cx="11481059" cy="4462272"/>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algn="just"/>
            <a:r>
              <a:rPr lang="ru-RU" sz="1500" b="0" i="0" u="none" strike="noStrike" baseline="0" dirty="0" err="1">
                <a:latin typeface="Roboto Condensed Light" panose="02000000000000000000" pitchFamily="2" charset="0"/>
              </a:rPr>
              <a:t>Надання</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послуг</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арбітражного</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керуючого</a:t>
            </a:r>
            <a:r>
              <a:rPr lang="ru-RU" sz="1500" b="0" i="0" u="none" strike="noStrike" baseline="0" dirty="0">
                <a:latin typeface="Roboto Condensed Light" panose="02000000000000000000" pitchFamily="2" charset="0"/>
              </a:rPr>
              <a:t>, як </a:t>
            </a:r>
            <a:r>
              <a:rPr lang="ru-RU" sz="1500" b="0" i="0" u="none" strike="noStrike" baseline="0" dirty="0" err="1">
                <a:latin typeface="Roboto Condensed Light" panose="02000000000000000000" pitchFamily="2" charset="0"/>
              </a:rPr>
              <a:t>суб`єкта</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незалежної</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професійної</a:t>
            </a:r>
            <a:r>
              <a:rPr lang="ru-RU" sz="1500" b="0" i="0" u="none" strike="noStrike" baseline="0" dirty="0">
                <a:latin typeface="Roboto Condensed Light" panose="02000000000000000000" pitchFamily="2" charset="0"/>
              </a:rPr>
              <a:t> </a:t>
            </a:r>
            <a:r>
              <a:rPr lang="ru-RU" sz="1500" b="0" i="0" u="none" strike="noStrike" baseline="0" dirty="0" err="1">
                <a:latin typeface="Roboto Condensed Light" panose="02000000000000000000" pitchFamily="2" charset="0"/>
              </a:rPr>
              <a:t>діяльності</a:t>
            </a:r>
            <a:r>
              <a:rPr lang="ru-RU" sz="1500" b="0" i="0" u="none" strike="noStrike" baseline="0" dirty="0">
                <a:latin typeface="Roboto Condensed Light" panose="02000000000000000000" pitchFamily="2" charset="0"/>
              </a:rPr>
              <a:t>, </a:t>
            </a:r>
            <a:r>
              <a:rPr lang="ru-RU" sz="1500" b="1" i="0" u="none" strike="noStrike" baseline="0" dirty="0">
                <a:solidFill>
                  <a:srgbClr val="FFFF00"/>
                </a:solidFill>
                <a:latin typeface="Roboto Condensed Light" panose="02000000000000000000" pitchFamily="2" charset="0"/>
              </a:rPr>
              <a:t>повинно </a:t>
            </a:r>
            <a:r>
              <a:rPr lang="ru-RU" sz="1500" b="1" i="0" u="none" strike="noStrike" baseline="0" dirty="0" err="1">
                <a:solidFill>
                  <a:srgbClr val="FFFF00"/>
                </a:solidFill>
                <a:latin typeface="Roboto Condensed Light" panose="02000000000000000000" pitchFamily="2" charset="0"/>
              </a:rPr>
              <a:t>відбуватися</a:t>
            </a:r>
            <a:r>
              <a:rPr lang="ru-RU" sz="1500" b="1" i="0" u="none" strike="noStrike" baseline="0" dirty="0">
                <a:solidFill>
                  <a:srgbClr val="FFFF00"/>
                </a:solidFill>
                <a:latin typeface="Roboto Condensed Light" panose="02000000000000000000" pitchFamily="2" charset="0"/>
              </a:rPr>
              <a:t> на </a:t>
            </a:r>
            <a:r>
              <a:rPr lang="ru-RU" sz="1500" b="1" i="0" u="none" strike="noStrike" baseline="0" dirty="0" err="1">
                <a:solidFill>
                  <a:srgbClr val="FFFF00"/>
                </a:solidFill>
                <a:latin typeface="Roboto Condensed Light" panose="02000000000000000000" pitchFamily="2" charset="0"/>
              </a:rPr>
              <a:t>платній</a:t>
            </a:r>
            <a:r>
              <a:rPr lang="ru-RU" sz="1500" b="1" i="0" u="none" strike="noStrike" baseline="0" dirty="0">
                <a:solidFill>
                  <a:srgbClr val="FFFF00"/>
                </a:solidFill>
                <a:latin typeface="Roboto Condensed Light" panose="02000000000000000000" pitchFamily="2" charset="0"/>
              </a:rPr>
              <a:t> </a:t>
            </a:r>
            <a:r>
              <a:rPr lang="ru-RU" sz="1500" b="1" i="0" u="none" strike="noStrike" baseline="0" dirty="0" err="1">
                <a:solidFill>
                  <a:srgbClr val="FFFF00"/>
                </a:solidFill>
                <a:latin typeface="Roboto Condensed Light" panose="02000000000000000000" pitchFamily="2" charset="0"/>
              </a:rPr>
              <a:t>основі</a:t>
            </a:r>
            <a:r>
              <a:rPr lang="ru-RU" sz="1500" b="0" i="0" u="none" strike="noStrike" baseline="0" dirty="0">
                <a:latin typeface="Roboto Condensed Light" panose="02000000000000000000" pitchFamily="2" charset="0"/>
              </a:rPr>
              <a:t>.</a:t>
            </a:r>
          </a:p>
          <a:p>
            <a:pPr algn="just"/>
            <a:endParaRPr lang="uk-UA" sz="1500" b="0" i="0" u="none" strike="noStrike" baseline="0" dirty="0">
              <a:latin typeface="Roboto Condensed Light" panose="02000000000000000000" pitchFamily="2" charset="0"/>
            </a:endParaRPr>
          </a:p>
          <a:p>
            <a:r>
              <a:rPr lang="uk-UA" sz="1500" b="1" i="0" u="none" strike="noStrike" baseline="0" dirty="0">
                <a:solidFill>
                  <a:srgbClr val="FFFF00"/>
                </a:solidFill>
                <a:latin typeface="Roboto Condensed Light" panose="02000000000000000000" pitchFamily="2" charset="0"/>
              </a:rPr>
              <a:t>Кредитори</a:t>
            </a:r>
            <a:r>
              <a:rPr lang="uk-UA" sz="1500" b="0" i="0" u="none" strike="noStrike" baseline="0" dirty="0">
                <a:latin typeface="Roboto Condensed Light" panose="02000000000000000000" pitchFamily="2" charset="0"/>
              </a:rPr>
              <a:t> як споживачі послуг арбітражного керуючого, які очікують на результат його діяльності, </a:t>
            </a:r>
            <a:r>
              <a:rPr lang="uk-UA" sz="1500" b="1" i="0" u="none" strike="noStrike" baseline="0" dirty="0">
                <a:solidFill>
                  <a:srgbClr val="FFFF00"/>
                </a:solidFill>
                <a:latin typeface="Roboto Condensed Light" panose="02000000000000000000" pitchFamily="2" charset="0"/>
              </a:rPr>
              <a:t>мають усвідомлювати, що арбітражний керуючий в свою чергу </a:t>
            </a:r>
            <a:r>
              <a:rPr lang="uk-UA" sz="1500" b="1" i="0" u="none" strike="noStrike" baseline="0" dirty="0" err="1">
                <a:solidFill>
                  <a:srgbClr val="FFFF00"/>
                </a:solidFill>
                <a:latin typeface="Roboto Condensed Light" panose="02000000000000000000" pitchFamily="2" charset="0"/>
              </a:rPr>
              <a:t>правомірно</a:t>
            </a:r>
            <a:r>
              <a:rPr lang="uk-UA" sz="1500" b="1" i="0" u="none" strike="noStrike" baseline="0" dirty="0">
                <a:solidFill>
                  <a:srgbClr val="FFFF00"/>
                </a:solidFill>
                <a:latin typeface="Roboto Condensed Light" panose="02000000000000000000" pitchFamily="2" charset="0"/>
              </a:rPr>
              <a:t> очікує на отримання передбаченої законом грошової винагороди </a:t>
            </a:r>
            <a:r>
              <a:rPr lang="uk-UA" sz="1500" b="0" i="0" u="none" strike="noStrike" baseline="0" dirty="0">
                <a:latin typeface="Roboto Condensed Light" panose="02000000000000000000" pitchFamily="2" charset="0"/>
              </a:rPr>
              <a:t>у зв'язку із належним здійсненням ним повноважень розпорядника майна, ліквідатора, керуючого санацією, керуючого реструктуризацією, керуючого реалізацією у конкретній справі, оплата грошової винагороди у випадку неможливості здійснення її оплати з інших джерел має покладатися на кредиторів (кредитора) неплатоспроможного боржника.</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цьому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можливість</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покладення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передбаченої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законом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грошової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винагороди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арбітражного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зв'язку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із</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належним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здійсненням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ним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повноважень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реструктуризацією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реалізацією</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разі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якщо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провадження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неплатоспроможність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фізичної</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особи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триває</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після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закінчення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авансованих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заявником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коштів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повинна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стимулювати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кредиторів</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боржника</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здійснювати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належний</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контроль за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діяльністю</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арбітражного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приймати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активну</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участь у такому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провадженні</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ухилятися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зловживання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своїми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правами і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нехтування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обов'язками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що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зокрема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може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мати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наслідком</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недопущення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безпідставного</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затягування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розгляду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справи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огляду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викладене</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відмінність</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боржників</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яка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виражається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у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різному</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статусі</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юридичних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та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фізичних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осіб</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і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застосування</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до них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різних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процедур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передбачених</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Кодексом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України</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з процедур </a:t>
            </a:r>
            <a:r>
              <a:rPr kumimoji="0" lang="ru-RU" sz="1500" b="0" i="0" u="none" strike="noStrike" kern="1200" cap="none" spc="0" normalizeH="0" baseline="0" noProof="0" dirty="0" err="1">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банкрутства</a:t>
            </a:r>
            <a:r>
              <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жодним</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чином не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може</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нівелювати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право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арбітражного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керуючого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на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отримання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передбаченої</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законом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винагороди</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та на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відшкодування</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його</a:t>
            </a:r>
            <a:r>
              <a:rPr kumimoji="0" lang="ru-RU" sz="1500" b="1" i="0" u="none" strike="noStrike" kern="1200" cap="none" spc="0" normalizeH="0" baseline="0" noProof="0" dirty="0">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 </a:t>
            </a:r>
            <a:r>
              <a:rPr kumimoji="0" lang="ru-RU" sz="1500" b="1" i="0" u="none" strike="noStrike" kern="1200" cap="none" spc="0" normalizeH="0" baseline="0" noProof="0" dirty="0" err="1">
                <a:ln>
                  <a:noFill/>
                </a:ln>
                <a:solidFill>
                  <a:srgbClr val="FFFF00"/>
                </a:solidFill>
                <a:effectLst/>
                <a:uLnTx/>
                <a:uFillTx/>
                <a:latin typeface="Roboto Condensed Light" panose="02000000000000000000" pitchFamily="2" charset="0"/>
                <a:ea typeface="Roboto Condensed Light" panose="02000000000000000000" pitchFamily="2" charset="0"/>
                <a:cs typeface="+mn-cs"/>
              </a:rPr>
              <a:t>витрат</a:t>
            </a:r>
            <a:r>
              <a:rPr lang="ru-RU" sz="1500" dirty="0">
                <a:solidFill>
                  <a:prstClr val="white"/>
                </a:solidFill>
                <a:latin typeface="Roboto Condensed Light" panose="02000000000000000000" pitchFamily="2" charset="0"/>
                <a:ea typeface="Roboto Condensed Light" panose="02000000000000000000" pitchFamily="2" charset="0"/>
              </a:rPr>
              <a:t>.</a:t>
            </a:r>
            <a:endParaRPr kumimoji="0" lang="ru-RU" sz="15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0" lang="ru-RU" sz="1600" b="0"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endParaRPr>
          </a:p>
        </p:txBody>
      </p:sp>
      <p:sp>
        <p:nvSpPr>
          <p:cNvPr id="7" name="Округлений прямокутник 1">
            <a:extLst>
              <a:ext uri="{FF2B5EF4-FFF2-40B4-BE49-F238E27FC236}">
                <a16:creationId xmlns:a16="http://schemas.microsoft.com/office/drawing/2014/main" id="{37C666BF-3146-AAD4-DC22-8E995BD1B66C}"/>
              </a:ext>
            </a:extLst>
          </p:cNvPr>
          <p:cNvSpPr/>
          <p:nvPr/>
        </p:nvSpPr>
        <p:spPr>
          <a:xfrm>
            <a:off x="669036" y="1005804"/>
            <a:ext cx="10744200" cy="393228"/>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uk-UA" sz="1700" b="1" i="0" u="none" strike="noStrike" kern="1200" cap="none" spc="0" normalizeH="0" baseline="0" noProof="0" dirty="0">
                <a:ln>
                  <a:noFill/>
                </a:ln>
                <a:solidFill>
                  <a:prstClr val="white"/>
                </a:solidFill>
                <a:effectLst/>
                <a:uLnTx/>
                <a:uFillTx/>
                <a:latin typeface="Roboto Condensed Light" panose="02000000000000000000" pitchFamily="2" charset="0"/>
                <a:ea typeface="Roboto Condensed Light" panose="02000000000000000000" pitchFamily="2" charset="0"/>
                <a:cs typeface="+mn-cs"/>
              </a:rPr>
              <a:t>Постанова КГС у складі ВС від 14.12.2021 у справі № 902/626/20</a:t>
            </a:r>
          </a:p>
        </p:txBody>
      </p:sp>
    </p:spTree>
    <p:extLst>
      <p:ext uri="{BB962C8B-B14F-4D97-AF65-F5344CB8AC3E}">
        <p14:creationId xmlns:p14="http://schemas.microsoft.com/office/powerpoint/2010/main" val="225205786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7" name="Місце для вмісту 4"/>
          <p:cNvSpPr txBox="1">
            <a:spLocks/>
          </p:cNvSpPr>
          <p:nvPr/>
        </p:nvSpPr>
        <p:spPr>
          <a:xfrm>
            <a:off x="3507452" y="2741576"/>
            <a:ext cx="7562850" cy="7239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uk-UA" sz="4400" b="1" dirty="0">
                <a:solidFill>
                  <a:schemeClr val="bg1"/>
                </a:solidFill>
                <a:latin typeface="Roboto Condensed Light" panose="02000000000000000000" pitchFamily="2" charset="0"/>
                <a:ea typeface="Roboto Condensed Light" panose="02000000000000000000" pitchFamily="2" charset="0"/>
              </a:rPr>
              <a:t>ДЯКУЮ ЗА УВАГУ!</a:t>
            </a:r>
          </a:p>
        </p:txBody>
      </p:sp>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59</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2711116" y="6031833"/>
            <a:ext cx="5605998" cy="320842"/>
          </a:xfrm>
        </p:spPr>
        <p:txBody>
          <a:bodyPr/>
          <a:lstStyle/>
          <a:p>
            <a:pPr algn="just"/>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Tree>
    <p:extLst>
      <p:ext uri="{BB962C8B-B14F-4D97-AF65-F5344CB8AC3E}">
        <p14:creationId xmlns:p14="http://schemas.microsoft.com/office/powerpoint/2010/main" val="1274835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6</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00110"/>
          </a:xfrm>
          <a:prstGeom prst="rect">
            <a:avLst/>
          </a:prstGeom>
          <a:noFill/>
        </p:spPr>
        <p:txBody>
          <a:bodyPr wrap="square" rtlCol="0">
            <a:spAutoFit/>
          </a:bodyPr>
          <a:lstStyle/>
          <a:p>
            <a:pPr algn="ctr"/>
            <a:r>
              <a:rPr lang="uk-UA" sz="2000" b="1" dirty="0">
                <a:solidFill>
                  <a:srgbClr val="FFFF00"/>
                </a:solidFill>
                <a:latin typeface="Roboto Condensed Light" panose="02000000000000000000" pitchFamily="2" charset="0"/>
                <a:ea typeface="Roboto Condensed Light" panose="02000000000000000000" pitchFamily="2" charset="0"/>
              </a:rPr>
              <a:t>Динаміка судової практики у справах про банкрутство щодо притягнення до субсидіарної відповідальності     </a:t>
            </a:r>
          </a:p>
        </p:txBody>
      </p:sp>
      <p:sp>
        <p:nvSpPr>
          <p:cNvPr id="8" name="Округлений прямокутник 7"/>
          <p:cNvSpPr/>
          <p:nvPr/>
        </p:nvSpPr>
        <p:spPr>
          <a:xfrm>
            <a:off x="455398" y="896112"/>
            <a:ext cx="11118239" cy="528774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uk-UA" sz="1700" dirty="0">
              <a:solidFill>
                <a:schemeClr val="bg1"/>
              </a:solidFill>
              <a:latin typeface="Roboto Condensed Light" panose="02000000000000000000" pitchFamily="2" charset="0"/>
            </a:endParaRPr>
          </a:p>
          <a:p>
            <a:pPr algn="just"/>
            <a:endParaRPr lang="uk-UA" sz="1700" i="0" u="none" strike="noStrike" baseline="0" dirty="0">
              <a:solidFill>
                <a:schemeClr val="bg1"/>
              </a:solidFill>
              <a:latin typeface="Roboto Condensed Light" panose="02000000000000000000" pitchFamily="2" charset="0"/>
            </a:endParaRP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graphicFrame>
        <p:nvGraphicFramePr>
          <p:cNvPr id="12" name="Діаграма 11">
            <a:extLst>
              <a:ext uri="{FF2B5EF4-FFF2-40B4-BE49-F238E27FC236}">
                <a16:creationId xmlns:a16="http://schemas.microsoft.com/office/drawing/2014/main" id="{BE5208DB-6D83-6549-15B2-A1758581CAF1}"/>
              </a:ext>
            </a:extLst>
          </p:cNvPr>
          <p:cNvGraphicFramePr/>
          <p:nvPr>
            <p:extLst>
              <p:ext uri="{D42A27DB-BD31-4B8C-83A1-F6EECF244321}">
                <p14:modId xmlns:p14="http://schemas.microsoft.com/office/powerpoint/2010/main" val="1155122172"/>
              </p:ext>
            </p:extLst>
          </p:nvPr>
        </p:nvGraphicFramePr>
        <p:xfrm>
          <a:off x="931672" y="1033999"/>
          <a:ext cx="4865624" cy="50650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Діаграма 14">
            <a:extLst>
              <a:ext uri="{FF2B5EF4-FFF2-40B4-BE49-F238E27FC236}">
                <a16:creationId xmlns:a16="http://schemas.microsoft.com/office/drawing/2014/main" id="{90C0A5B2-6BE9-0D24-F346-9F5293A03C09}"/>
              </a:ext>
            </a:extLst>
          </p:cNvPr>
          <p:cNvGraphicFramePr/>
          <p:nvPr>
            <p:extLst>
              <p:ext uri="{D42A27DB-BD31-4B8C-83A1-F6EECF244321}">
                <p14:modId xmlns:p14="http://schemas.microsoft.com/office/powerpoint/2010/main" val="2835339650"/>
              </p:ext>
            </p:extLst>
          </p:nvPr>
        </p:nvGraphicFramePr>
        <p:xfrm>
          <a:off x="6096000" y="1033999"/>
          <a:ext cx="5257800" cy="51043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292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7</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830997"/>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Динаміка судової практики у справах про банкрутство щодо притягнення до субсидіарної відповідальності     </a:t>
            </a:r>
          </a:p>
        </p:txBody>
      </p:sp>
      <p:sp>
        <p:nvSpPr>
          <p:cNvPr id="8" name="Округлений прямокутник 7"/>
          <p:cNvSpPr/>
          <p:nvPr/>
        </p:nvSpPr>
        <p:spPr>
          <a:xfrm>
            <a:off x="235561" y="1005740"/>
            <a:ext cx="11118239" cy="528774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uk-UA" sz="1700" dirty="0">
              <a:solidFill>
                <a:schemeClr val="bg1"/>
              </a:solidFill>
              <a:latin typeface="Roboto Condensed Light" panose="02000000000000000000" pitchFamily="2" charset="0"/>
            </a:endParaRPr>
          </a:p>
          <a:p>
            <a:pPr algn="just"/>
            <a:endParaRPr lang="uk-UA" sz="1700" i="0" u="none" strike="noStrike" baseline="0" dirty="0">
              <a:solidFill>
                <a:schemeClr val="bg1"/>
              </a:solidFill>
              <a:latin typeface="Roboto Condensed Light" panose="02000000000000000000" pitchFamily="2" charset="0"/>
            </a:endParaRP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graphicFrame>
        <p:nvGraphicFramePr>
          <p:cNvPr id="13" name="Діаграма 12">
            <a:extLst>
              <a:ext uri="{FF2B5EF4-FFF2-40B4-BE49-F238E27FC236}">
                <a16:creationId xmlns:a16="http://schemas.microsoft.com/office/drawing/2014/main" id="{EC61AA36-1CB4-07E7-4F79-28AF415F923F}"/>
              </a:ext>
            </a:extLst>
          </p:cNvPr>
          <p:cNvGraphicFramePr/>
          <p:nvPr>
            <p:extLst>
              <p:ext uri="{D42A27DB-BD31-4B8C-83A1-F6EECF244321}">
                <p14:modId xmlns:p14="http://schemas.microsoft.com/office/powerpoint/2010/main" val="2104299420"/>
              </p:ext>
            </p:extLst>
          </p:nvPr>
        </p:nvGraphicFramePr>
        <p:xfrm>
          <a:off x="3986345" y="1115370"/>
          <a:ext cx="5199888" cy="50684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4901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8</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400110"/>
          </a:xfrm>
          <a:prstGeom prst="rect">
            <a:avLst/>
          </a:prstGeom>
          <a:noFill/>
        </p:spPr>
        <p:txBody>
          <a:bodyPr wrap="square" rtlCol="0">
            <a:spAutoFit/>
          </a:bodyPr>
          <a:lstStyle/>
          <a:p>
            <a:pPr algn="ctr"/>
            <a:r>
              <a:rPr lang="uk-UA" sz="2000" b="1" dirty="0">
                <a:solidFill>
                  <a:srgbClr val="FFFF00"/>
                </a:solidFill>
                <a:latin typeface="Roboto Condensed Light" panose="02000000000000000000" pitchFamily="2" charset="0"/>
                <a:ea typeface="Roboto Condensed Light" panose="02000000000000000000" pitchFamily="2" charset="0"/>
              </a:rPr>
              <a:t>Динаміка судової практики у справах про банкрутство щодо притягнення до солідарної відповідальності     </a:t>
            </a:r>
          </a:p>
        </p:txBody>
      </p:sp>
      <p:sp>
        <p:nvSpPr>
          <p:cNvPr id="8" name="Округлений прямокутник 7"/>
          <p:cNvSpPr/>
          <p:nvPr/>
        </p:nvSpPr>
        <p:spPr>
          <a:xfrm>
            <a:off x="455398" y="896112"/>
            <a:ext cx="11118239" cy="528774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uk-UA" sz="1700" dirty="0">
              <a:solidFill>
                <a:schemeClr val="bg1"/>
              </a:solidFill>
              <a:latin typeface="Roboto Condensed Light" panose="02000000000000000000" pitchFamily="2" charset="0"/>
            </a:endParaRPr>
          </a:p>
          <a:p>
            <a:pPr algn="just"/>
            <a:endParaRPr lang="uk-UA" sz="1700" i="0" u="none" strike="noStrike" baseline="0" dirty="0">
              <a:solidFill>
                <a:schemeClr val="bg1"/>
              </a:solidFill>
              <a:latin typeface="Roboto Condensed Light" panose="02000000000000000000" pitchFamily="2" charset="0"/>
            </a:endParaRP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graphicFrame>
        <p:nvGraphicFramePr>
          <p:cNvPr id="9" name="Діаграма 8">
            <a:extLst>
              <a:ext uri="{FF2B5EF4-FFF2-40B4-BE49-F238E27FC236}">
                <a16:creationId xmlns:a16="http://schemas.microsoft.com/office/drawing/2014/main" id="{44BED85D-94FD-8F12-8EF2-DA3C83D37F75}"/>
              </a:ext>
            </a:extLst>
          </p:cNvPr>
          <p:cNvGraphicFramePr/>
          <p:nvPr>
            <p:extLst>
              <p:ext uri="{D42A27DB-BD31-4B8C-83A1-F6EECF244321}">
                <p14:modId xmlns:p14="http://schemas.microsoft.com/office/powerpoint/2010/main" val="1908413674"/>
              </p:ext>
            </p:extLst>
          </p:nvPr>
        </p:nvGraphicFramePr>
        <p:xfrm>
          <a:off x="838200" y="830649"/>
          <a:ext cx="4954016" cy="541866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Діаграма 16">
            <a:extLst>
              <a:ext uri="{FF2B5EF4-FFF2-40B4-BE49-F238E27FC236}">
                <a16:creationId xmlns:a16="http://schemas.microsoft.com/office/drawing/2014/main" id="{D0E55680-13FB-BC1F-D692-9ACF01F9116B}"/>
              </a:ext>
            </a:extLst>
          </p:cNvPr>
          <p:cNvGraphicFramePr/>
          <p:nvPr>
            <p:extLst>
              <p:ext uri="{D42A27DB-BD31-4B8C-83A1-F6EECF244321}">
                <p14:modId xmlns:p14="http://schemas.microsoft.com/office/powerpoint/2010/main" val="2994726703"/>
              </p:ext>
            </p:extLst>
          </p:nvPr>
        </p:nvGraphicFramePr>
        <p:xfrm>
          <a:off x="6399786" y="1140763"/>
          <a:ext cx="4482109" cy="50430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4591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Місце для номера слайда 2"/>
          <p:cNvSpPr>
            <a:spLocks noGrp="1"/>
          </p:cNvSpPr>
          <p:nvPr>
            <p:ph type="sldNum" sz="quarter" idx="12"/>
          </p:nvPr>
        </p:nvSpPr>
        <p:spPr>
          <a:xfrm>
            <a:off x="8610600" y="6031832"/>
            <a:ext cx="2743200" cy="304047"/>
          </a:xfrm>
        </p:spPr>
        <p:txBody>
          <a:bodyPr/>
          <a:lstStyle/>
          <a:p>
            <a:fld id="{29620606-38EC-4509-ADA7-DE66774FF2D4}" type="slidenum">
              <a:rPr lang="uk-UA" smtClean="0">
                <a:solidFill>
                  <a:schemeClr val="bg1"/>
                </a:solidFill>
                <a:latin typeface="Roboto Condensed Light" panose="02000000000000000000" pitchFamily="2" charset="0"/>
                <a:ea typeface="Roboto Condensed Light" panose="02000000000000000000" pitchFamily="2" charset="0"/>
              </a:rPr>
              <a:pPr/>
              <a:t>9</a:t>
            </a:fld>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4" name="Місце для дати 3"/>
          <p:cNvSpPr>
            <a:spLocks noGrp="1"/>
          </p:cNvSpPr>
          <p:nvPr>
            <p:ph type="dt" sz="half" idx="10"/>
          </p:nvPr>
        </p:nvSpPr>
        <p:spPr>
          <a:xfrm>
            <a:off x="391390" y="6031832"/>
            <a:ext cx="2319726" cy="689643"/>
          </a:xfrm>
        </p:spPr>
        <p:txBody>
          <a:bodyPr/>
          <a:lstStyle/>
          <a:p>
            <a:r>
              <a:rPr lang="uk-UA">
                <a:solidFill>
                  <a:schemeClr val="bg1"/>
                </a:solidFill>
                <a:latin typeface="Roboto Condensed Light" panose="02000000000000000000" pitchFamily="2" charset="0"/>
                <a:ea typeface="Roboto Condensed Light" panose="02000000000000000000" pitchFamily="2" charset="0"/>
              </a:rPr>
              <a:t>Верховний Суд  Касаційний господарський суд</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6" name="Місце для нижнього колонтитула 5"/>
          <p:cNvSpPr>
            <a:spLocks noGrp="1"/>
          </p:cNvSpPr>
          <p:nvPr>
            <p:ph type="ftr" sz="quarter" idx="11"/>
          </p:nvPr>
        </p:nvSpPr>
        <p:spPr>
          <a:xfrm>
            <a:off x="3730752" y="6361404"/>
            <a:ext cx="5711074" cy="182522"/>
          </a:xfrm>
        </p:spPr>
        <p:txBody>
          <a:bodyPr/>
          <a:lstStyle/>
          <a:p>
            <a:r>
              <a:rPr lang="ru-RU">
                <a:solidFill>
                  <a:schemeClr val="bg1"/>
                </a:solidFill>
                <a:latin typeface="Roboto Condensed Light" panose="02000000000000000000" pitchFamily="2" charset="0"/>
                <a:ea typeface="Roboto Condensed Light" panose="02000000000000000000" pitchFamily="2" charset="0"/>
              </a:rPr>
              <a:t>Притягнення до субсидіарної та солідарної відповідальності у справах про банкрутство. Інститут неплатоспроможності фізичних осіб.</a:t>
            </a:r>
            <a:endParaRPr lang="uk-UA" dirty="0">
              <a:solidFill>
                <a:schemeClr val="bg1"/>
              </a:solidFill>
              <a:latin typeface="Roboto Condensed Light" panose="02000000000000000000" pitchFamily="2" charset="0"/>
              <a:ea typeface="Roboto Condensed Light" panose="02000000000000000000" pitchFamily="2" charset="0"/>
            </a:endParaRPr>
          </a:p>
        </p:txBody>
      </p:sp>
      <p:sp>
        <p:nvSpPr>
          <p:cNvPr id="5" name="TextBox 4"/>
          <p:cNvSpPr txBox="1"/>
          <p:nvPr/>
        </p:nvSpPr>
        <p:spPr>
          <a:xfrm>
            <a:off x="391390" y="208533"/>
            <a:ext cx="11544300" cy="830997"/>
          </a:xfrm>
          <a:prstGeom prst="rect">
            <a:avLst/>
          </a:prstGeom>
          <a:noFill/>
        </p:spPr>
        <p:txBody>
          <a:bodyPr wrap="square" rtlCol="0">
            <a:spAutoFit/>
          </a:bodyPr>
          <a:lstStyle/>
          <a:p>
            <a:pPr algn="ctr"/>
            <a:r>
              <a:rPr lang="uk-UA" sz="2400" b="1" dirty="0">
                <a:solidFill>
                  <a:srgbClr val="FFFF00"/>
                </a:solidFill>
                <a:latin typeface="Roboto Condensed Light" panose="02000000000000000000" pitchFamily="2" charset="0"/>
                <a:ea typeface="Roboto Condensed Light" panose="02000000000000000000" pitchFamily="2" charset="0"/>
              </a:rPr>
              <a:t>Динаміка судової практики у справах про банкрутство щодо притягнення до солідарної відповідальності     </a:t>
            </a:r>
          </a:p>
        </p:txBody>
      </p:sp>
      <p:sp>
        <p:nvSpPr>
          <p:cNvPr id="8" name="Округлений прямокутник 7"/>
          <p:cNvSpPr/>
          <p:nvPr/>
        </p:nvSpPr>
        <p:spPr>
          <a:xfrm>
            <a:off x="235561" y="999488"/>
            <a:ext cx="11118239" cy="5287743"/>
          </a:xfrm>
          <a:prstGeom prst="roundRect">
            <a:avLst/>
          </a:prstGeom>
          <a:solidFill>
            <a:srgbClr val="002060"/>
          </a:solidFill>
          <a:ln w="254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uk-UA" sz="1600" b="0" i="0" u="none" strike="noStrike" baseline="0" dirty="0">
              <a:latin typeface="Roboto Condensed Light" panose="02000000000000000000" pitchFamily="2" charset="0"/>
            </a:endParaRPr>
          </a:p>
          <a:p>
            <a:pPr algn="just"/>
            <a:endParaRPr lang="uk-UA" sz="1600" dirty="0">
              <a:latin typeface="Roboto Condensed Light" panose="02000000000000000000" pitchFamily="2" charset="0"/>
            </a:endParaRPr>
          </a:p>
          <a:p>
            <a:pPr algn="just"/>
            <a:endParaRPr lang="uk-UA" sz="1600" b="0" i="0" u="none" strike="noStrike" baseline="0" dirty="0">
              <a:latin typeface="Roboto Condensed Light" panose="02000000000000000000" pitchFamily="2" charset="0"/>
            </a:endParaRPr>
          </a:p>
          <a:p>
            <a:pPr algn="just"/>
            <a:endParaRPr lang="uk-UA" sz="1700" dirty="0">
              <a:solidFill>
                <a:schemeClr val="bg1"/>
              </a:solidFill>
              <a:latin typeface="Roboto Condensed Light" panose="02000000000000000000" pitchFamily="2" charset="0"/>
            </a:endParaRPr>
          </a:p>
          <a:p>
            <a:pPr algn="just"/>
            <a:endParaRPr lang="uk-UA" sz="1700" i="0" u="none" strike="noStrike" baseline="0" dirty="0">
              <a:solidFill>
                <a:schemeClr val="bg1"/>
              </a:solidFill>
              <a:latin typeface="Roboto Condensed Light" panose="02000000000000000000" pitchFamily="2" charset="0"/>
            </a:endParaRPr>
          </a:p>
          <a:p>
            <a:pPr algn="just"/>
            <a:endParaRPr lang="uk-UA" sz="1800" b="1" i="0" u="none" strike="noStrike" baseline="0" dirty="0">
              <a:solidFill>
                <a:srgbClr val="FFFF00"/>
              </a:solidFill>
              <a:latin typeface="Roboto Condensed Light" panose="02000000000000000000" pitchFamily="2" charset="0"/>
            </a:endParaRPr>
          </a:p>
          <a:p>
            <a:endParaRPr lang="uk-UA" sz="1800" b="0" i="0" u="none" strike="noStrike" baseline="0" dirty="0"/>
          </a:p>
          <a:p>
            <a:pPr indent="360000" algn="just"/>
            <a:endParaRPr lang="uk-UA" sz="1800" b="0" i="0" u="none" strike="noStrike" baseline="0" dirty="0">
              <a:latin typeface="Roboto Condensed Light" panose="02000000000000000000" pitchFamily="2" charset="0"/>
            </a:endParaRPr>
          </a:p>
          <a:p>
            <a:pPr indent="360000" algn="just"/>
            <a:endParaRPr lang="uk-UA" sz="1800" b="0" i="0" u="none" strike="noStrike" baseline="0" dirty="0">
              <a:latin typeface="Roboto Condensed Light" panose="02000000000000000000" pitchFamily="2" charset="0"/>
            </a:endParaRPr>
          </a:p>
          <a:p>
            <a:pPr indent="360000" algn="just"/>
            <a:endParaRPr lang="uk-UA" sz="1400" dirty="0">
              <a:latin typeface="Roboto Condensed Light" panose="02000000000000000000" pitchFamily="2" charset="0"/>
              <a:ea typeface="Roboto Condensed Light" panose="02000000000000000000" pitchFamily="2" charset="0"/>
            </a:endParaRPr>
          </a:p>
        </p:txBody>
      </p:sp>
      <p:graphicFrame>
        <p:nvGraphicFramePr>
          <p:cNvPr id="9" name="Діаграма 8">
            <a:extLst>
              <a:ext uri="{FF2B5EF4-FFF2-40B4-BE49-F238E27FC236}">
                <a16:creationId xmlns:a16="http://schemas.microsoft.com/office/drawing/2014/main" id="{280811A8-3E45-8F56-8B93-7FC40D37F69A}"/>
              </a:ext>
            </a:extLst>
          </p:cNvPr>
          <p:cNvGraphicFramePr/>
          <p:nvPr>
            <p:extLst>
              <p:ext uri="{D42A27DB-BD31-4B8C-83A1-F6EECF244321}">
                <p14:modId xmlns:p14="http://schemas.microsoft.com/office/powerpoint/2010/main" val="2225622690"/>
              </p:ext>
            </p:extLst>
          </p:nvPr>
        </p:nvGraphicFramePr>
        <p:xfrm>
          <a:off x="2121408" y="1316736"/>
          <a:ext cx="8038592" cy="48280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96667273"/>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5_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Офіс">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3939</TotalTime>
  <Words>13685</Words>
  <Application>Microsoft Office PowerPoint</Application>
  <PresentationFormat>Широкий екран</PresentationFormat>
  <Paragraphs>1217</Paragraphs>
  <Slides>59</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3</vt:i4>
      </vt:variant>
      <vt:variant>
        <vt:lpstr>Заголовки слайдів</vt:lpstr>
      </vt:variant>
      <vt:variant>
        <vt:i4>59</vt:i4>
      </vt:variant>
    </vt:vector>
  </HeadingPairs>
  <TitlesOfParts>
    <vt:vector size="67" baseType="lpstr">
      <vt:lpstr>Arial</vt:lpstr>
      <vt:lpstr>Calibri</vt:lpstr>
      <vt:lpstr>Calibri Light</vt:lpstr>
      <vt:lpstr>Roboto Condensed Light</vt:lpstr>
      <vt:lpstr>Times New Roman</vt:lpstr>
      <vt:lpstr>Тема Office</vt:lpstr>
      <vt:lpstr>5_Тема Office</vt:lpstr>
      <vt:lpstr>1_Тема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___ Верховний Суд</dc:title>
  <dc:creator>Сухацький А.П.</dc:creator>
  <cp:lastModifiedBy>Банасько О.О.</cp:lastModifiedBy>
  <cp:revision>255</cp:revision>
  <dcterms:created xsi:type="dcterms:W3CDTF">2019-06-06T07:36:31Z</dcterms:created>
  <dcterms:modified xsi:type="dcterms:W3CDTF">2022-11-03T17:58:40Z</dcterms:modified>
</cp:coreProperties>
</file>